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10" r:id="rId4"/>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28" r:id="rId22"/>
    <p:sldId id="429" r:id="rId23"/>
    <p:sldId id="430" r:id="rId24"/>
    <p:sldId id="431" r:id="rId25"/>
    <p:sldId id="432" r:id="rId26"/>
    <p:sldId id="433" r:id="rId27"/>
    <p:sldId id="434" r:id="rId28"/>
    <p:sldId id="43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B6A7"/>
    <a:srgbClr val="FFFFFF"/>
    <a:srgbClr val="48A698"/>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5"/>
        <p:guide pos="378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image" Target="../media/image8.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9.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4.xml"/><Relationship Id="rId2" Type="http://schemas.openxmlformats.org/officeDocument/2006/relationships/image" Target="../media/image10.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5.xml"/><Relationship Id="rId2" Type="http://schemas.openxmlformats.org/officeDocument/2006/relationships/image" Target="../media/image11.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6.xml"/><Relationship Id="rId2" Type="http://schemas.openxmlformats.org/officeDocument/2006/relationships/image" Target="../media/image1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7.xml"/><Relationship Id="rId2" Type="http://schemas.openxmlformats.org/officeDocument/2006/relationships/image" Target="../media/image13.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8.xml"/><Relationship Id="rId2" Type="http://schemas.openxmlformats.org/officeDocument/2006/relationships/image" Target="../media/image14.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15.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16.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1.xml"/><Relationship Id="rId2" Type="http://schemas.openxmlformats.org/officeDocument/2006/relationships/image" Target="../media/image17.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8.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7.xml"/><Relationship Id="rId2" Type="http://schemas.openxmlformats.org/officeDocument/2006/relationships/image" Target="../media/image3.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8.xml"/><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9.xml"/><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0.xm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gradFill>
            <a:gsLst>
              <a:gs pos="24000">
                <a:srgbClr val="56B6A7"/>
              </a:gs>
              <a:gs pos="68000">
                <a:srgbClr val="48A698">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文本框 11"/>
          <p:cNvSpPr txBox="1"/>
          <p:nvPr/>
        </p:nvSpPr>
        <p:spPr>
          <a:xfrm>
            <a:off x="2385695" y="719455"/>
            <a:ext cx="7421880" cy="1861185"/>
          </a:xfrm>
          <a:prstGeom prst="rect">
            <a:avLst/>
          </a:prstGeom>
          <a:noFill/>
        </p:spPr>
        <p:txBody>
          <a:bodyPr wrap="none" rtlCol="0">
            <a:spAutoFit/>
          </a:bodyPr>
          <a:p>
            <a:r>
              <a:rPr lang="zh-CN" altLang="en-US" sz="11500" spc="-2000">
                <a:solidFill>
                  <a:schemeClr val="bg1"/>
                </a:solidFill>
                <a:uFillTx/>
                <a:latin typeface="汉仪北魏写经W" panose="00020600040101010101" charset="-122"/>
                <a:ea typeface="汉仪北魏写经W" panose="00020600040101010101" charset="-122"/>
              </a:rPr>
              <a:t>威尼斯的小艇</a:t>
            </a:r>
            <a:endParaRPr lang="zh-CN" altLang="en-US" sz="11500" spc="-2000">
              <a:solidFill>
                <a:schemeClr val="bg1"/>
              </a:solidFill>
              <a:uFillTx/>
              <a:latin typeface="汉仪北魏写经W" panose="00020600040101010101" charset="-122"/>
              <a:ea typeface="汉仪北魏写经W" panose="00020600040101010101" charset="-122"/>
            </a:endParaRPr>
          </a:p>
        </p:txBody>
      </p:sp>
      <p:sp>
        <p:nvSpPr>
          <p:cNvPr id="15" name="文本框 14"/>
          <p:cNvSpPr txBox="1"/>
          <p:nvPr/>
        </p:nvSpPr>
        <p:spPr>
          <a:xfrm>
            <a:off x="2677795" y="2212340"/>
            <a:ext cx="6838315" cy="368300"/>
          </a:xfrm>
          <a:prstGeom prst="rect">
            <a:avLst/>
          </a:prstGeom>
          <a:noFill/>
        </p:spPr>
        <p:txBody>
          <a:bodyPr wrap="square" rtlCol="0" anchor="t">
            <a:spAutoFit/>
          </a:bodyPr>
          <a:p>
            <a:pPr algn="ctr"/>
            <a:r>
              <a:rPr lang="zh-CN" altLang="en-US">
                <a:solidFill>
                  <a:schemeClr val="bg1"/>
                </a:solidFill>
                <a:latin typeface="汉仪北魏写经W" panose="00020600040101010101" charset="-122"/>
                <a:ea typeface="汉仪北魏写经W" panose="00020600040101010101" charset="-122"/>
              </a:rPr>
              <a:t>静寂笼罩着这座水上城市，古老的威尼斯又沉沉地入睡了。</a:t>
            </a:r>
            <a:endParaRPr lang="zh-CN" altLang="en-US">
              <a:solidFill>
                <a:schemeClr val="bg1"/>
              </a:solidFill>
              <a:latin typeface="汉仪北魏写经W" panose="00020600040101010101" charset="-122"/>
              <a:ea typeface="汉仪北魏写经W" panose="00020600040101010101" charset="-122"/>
            </a:endParaRPr>
          </a:p>
        </p:txBody>
      </p:sp>
      <p:cxnSp>
        <p:nvCxnSpPr>
          <p:cNvPr id="16" name="直接连接符 15"/>
          <p:cNvCxnSpPr/>
          <p:nvPr/>
        </p:nvCxnSpPr>
        <p:spPr>
          <a:xfrm>
            <a:off x="629920" y="2396490"/>
            <a:ext cx="20478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516110" y="2396490"/>
            <a:ext cx="20478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385695" y="2919730"/>
            <a:ext cx="2406015" cy="4451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2355215" y="2919095"/>
            <a:ext cx="2437130" cy="368300"/>
          </a:xfrm>
          <a:prstGeom prst="rect">
            <a:avLst/>
          </a:prstGeom>
          <a:noFill/>
        </p:spPr>
        <p:txBody>
          <a:bodyPr wrap="square" rtlCol="0">
            <a:spAutoFit/>
          </a:bodyPr>
          <a:p>
            <a:r>
              <a:rPr lang="zh-CN" altLang="en-US">
                <a:solidFill>
                  <a:srgbClr val="56B6A7"/>
                </a:solidFill>
                <a:latin typeface="汉仪北魏写经W" panose="00020600040101010101" charset="-122"/>
                <a:ea typeface="汉仪北魏写经W" panose="00020600040101010101" charset="-122"/>
                <a:cs typeface="汉仪北魏写经W" panose="00020600040101010101" charset="-122"/>
              </a:rPr>
              <a:t>作者：马克</a:t>
            </a:r>
            <a:r>
              <a:rPr lang="en-US" altLang="zh-CN">
                <a:solidFill>
                  <a:srgbClr val="56B6A7"/>
                </a:solidFill>
                <a:latin typeface="汉仪北魏写经W" panose="00020600040101010101" charset="-122"/>
                <a:ea typeface="汉仪北魏写经W" panose="00020600040101010101" charset="-122"/>
                <a:cs typeface="汉仪北魏写经W" panose="00020600040101010101" charset="-122"/>
              </a:rPr>
              <a:t>·</a:t>
            </a:r>
            <a:r>
              <a:rPr lang="zh-CN" altLang="en-US">
                <a:solidFill>
                  <a:srgbClr val="56B6A7"/>
                </a:solidFill>
                <a:latin typeface="汉仪北魏写经W" panose="00020600040101010101" charset="-122"/>
                <a:ea typeface="汉仪北魏写经W" panose="00020600040101010101" charset="-122"/>
                <a:cs typeface="汉仪北魏写经W" panose="00020600040101010101" charset="-122"/>
              </a:rPr>
              <a:t>吐温</a:t>
            </a:r>
            <a:endParaRPr lang="zh-CN" altLang="en-US">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260340" y="3604419"/>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翘起  前凸后翘</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260340" y="4370070"/>
            <a:ext cx="4341495"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桌子的一角翘起来了。</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350" y="2680335"/>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b="1">
                <a:solidFill>
                  <a:srgbClr val="56B6A7"/>
                </a:solidFill>
                <a:latin typeface="楷体" panose="02010609060101010101" pitchFamily="49" charset="-122"/>
                <a:ea typeface="楷体" panose="02010609060101010101" pitchFamily="49" charset="-122"/>
              </a:rPr>
              <a:t>翘</a:t>
            </a:r>
            <a:endParaRPr lang="zh-CN" altLang="en-US" sz="13000" b="1">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722755" y="2207260"/>
            <a:ext cx="13970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en-US" altLang="zh-CN" sz="3600">
                <a:solidFill>
                  <a:srgbClr val="56B6A7"/>
                </a:solidFill>
                <a:latin typeface="Pinyin Adjust" pitchFamily="2" charset="0"/>
                <a:ea typeface="微软雅黑" panose="020B0503020204020204" pitchFamily="34" charset="-122"/>
              </a:rPr>
              <a:t>qiào</a:t>
            </a:r>
            <a:endParaRPr lang="en-US" altLang="zh-CN" sz="3600" b="1">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260578" y="2404586"/>
            <a:ext cx="4214813" cy="99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379324" y="3542586"/>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杯垫  床垫  靠垫</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379324" y="4316254"/>
            <a:ext cx="3862388"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这个靠垫很舒适。</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5715" y="2680335"/>
            <a:ext cx="211582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a:solidFill>
                  <a:srgbClr val="56B6A7"/>
                </a:solidFill>
                <a:latin typeface="楷体" panose="02010609060101010101" pitchFamily="49" charset="-122"/>
                <a:ea typeface="楷体" panose="02010609060101010101" pitchFamily="49" charset="-122"/>
              </a:rPr>
              <a:t>垫</a:t>
            </a:r>
            <a:endParaRPr lang="zh-CN" altLang="en-US" sz="13000">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557655" y="2185035"/>
            <a:ext cx="143637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en-US" altLang="zh-CN" sz="3600">
                <a:solidFill>
                  <a:srgbClr val="56B6A7"/>
                </a:solidFill>
                <a:latin typeface="Pinyin Adjust" pitchFamily="2" charset="0"/>
                <a:ea typeface="微软雅黑" panose="020B0503020204020204" pitchFamily="34" charset="-122"/>
              </a:rPr>
              <a:t>diàn</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379324" y="2536666"/>
            <a:ext cx="380047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4789409" y="3542665"/>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窗帘  帘子  门帘</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4789409" y="4408409"/>
            <a:ext cx="3862388"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他家的窗帘很好看。</a:t>
            </a:r>
            <a:endParaRPr lang="zh-CN" altLang="en-US" sz="2000">
              <a:solidFill>
                <a:srgbClr val="56B6A7"/>
              </a:solidFill>
              <a:latin typeface="汉仪北魏写经W" panose="00020600040101010101" charset="-122"/>
              <a:ea typeface="汉仪北魏写经W" panose="00020600040101010101" charset="-122"/>
            </a:endParaRPr>
          </a:p>
        </p:txBody>
      </p:sp>
      <p:pic>
        <p:nvPicPr>
          <p:cNvPr id="16" name="图片 15"/>
          <p:cNvPicPr>
            <a:picLocks noChangeAspect="1" noChangeArrowheads="1"/>
          </p:cNvPicPr>
          <p:nvPr/>
        </p:nvPicPr>
        <p:blipFill>
          <a:blip r:embed="rId2" cstate="email"/>
          <a:srcRect/>
          <a:stretch>
            <a:fillRect/>
          </a:stretch>
        </p:blipFill>
        <p:spPr bwMode="auto">
          <a:xfrm>
            <a:off x="4789409" y="2376488"/>
            <a:ext cx="337185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25"/>
          <p:cNvSpPr txBox="1">
            <a:spLocks noChangeArrowheads="1"/>
          </p:cNvSpPr>
          <p:nvPr/>
        </p:nvSpPr>
        <p:spPr bwMode="auto">
          <a:xfrm>
            <a:off x="1276350" y="2727325"/>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a:solidFill>
                  <a:srgbClr val="56B6A7"/>
                </a:solidFill>
                <a:latin typeface="楷体" panose="02010609060101010101" pitchFamily="49" charset="-122"/>
                <a:ea typeface="楷体" panose="02010609060101010101" pitchFamily="49" charset="-122"/>
              </a:rPr>
              <a:t>帘</a:t>
            </a:r>
            <a:endParaRPr lang="zh-CN" altLang="en-US" sz="13000">
              <a:solidFill>
                <a:srgbClr val="56B6A7"/>
              </a:solidFill>
              <a:latin typeface="楷体" panose="02010609060101010101" pitchFamily="49" charset="-122"/>
              <a:ea typeface="楷体" panose="02010609060101010101" pitchFamily="49" charset="-122"/>
            </a:endParaRPr>
          </a:p>
        </p:txBody>
      </p:sp>
      <p:sp>
        <p:nvSpPr>
          <p:cNvPr id="18" name="矩形 17"/>
          <p:cNvSpPr>
            <a:spLocks noChangeArrowheads="1"/>
          </p:cNvSpPr>
          <p:nvPr/>
        </p:nvSpPr>
        <p:spPr bwMode="auto">
          <a:xfrm>
            <a:off x="1638300" y="2059940"/>
            <a:ext cx="13557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en-US" altLang="zh-CN" sz="3600">
                <a:solidFill>
                  <a:srgbClr val="56B6A7"/>
                </a:solidFill>
                <a:latin typeface="Pinyin Adjust" pitchFamily="2" charset="0"/>
                <a:ea typeface="微软雅黑" panose="020B0503020204020204" pitchFamily="34" charset="-122"/>
              </a:rPr>
              <a:t>lián</a:t>
            </a:r>
            <a:endParaRPr lang="en-US" altLang="zh-CN" sz="3600">
              <a:solidFill>
                <a:srgbClr val="56B6A7"/>
              </a:solidFill>
              <a:latin typeface="Pinyin Adjust" pitchFamily="2" charset="0"/>
              <a:ea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wipe(down)">
                                      <p:cBhvr>
                                        <p:cTn id="32" dur="500"/>
                                        <p:tgtEl>
                                          <p:spTgt spid="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4976734" y="3542428"/>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保姆  欧姆  奶姆</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4976734" y="4361815"/>
            <a:ext cx="474726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保姆怜爱地抚摸着孩子。</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350" y="2682240"/>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13000">
                <a:solidFill>
                  <a:srgbClr val="56B6A7"/>
                </a:solidFill>
                <a:latin typeface="楷体" panose="02010609060101010101" pitchFamily="49" charset="-122"/>
                <a:ea typeface="楷体" panose="02010609060101010101" pitchFamily="49" charset="-122"/>
              </a:rPr>
              <a:t>姆</a:t>
            </a:r>
            <a:endParaRPr lang="zh-CN" altLang="en-US" sz="13000">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901507" y="1898492"/>
            <a:ext cx="928688"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mǔ</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4976734" y="2533174"/>
            <a:ext cx="3378994" cy="73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4995069" y="3572908"/>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祷告  祷祝  祷念</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4995069" y="4439285"/>
            <a:ext cx="3862388"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她叹息地说出祷告词。</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350" y="2680335"/>
            <a:ext cx="2115185"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a:solidFill>
                  <a:srgbClr val="56B6A7"/>
                </a:solidFill>
                <a:latin typeface="楷体" panose="02010609060101010101" pitchFamily="49" charset="-122"/>
                <a:ea typeface="楷体" panose="02010609060101010101" pitchFamily="49" charset="-122"/>
              </a:rPr>
              <a:t>祷</a:t>
            </a:r>
            <a:endParaRPr lang="zh-CN" altLang="en-US" sz="13000">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999139" y="2182337"/>
            <a:ext cx="1363266"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dǎo</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4995069" y="2427129"/>
            <a:ext cx="4236244"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432742" y="3604340"/>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雇佣  雇主  解雇</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432742" y="4407853"/>
            <a:ext cx="3862388"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他被老板解雇了。</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350" y="2682240"/>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b="1">
                <a:solidFill>
                  <a:srgbClr val="56B6A7"/>
                </a:solidFill>
                <a:latin typeface="楷体" panose="02010609060101010101" pitchFamily="49" charset="-122"/>
                <a:ea typeface="楷体" panose="02010609060101010101" pitchFamily="49" charset="-122"/>
              </a:rPr>
              <a:t>雇</a:t>
            </a:r>
            <a:endParaRPr lang="zh-CN" altLang="en-US" sz="13000" b="1">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997948" y="2184242"/>
            <a:ext cx="832247" cy="62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gù</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432584" y="2416731"/>
            <a:ext cx="4229100" cy="969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024755" y="3526553"/>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簇拥  花簇  簇生</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024755" y="4439285"/>
            <a:ext cx="517779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那红色的花朵像一簇簇火焰。</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985" y="2680335"/>
            <a:ext cx="211455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b="1">
                <a:solidFill>
                  <a:srgbClr val="56B6A7"/>
                </a:solidFill>
                <a:latin typeface="楷体" panose="02010609060101010101" pitchFamily="49" charset="-122"/>
                <a:ea typeface="楷体" panose="02010609060101010101" pitchFamily="49" charset="-122"/>
              </a:rPr>
              <a:t>簇</a:t>
            </a:r>
            <a:endParaRPr lang="zh-CN" altLang="en-US" sz="13000" b="1">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899523" y="2155032"/>
            <a:ext cx="832247" cy="62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sym typeface="宋体" panose="02010600030101010101" pitchFamily="2" charset="-122"/>
              </a:rPr>
              <a:t>cù</a:t>
            </a:r>
            <a:endParaRPr lang="en-US" altLang="zh-CN" sz="3600">
              <a:solidFill>
                <a:srgbClr val="56B6A7"/>
              </a:solidFill>
              <a:latin typeface="Pinyin Adjust" pitchFamily="2" charset="0"/>
              <a:ea typeface="微软雅黑" panose="020B0503020204020204" pitchFamily="34" charset="-122"/>
              <a:sym typeface="宋体" panose="02010600030101010101" pitchFamily="2" charset="-122"/>
            </a:endParaRPr>
          </a:p>
        </p:txBody>
      </p:sp>
      <p:pic>
        <p:nvPicPr>
          <p:cNvPr id="18" name="图片 17"/>
          <p:cNvPicPr>
            <a:picLocks noChangeAspect="1" noChangeArrowheads="1"/>
          </p:cNvPicPr>
          <p:nvPr/>
        </p:nvPicPr>
        <p:blipFill>
          <a:blip r:embed="rId2" cstate="email"/>
          <a:srcRect/>
          <a:stretch>
            <a:fillRect/>
          </a:stretch>
        </p:blipFill>
        <p:spPr bwMode="auto">
          <a:xfrm>
            <a:off x="5024914" y="2317671"/>
            <a:ext cx="4243388" cy="116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248275" y="3573384"/>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哗然  哗笑  哗变</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248275" y="4369911"/>
            <a:ext cx="419576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他的讲话一完,人群立即一片哗然声。</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6" name="文本框 25"/>
          <p:cNvSpPr txBox="1">
            <a:spLocks noChangeArrowheads="1"/>
          </p:cNvSpPr>
          <p:nvPr/>
        </p:nvSpPr>
        <p:spPr bwMode="auto">
          <a:xfrm>
            <a:off x="1275715" y="2682240"/>
            <a:ext cx="211582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b="1">
                <a:solidFill>
                  <a:srgbClr val="56B6A7"/>
                </a:solidFill>
                <a:latin typeface="楷体" panose="02010609060101010101" pitchFamily="49" charset="-122"/>
                <a:ea typeface="楷体" panose="02010609060101010101" pitchFamily="49" charset="-122"/>
              </a:rPr>
              <a:t>哗</a:t>
            </a:r>
            <a:endParaRPr lang="zh-CN" altLang="en-US" sz="13000" b="1">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788319" y="2184242"/>
            <a:ext cx="1176338" cy="62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huá</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248355" y="2551033"/>
            <a:ext cx="3793331"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4904979" y="3542428"/>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码头  数码  价码</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4904979" y="4380865"/>
            <a:ext cx="5037455"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rPr>
              <a:t>码头上有许多搬运工人正在运货物。</a:t>
            </a:r>
            <a:endParaRPr lang="zh-CN" altLang="en-US" sz="200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276350" y="2839085"/>
            <a:ext cx="2079625"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13000" b="1">
                <a:solidFill>
                  <a:srgbClr val="56B6A7"/>
                </a:solidFill>
                <a:latin typeface="楷体" panose="02010609060101010101" pitchFamily="49" charset="-122"/>
                <a:ea typeface="楷体" panose="02010609060101010101" pitchFamily="49" charset="-122"/>
              </a:rPr>
              <a:t>码</a:t>
            </a:r>
            <a:endParaRPr lang="zh-CN" altLang="en-US" sz="13000" b="1">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922939" y="2155032"/>
            <a:ext cx="1112044" cy="62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mǎ</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4904979" y="2528888"/>
            <a:ext cx="3378994"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整体感知</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334260"/>
            <a:ext cx="6621780" cy="460375"/>
          </a:xfrm>
          <a:prstGeom prst="rect">
            <a:avLst/>
          </a:prstGeom>
          <a:noFill/>
        </p:spPr>
        <p:txBody>
          <a:bodyPr wrap="none" rtlCol="0" anchor="t">
            <a:spAutoFit/>
          </a:bodyPr>
          <a:p>
            <a:pPr marL="342900" indent="-342900">
              <a:lnSpc>
                <a:spcPct val="100000"/>
              </a:lnSpc>
              <a:buFont typeface="Arial" panose="020B0604020202020204" pitchFamily="34" charset="0"/>
              <a:buChar char="•"/>
            </a:pP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通读全文，说说课文围绕小艇写了哪些内容。</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20" name="文本框 19"/>
          <p:cNvSpPr txBox="1"/>
          <p:nvPr/>
        </p:nvSpPr>
        <p:spPr>
          <a:xfrm>
            <a:off x="1525270" y="3419475"/>
            <a:ext cx="3955415" cy="1753235"/>
          </a:xfrm>
          <a:prstGeom prst="rect">
            <a:avLst/>
          </a:prstGeom>
          <a:noFill/>
        </p:spPr>
        <p:txBody>
          <a:bodyPr wrap="square" rtlCol="0" anchor="t">
            <a:spAutoFit/>
          </a:bodyPr>
          <a:p>
            <a:pPr marL="285750" indent="-285750">
              <a:lnSpc>
                <a:spcPct val="150000"/>
              </a:lnSpc>
              <a:buFont typeface="Arial" panose="020B0604020202020204" pitchFamily="34" charset="0"/>
              <a:buChar char="•"/>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1.</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小艇的样子。</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a:p>
            <a:pPr marL="285750" indent="-285750">
              <a:lnSpc>
                <a:spcPct val="150000"/>
              </a:lnSpc>
              <a:buFont typeface="Arial" panose="020B0604020202020204" pitchFamily="34" charset="0"/>
              <a:buChar char="•"/>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2.船夫的驾驶技术</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a:p>
            <a:pPr marL="285750" indent="-285750">
              <a:lnSpc>
                <a:spcPct val="150000"/>
              </a:lnSpc>
              <a:buFont typeface="Arial" panose="020B0604020202020204" pitchFamily="34" charset="0"/>
              <a:buChar char="•"/>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3.小艇的作用</a:t>
            </a:r>
            <a:r>
              <a:rPr lang="zh-CN" altLang="en-US" sz="2400"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endParaRPr lang="zh-CN" altLang="en-US" sz="2400"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pic>
        <p:nvPicPr>
          <p:cNvPr id="21" name="图片 20" descr="51miz-E892823-DC3DA1C2"/>
          <p:cNvPicPr>
            <a:picLocks noChangeAspect="1"/>
          </p:cNvPicPr>
          <p:nvPr/>
        </p:nvPicPr>
        <p:blipFill>
          <a:blip r:embed="rId2"/>
          <a:stretch>
            <a:fillRect/>
          </a:stretch>
        </p:blipFill>
        <p:spPr>
          <a:xfrm flipH="1">
            <a:off x="7532370" y="3165475"/>
            <a:ext cx="4075430" cy="299974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40435"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新课导入</a:t>
            </a:r>
            <a:endParaRPr lang="zh-CN" altLang="en-US" sz="2800">
              <a:solidFill>
                <a:srgbClr val="56B6A7"/>
              </a:solidFill>
              <a:latin typeface="汉仪北魏写经W" panose="00020600040101010101" charset="-122"/>
              <a:ea typeface="汉仪北魏写经W" panose="00020600040101010101" charset="-122"/>
            </a:endParaRPr>
          </a:p>
        </p:txBody>
      </p:sp>
      <p:sp>
        <p:nvSpPr>
          <p:cNvPr id="13" name="文本框 12"/>
          <p:cNvSpPr txBox="1"/>
          <p:nvPr/>
        </p:nvSpPr>
        <p:spPr>
          <a:xfrm>
            <a:off x="3676650" y="2459355"/>
            <a:ext cx="6927215" cy="2861310"/>
          </a:xfrm>
          <a:prstGeom prst="rect">
            <a:avLst/>
          </a:prstGeom>
          <a:noFill/>
        </p:spPr>
        <p:txBody>
          <a:bodyPr wrap="square" rtlCol="0" anchor="t">
            <a:spAutoFit/>
          </a:bodyPr>
          <a:p>
            <a:pPr marL="342900" indent="-342900" defTabSz="342900" eaLnBrk="0" fontAlgn="auto" hangingPunct="0">
              <a:lnSpc>
                <a:spcPct val="150000"/>
              </a:lnSpc>
              <a:spcAft>
                <a:spcPct val="0"/>
              </a:spcAft>
              <a:buFont typeface="Arial" panose="020B0604020202020204" pitchFamily="34" charset="0"/>
              <a:buChar char="•"/>
              <a:defRPr/>
            </a:pP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同学们，大家知道威尼斯吗？对，它是一座水上城市，因此，那里的小艇最多，在人们的日常生活中了特别重要。</a:t>
            </a:r>
            <a:endParaRPr lang="zh-CN" altLang="en-US" sz="2400" spc="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a:p>
            <a:pPr marL="342900" indent="-342900" defTabSz="342900" eaLnBrk="0" fontAlgn="auto" hangingPunct="0">
              <a:lnSpc>
                <a:spcPct val="150000"/>
              </a:lnSpc>
              <a:spcAft>
                <a:spcPct val="0"/>
              </a:spcAft>
              <a:buFont typeface="Arial" panose="020B0604020202020204" pitchFamily="34" charset="0"/>
              <a:buChar char="•"/>
              <a:defRPr/>
            </a:pP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下面就让我们大家一起跟随大作家来领略那奇异的风光。</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pic>
        <p:nvPicPr>
          <p:cNvPr id="22" name="图片 21" descr="&amp;pky8336026385&amp;"/>
          <p:cNvPicPr>
            <a:picLocks noChangeAspect="1"/>
          </p:cNvPicPr>
          <p:nvPr/>
        </p:nvPicPr>
        <p:blipFill>
          <a:blip r:embed="rId2"/>
          <a:srcRect/>
          <a:stretch>
            <a:fillRect/>
          </a:stretch>
        </p:blipFill>
        <p:spPr>
          <a:xfrm>
            <a:off x="1525270" y="2393315"/>
            <a:ext cx="1991995" cy="2927350"/>
          </a:xfrm>
          <a:prstGeom prst="rect">
            <a:avLst/>
          </a:prstGeom>
        </p:spPr>
      </p:pic>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334260"/>
            <a:ext cx="6867525" cy="645160"/>
          </a:xfrm>
          <a:prstGeom prst="rect">
            <a:avLst/>
          </a:prstGeom>
          <a:noFill/>
        </p:spPr>
        <p:txBody>
          <a:bodyPr wrap="none" rtlCol="0" anchor="t">
            <a:spAutoFit/>
          </a:bodyPr>
          <a:p>
            <a:pPr algn="l">
              <a:lnSpc>
                <a:spcPct val="150000"/>
              </a:lnSpc>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1.</a:t>
            </a:r>
            <a:r>
              <a:rPr lang="zh-CN"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第一段的主要内容是什么？它在文中有何作用？</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20" name="文本框 19"/>
          <p:cNvSpPr txBox="1"/>
          <p:nvPr/>
        </p:nvSpPr>
        <p:spPr>
          <a:xfrm>
            <a:off x="1525270" y="3419475"/>
            <a:ext cx="6721475" cy="1198880"/>
          </a:xfrm>
          <a:prstGeom prst="rect">
            <a:avLst/>
          </a:prstGeom>
          <a:noFill/>
        </p:spPr>
        <p:txBody>
          <a:bodyPr wrap="square" rtlCol="0" anchor="t">
            <a:spAutoFit/>
          </a:bodyPr>
          <a:p>
            <a:pPr marL="342900" indent="-342900" algn="just" defTabSz="2167255" fontAlgn="auto">
              <a:lnSpc>
                <a:spcPct val="150000"/>
              </a:lnSpc>
              <a:spcAft>
                <a:spcPts val="0"/>
              </a:spcAft>
              <a:buFont typeface="Arial" panose="020B0604020202020204" pitchFamily="34" charset="0"/>
              <a:buChar char="•"/>
            </a:pP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1</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内容</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小艇是威尼斯的重要交通工具。</a:t>
            </a:r>
            <a:endParaRPr lang="en-US" sz="2400" noProof="1">
              <a:solidFill>
                <a:srgbClr val="56B6A7"/>
              </a:solidFill>
              <a:latin typeface="汉仪北魏写经W" panose="00020600040101010101" charset="-122"/>
              <a:ea typeface="汉仪北魏写经W" panose="00020600040101010101" charset="-122"/>
              <a:cs typeface="汉仪北魏写经W" panose="00020600040101010101" charset="-122"/>
            </a:endParaRPr>
          </a:p>
          <a:p>
            <a:pPr marL="342900" indent="-342900" algn="just" defTabSz="2167255" fontAlgn="auto">
              <a:lnSpc>
                <a:spcPct val="150000"/>
              </a:lnSpc>
              <a:spcAft>
                <a:spcPts val="0"/>
              </a:spcAft>
              <a:buFont typeface="Arial" panose="020B0604020202020204" pitchFamily="34" charset="0"/>
              <a:buChar char="•"/>
            </a:pP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（2）作用：总起全文，点明中心。</a:t>
            </a:r>
            <a:endParaRPr lang="zh-CN" altLang="en-US" sz="2400" noProof="1"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334260"/>
            <a:ext cx="2317115" cy="460375"/>
          </a:xfrm>
          <a:prstGeom prst="rect">
            <a:avLst/>
          </a:prstGeom>
          <a:noFill/>
        </p:spPr>
        <p:txBody>
          <a:bodyPr wrap="none" rtlCol="0" anchor="t">
            <a:spAutoFit/>
          </a:bodyPr>
          <a:p>
            <a:pPr algn="l">
              <a:lnSpc>
                <a:spcPct val="100000"/>
              </a:lnSpc>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2. </a:t>
            </a:r>
            <a:r>
              <a:rPr lang="zh-CN"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小艇的样子？</a:t>
            </a:r>
            <a:endParaRPr lang="zh-CN"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20" name="文本框 19"/>
          <p:cNvSpPr txBox="1"/>
          <p:nvPr/>
        </p:nvSpPr>
        <p:spPr>
          <a:xfrm>
            <a:off x="1525270" y="3017520"/>
            <a:ext cx="8956675" cy="1198880"/>
          </a:xfrm>
          <a:prstGeom prst="rect">
            <a:avLst/>
          </a:prstGeom>
          <a:noFill/>
        </p:spPr>
        <p:txBody>
          <a:bodyPr wrap="square" rtlCol="0" anchor="t">
            <a:spAutoFit/>
          </a:bodyPr>
          <a:p>
            <a:pPr indent="342900" defTabSz="2167255" fontAlgn="auto">
              <a:lnSpc>
                <a:spcPct val="100000"/>
              </a:lnSpc>
              <a:spcAft>
                <a:spcPts val="0"/>
              </a:spcAft>
            </a:pP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威尼斯的小艇有二三十英尺长，又窄又深，有点</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儿</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像独木</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舟</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。船头和船艄向上翘起，像</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挂在天边的新月；</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行动轻快灵活，仿佛</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田沟里的水</a:t>
            </a: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蛇。</a:t>
            </a:r>
            <a:endParaRPr lang="en-US" altLang="en-US" sz="2400" noProof="1"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12292" name="文本框 70657"/>
          <p:cNvSpPr txBox="1">
            <a:spLocks noChangeArrowheads="1"/>
          </p:cNvSpPr>
          <p:nvPr/>
        </p:nvSpPr>
        <p:spPr bwMode="auto">
          <a:xfrm>
            <a:off x="1525032" y="4456907"/>
            <a:ext cx="2905125" cy="80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pPr marL="342900" indent="-342900" fontAlgn="auto">
              <a:spcBef>
                <a:spcPts val="0"/>
              </a:spcBef>
              <a:buFont typeface="Arial" panose="020B0604020202020204" pitchFamily="34" charset="0"/>
              <a:buChar char="•"/>
            </a:pPr>
            <a:r>
              <a:rPr lang="en-US" altLang="zh-CN" sz="2400">
                <a:solidFill>
                  <a:srgbClr val="56B6A7"/>
                </a:solidFill>
                <a:latin typeface="汉仪北魏写经W" panose="00020600040101010101" charset="-122"/>
                <a:ea typeface="汉仪北魏写经W" panose="00020600040101010101" charset="-122"/>
                <a:cs typeface="汉仪北魏写经W" panose="00020600040101010101" charset="-122"/>
              </a:rPr>
              <a:t>1</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rPr>
              <a:t>英尺</a:t>
            </a:r>
            <a:r>
              <a:rPr lang="en-US" altLang="zh-CN" sz="2400">
                <a:solidFill>
                  <a:srgbClr val="56B6A7"/>
                </a:solidFill>
                <a:latin typeface="汉仪北魏写经W" panose="00020600040101010101" charset="-122"/>
                <a:ea typeface="汉仪北魏写经W" panose="00020600040101010101" charset="-122"/>
                <a:cs typeface="汉仪北魏写经W" panose="00020600040101010101" charset="-122"/>
              </a:rPr>
              <a:t>=0.3048</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rPr>
              <a:t>米</a:t>
            </a:r>
            <a:endPar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endParaRPr>
          </a:p>
          <a:p>
            <a:pPr marL="342900" indent="-342900" fontAlgn="auto">
              <a:spcBef>
                <a:spcPts val="0"/>
              </a:spcBef>
              <a:buFont typeface="Arial" panose="020B0604020202020204" pitchFamily="34" charset="0"/>
              <a:buChar char="•"/>
            </a:pPr>
            <a:r>
              <a:rPr lang="en-US" altLang="zh-CN" sz="2400">
                <a:solidFill>
                  <a:srgbClr val="56B6A7"/>
                </a:solidFill>
                <a:latin typeface="汉仪北魏写经W" panose="00020600040101010101" charset="-122"/>
                <a:ea typeface="汉仪北魏写经W" panose="00020600040101010101" charset="-122"/>
                <a:cs typeface="汉仪北魏写经W" panose="00020600040101010101" charset="-122"/>
              </a:rPr>
              <a:t>20-30</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rPr>
              <a:t>英尺</a:t>
            </a:r>
            <a:r>
              <a:rPr lang="en-US" altLang="zh-CN" sz="2400">
                <a:solidFill>
                  <a:srgbClr val="56B6A7"/>
                </a:solidFill>
                <a:latin typeface="汉仪北魏写经W" panose="00020600040101010101" charset="-122"/>
                <a:ea typeface="汉仪北魏写经W" panose="00020600040101010101" charset="-122"/>
                <a:cs typeface="汉仪北魏写经W" panose="00020600040101010101" charset="-122"/>
              </a:rPr>
              <a:t>≈6-9</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rPr>
              <a:t>米</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rPr>
              <a:t>   </a:t>
            </a:r>
            <a:endPar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334260"/>
            <a:ext cx="4510405" cy="460375"/>
          </a:xfrm>
          <a:prstGeom prst="rect">
            <a:avLst/>
          </a:prstGeom>
          <a:noFill/>
        </p:spPr>
        <p:txBody>
          <a:bodyPr wrap="none" rtlCol="0" anchor="t">
            <a:spAutoFit/>
          </a:bodyPr>
          <a:p>
            <a:pPr algn="l">
              <a:lnSpc>
                <a:spcPct val="100000"/>
              </a:lnSpc>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3. </a:t>
            </a:r>
            <a:r>
              <a:rPr lang="zh-CN"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船夫的驾驶技术怎么特别好？</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20" name="文本框 19"/>
          <p:cNvSpPr txBox="1"/>
          <p:nvPr/>
        </p:nvSpPr>
        <p:spPr>
          <a:xfrm>
            <a:off x="1525270" y="3017520"/>
            <a:ext cx="8956675" cy="1568450"/>
          </a:xfrm>
          <a:prstGeom prst="rect">
            <a:avLst/>
          </a:prstGeom>
          <a:noFill/>
        </p:spPr>
        <p:txBody>
          <a:bodyPr wrap="square" rtlCol="0" anchor="t">
            <a:spAutoFit/>
          </a:bodyPr>
          <a:p>
            <a:pPr indent="342900" algn="just" defTabSz="2167255" fontAlgn="auto">
              <a:lnSpc>
                <a:spcPct val="100000"/>
              </a:lnSpc>
              <a:spcAft>
                <a:spcPts val="0"/>
              </a:spcAft>
            </a:pP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r>
              <a:rPr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行船的速度极快，来往船只很多，他操纵自如，毫不手忙脚乱。不管怎么拥挤，他总能左拐右拐地挤过去。遇到极窄的地方，他总能平稳地穿过，而且速度非常快，还能</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做</a:t>
            </a:r>
            <a:r>
              <a:rPr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急转弯。两边的建筑飞一般地往后倒退，我们的眼睛忙极了，不知看哪一处好。</a:t>
            </a:r>
            <a:endParaRPr lang="en-US" altLang="en-US" sz="2400" noProof="1"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12" name="矩形 11"/>
          <p:cNvSpPr/>
          <p:nvPr/>
        </p:nvSpPr>
        <p:spPr>
          <a:xfrm>
            <a:off x="1591310" y="4779645"/>
            <a:ext cx="2204085" cy="466725"/>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ctr">
              <a:buFont typeface="Arial" panose="020B0604020202020204" pitchFamily="34" charset="0"/>
              <a:buChar char="•"/>
            </a:pPr>
            <a:r>
              <a:rPr lang="zh-CN" altLang="en-US" sz="2000">
                <a:solidFill>
                  <a:schemeClr val="bg1"/>
                </a:solidFill>
                <a:latin typeface="汉仪北魏写经W" panose="00020600040101010101" charset="-122"/>
                <a:ea typeface="汉仪北魏写经W" panose="00020600040101010101" charset="-122"/>
              </a:rPr>
              <a:t>先概括后具体</a:t>
            </a:r>
            <a:endParaRPr lang="zh-CN" altLang="en-US" sz="2000">
              <a:solidFill>
                <a:schemeClr val="bg1"/>
              </a:solidFill>
              <a:latin typeface="汉仪北魏写经W" panose="00020600040101010101" charset="-122"/>
              <a:ea typeface="汉仪北魏写经W" panose="00020600040101010101" charset="-122"/>
            </a:endParaRPr>
          </a:p>
        </p:txBody>
      </p:sp>
      <p:sp>
        <p:nvSpPr>
          <p:cNvPr id="13" name="矩形 12"/>
          <p:cNvSpPr/>
          <p:nvPr/>
        </p:nvSpPr>
        <p:spPr>
          <a:xfrm>
            <a:off x="4003040" y="4779645"/>
            <a:ext cx="5259705" cy="466725"/>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00000"/>
              </a:lnSpc>
            </a:pPr>
            <a:r>
              <a:rPr lang="zh-CN" altLang="en-US" sz="2000" dirty="0">
                <a:solidFill>
                  <a:srgbClr val="FFFFFF"/>
                </a:solidFill>
                <a:latin typeface="汉仪北魏写经W" panose="00020600040101010101" charset="-122"/>
                <a:ea typeface="汉仪北魏写经W" panose="00020600040101010101" charset="-122"/>
                <a:sym typeface="+mn-ea"/>
              </a:rPr>
              <a:t>操纵自如；左拐右拐；轻快灵活；既快又稳</a:t>
            </a:r>
            <a:endParaRPr lang="zh-CN" altLang="en-US" sz="2000" dirty="0">
              <a:solidFill>
                <a:srgbClr val="FFFFFF"/>
              </a:solidFill>
              <a:latin typeface="汉仪北魏写经W" panose="00020600040101010101" charset="-122"/>
              <a:ea typeface="汉仪北魏写经W" panose="00020600040101010101" charset="-122"/>
              <a:sym typeface="+mn-ea"/>
            </a:endParaRPr>
          </a:p>
        </p:txBody>
      </p:sp>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286000"/>
            <a:ext cx="5372735" cy="645160"/>
          </a:xfrm>
          <a:prstGeom prst="rect">
            <a:avLst/>
          </a:prstGeom>
          <a:noFill/>
        </p:spPr>
        <p:txBody>
          <a:bodyPr wrap="none" rtlCol="0" anchor="t">
            <a:spAutoFit/>
          </a:bodyPr>
          <a:p>
            <a:pPr algn="l">
              <a:lnSpc>
                <a:spcPct val="150000"/>
              </a:lnSpc>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4. </a:t>
            </a:r>
            <a:r>
              <a:rPr lang="zh-CN"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说说人们坐上小艇后可以干些什么？</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20" name="文本框 19"/>
          <p:cNvSpPr txBox="1"/>
          <p:nvPr/>
        </p:nvSpPr>
        <p:spPr>
          <a:xfrm>
            <a:off x="1525270" y="2969260"/>
            <a:ext cx="8956675" cy="1753235"/>
          </a:xfrm>
          <a:prstGeom prst="rect">
            <a:avLst/>
          </a:prstGeom>
          <a:noFill/>
        </p:spPr>
        <p:txBody>
          <a:bodyPr wrap="square" rtlCol="0" anchor="t">
            <a:spAutoFit/>
          </a:bodyPr>
          <a:p>
            <a:pPr indent="342900" defTabSz="2167255" fontAlgn="auto">
              <a:lnSpc>
                <a:spcPct val="150000"/>
              </a:lnSpc>
              <a:spcAft>
                <a:spcPts val="0"/>
              </a:spcAft>
            </a:pPr>
            <a:r>
              <a:rPr 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我们坐在船舱里，</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皮垫子软软的像沙发一般。小艇穿过一座座形式不同的石桥。我们打开窗帘，望望耸立在两岸的古建筑，跟来往的船只打招呼，有说不完的情趣。</a:t>
            </a:r>
            <a:endParaRPr lang="zh-CN" altLang="en-US" sz="2400" noProof="1" dirty="0" smtClean="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Tree>
    <p:custDataLst>
      <p:tags r:id="rId2"/>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286000"/>
            <a:ext cx="6029325" cy="460375"/>
          </a:xfrm>
          <a:prstGeom prst="rect">
            <a:avLst/>
          </a:prstGeom>
          <a:noFill/>
        </p:spPr>
        <p:txBody>
          <a:bodyPr wrap="none" rtlCol="0" anchor="t">
            <a:spAutoFit/>
          </a:bodyPr>
          <a:p>
            <a:pPr algn="l">
              <a:lnSpc>
                <a:spcPct val="100000"/>
              </a:lnSpc>
            </a:pPr>
            <a:r>
              <a:rPr lang="en-US" altLang="zh-CN"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5. 写了哪些人坐小艇？人们坐小艇干什么？</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graphicFrame>
        <p:nvGraphicFramePr>
          <p:cNvPr id="12" name="表格 11"/>
          <p:cNvGraphicFramePr/>
          <p:nvPr>
            <p:custDataLst>
              <p:tags r:id="rId2"/>
            </p:custDataLst>
          </p:nvPr>
        </p:nvGraphicFramePr>
        <p:xfrm>
          <a:off x="1738630" y="2913380"/>
          <a:ext cx="8533765" cy="2286000"/>
        </p:xfrm>
        <a:graphic>
          <a:graphicData uri="http://schemas.openxmlformats.org/drawingml/2006/table">
            <a:tbl>
              <a:tblPr firstRow="1" bandRow="1">
                <a:tableStyleId>{5C22544A-7EE6-4342-B048-85BDC9FD1C3A}</a:tableStyleId>
              </a:tblPr>
              <a:tblGrid>
                <a:gridCol w="1119505"/>
                <a:gridCol w="3146425"/>
                <a:gridCol w="1329055"/>
                <a:gridCol w="2936875"/>
              </a:tblGrid>
              <a:tr h="381000">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时间</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人物</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rowSpan="6">
                  <a:txBody>
                    <a:bodyPr/>
                    <a:p>
                      <a:pPr algn="ctr">
                        <a:buNone/>
                      </a:pPr>
                      <a:endParaRPr lang="zh-CN" altLang="en-US" sz="2000" b="0">
                        <a:solidFill>
                          <a:srgbClr val="56B6A7"/>
                        </a:solidFill>
                        <a:latin typeface="汉仪北魏写经W" panose="00020600040101010101" charset="-122"/>
                        <a:ea typeface="汉仪北魏写经W" panose="00020600040101010101" charset="-122"/>
                      </a:endParaRPr>
                    </a:p>
                    <a:p>
                      <a:pPr algn="ctr">
                        <a:buNone/>
                      </a:pPr>
                      <a:endParaRPr lang="zh-CN" altLang="en-US" sz="2000" b="0">
                        <a:solidFill>
                          <a:srgbClr val="56B6A7"/>
                        </a:solidFill>
                        <a:latin typeface="汉仪北魏写经W" panose="00020600040101010101" charset="-122"/>
                        <a:ea typeface="汉仪北魏写经W" panose="00020600040101010101" charset="-122"/>
                      </a:endParaRPr>
                    </a:p>
                    <a:p>
                      <a:pPr algn="ctr">
                        <a:buNone/>
                      </a:pPr>
                      <a:r>
                        <a:rPr lang="zh-CN" altLang="en-US" sz="2000" b="0">
                          <a:solidFill>
                            <a:srgbClr val="56B6A7"/>
                          </a:solidFill>
                          <a:latin typeface="汉仪北魏写经W" panose="00020600040101010101" charset="-122"/>
                          <a:ea typeface="汉仪北魏写经W" panose="00020600040101010101" charset="-122"/>
                        </a:rPr>
                        <a:t>坐</a:t>
                      </a:r>
                      <a:endParaRPr lang="zh-CN" altLang="en-US" sz="2000" b="0">
                        <a:solidFill>
                          <a:srgbClr val="56B6A7"/>
                        </a:solidFill>
                        <a:latin typeface="汉仪北魏写经W" panose="00020600040101010101" charset="-122"/>
                        <a:ea typeface="汉仪北魏写经W" panose="00020600040101010101" charset="-122"/>
                      </a:endParaRPr>
                    </a:p>
                    <a:p>
                      <a:pPr algn="ctr">
                        <a:buNone/>
                      </a:pPr>
                      <a:r>
                        <a:rPr lang="zh-CN" altLang="en-US" sz="2000" b="0">
                          <a:solidFill>
                            <a:srgbClr val="56B6A7"/>
                          </a:solidFill>
                          <a:latin typeface="汉仪北魏写经W" panose="00020600040101010101" charset="-122"/>
                          <a:ea typeface="汉仪北魏写经W" panose="00020600040101010101" charset="-122"/>
                        </a:rPr>
                        <a:t>着</a:t>
                      </a:r>
                      <a:endParaRPr lang="zh-CN" altLang="en-US" sz="2000" b="0">
                        <a:solidFill>
                          <a:srgbClr val="56B6A7"/>
                        </a:solidFill>
                        <a:latin typeface="汉仪北魏写经W" panose="00020600040101010101" charset="-122"/>
                        <a:ea typeface="汉仪北魏写经W" panose="00020600040101010101" charset="-122"/>
                      </a:endParaRPr>
                    </a:p>
                    <a:p>
                      <a:pPr algn="ctr">
                        <a:buNone/>
                      </a:pPr>
                      <a:r>
                        <a:rPr lang="zh-CN" altLang="en-US" sz="2000" b="0">
                          <a:solidFill>
                            <a:srgbClr val="56B6A7"/>
                          </a:solidFill>
                          <a:latin typeface="汉仪北魏写经W" panose="00020600040101010101" charset="-122"/>
                          <a:ea typeface="汉仪北魏写经W" panose="00020600040101010101" charset="-122"/>
                        </a:rPr>
                        <a:t>小</a:t>
                      </a:r>
                      <a:endParaRPr lang="zh-CN" altLang="en-US" sz="2000" b="0">
                        <a:solidFill>
                          <a:srgbClr val="56B6A7"/>
                        </a:solidFill>
                        <a:latin typeface="汉仪北魏写经W" panose="00020600040101010101" charset="-122"/>
                        <a:ea typeface="汉仪北魏写经W" panose="00020600040101010101" charset="-122"/>
                      </a:endParaRPr>
                    </a:p>
                    <a:p>
                      <a:pPr algn="ctr">
                        <a:buNone/>
                      </a:pPr>
                      <a:r>
                        <a:rPr lang="zh-CN" altLang="en-US" sz="2000" b="0">
                          <a:solidFill>
                            <a:srgbClr val="56B6A7"/>
                          </a:solidFill>
                          <a:latin typeface="汉仪北魏写经W" panose="00020600040101010101" charset="-122"/>
                          <a:ea typeface="汉仪北魏写经W" panose="00020600040101010101" charset="-122"/>
                        </a:rPr>
                        <a:t>舰</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干什么</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r>
              <a:tr h="381000">
                <a:tc rowSpan="4">
                  <a:txBody>
                    <a:bodyPr/>
                    <a:p>
                      <a:pPr algn="ctr">
                        <a:buNone/>
                      </a:pPr>
                      <a:endParaRPr lang="zh-CN" altLang="en-US" sz="2000" b="0">
                        <a:solidFill>
                          <a:srgbClr val="56B6A7"/>
                        </a:solidFill>
                        <a:latin typeface="汉仪北魏写经W" panose="00020600040101010101" charset="-122"/>
                        <a:ea typeface="汉仪北魏写经W" panose="00020600040101010101" charset="-122"/>
                      </a:endParaRPr>
                    </a:p>
                    <a:p>
                      <a:pPr algn="ctr">
                        <a:buNone/>
                      </a:pPr>
                      <a:endParaRPr lang="zh-CN" altLang="en-US" sz="2000" b="0">
                        <a:solidFill>
                          <a:srgbClr val="56B6A7"/>
                        </a:solidFill>
                        <a:latin typeface="汉仪北魏写经W" panose="00020600040101010101" charset="-122"/>
                        <a:ea typeface="汉仪北魏写经W" panose="00020600040101010101" charset="-122"/>
                      </a:endParaRPr>
                    </a:p>
                    <a:p>
                      <a:pPr algn="ctr">
                        <a:buNone/>
                      </a:pPr>
                      <a:r>
                        <a:rPr lang="zh-CN" altLang="en-US" sz="2000" b="0">
                          <a:solidFill>
                            <a:srgbClr val="56B6A7"/>
                          </a:solidFill>
                          <a:latin typeface="汉仪北魏写经W" panose="00020600040101010101" charset="-122"/>
                          <a:ea typeface="汉仪北魏写经W" panose="00020600040101010101" charset="-122"/>
                        </a:rPr>
                        <a:t>白天</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商人</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做生意</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r>
              <a:tr h="381000">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青年妇女</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高声笑谈</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r>
              <a:tr h="381000">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孩子保姆</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呼吸新鲜空气</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381000">
                <a:tc vMerge="1">
                  <a:tcPr>
                    <a:lnL w="9525">
                      <a:solidFill>
                        <a:srgbClr val="848587"/>
                      </a:solidFill>
                      <a:prstDash val="sysDash"/>
                    </a:lnL>
                    <a:lnR w="9525">
                      <a:solidFill>
                        <a:srgbClr val="848587"/>
                      </a:solidFill>
                      <a:prstDash val="sysDash"/>
                    </a:lnR>
                    <a:lnB w="28575">
                      <a:solidFill>
                        <a:srgbClr val="848587"/>
                      </a:solidFill>
                      <a:prstDash val="solid"/>
                    </a:lnB>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老人全家</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vMerge="1">
                  <a:tcPr>
                    <a:lnL w="9525">
                      <a:solidFill>
                        <a:srgbClr val="848587"/>
                      </a:solidFill>
                      <a:prstDash val="sysDash"/>
                    </a:lnL>
                    <a:lnR w="9525">
                      <a:solidFill>
                        <a:srgbClr val="848587"/>
                      </a:solidFill>
                      <a:prstDash val="sysDash"/>
                    </a:lnR>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去教堂祷告</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381000">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半夜</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看戏的人</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vMerge="1">
                  <a:tcPr>
                    <a:lnL w="9525">
                      <a:solidFill>
                        <a:srgbClr val="848587"/>
                      </a:solidFill>
                      <a:prstDash val="sysDash"/>
                    </a:lnL>
                    <a:lnR w="9525">
                      <a:solidFill>
                        <a:srgbClr val="848587"/>
                      </a:solidFill>
                      <a:prstDash val="sysDash"/>
                    </a:lnR>
                    <a:lnB w="28575">
                      <a:solidFill>
                        <a:srgbClr val="848587"/>
                      </a:solidFill>
                      <a:prstDash val="solid"/>
                    </a:lnB>
                  </a:tcPr>
                </a:tc>
                <a:tc>
                  <a:txBody>
                    <a:bodyPr/>
                    <a:p>
                      <a:pPr algn="ctr">
                        <a:buNone/>
                      </a:pPr>
                      <a:r>
                        <a:rPr lang="zh-CN" altLang="en-US" sz="2000" b="0">
                          <a:solidFill>
                            <a:srgbClr val="56B6A7"/>
                          </a:solidFill>
                          <a:latin typeface="汉仪北魏写经W" panose="00020600040101010101" charset="-122"/>
                          <a:ea typeface="汉仪北魏写经W" panose="00020600040101010101" charset="-122"/>
                        </a:rPr>
                        <a:t>回家</a:t>
                      </a:r>
                      <a:endParaRPr lang="zh-CN" altLang="en-US" sz="2000" b="0">
                        <a:solidFill>
                          <a:srgbClr val="56B6A7"/>
                        </a:solidFill>
                        <a:latin typeface="汉仪北魏写经W" panose="00020600040101010101" charset="-122"/>
                        <a:ea typeface="汉仪北魏写经W" panose="0002060004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r>
            </a:tbl>
          </a:graphicData>
        </a:graphic>
      </p:graphicFrame>
    </p:spTree>
    <p:custDataLst>
      <p:tags r:id="rId3"/>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细读探究</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25270" y="2286000"/>
            <a:ext cx="8562975" cy="398780"/>
          </a:xfrm>
          <a:prstGeom prst="rect">
            <a:avLst/>
          </a:prstGeom>
          <a:noFill/>
        </p:spPr>
        <p:txBody>
          <a:bodyPr wrap="none" rtlCol="0" anchor="t">
            <a:spAutoFit/>
          </a:bodyPr>
          <a:p>
            <a:pPr algn="l">
              <a:lnSpc>
                <a:spcPct val="100000"/>
              </a:lnSpc>
            </a:pPr>
            <a:r>
              <a:rPr lang="en-US" altLang="zh-CN"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6</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课文最后为什么要写威尼斯夜晚景色。这与小艇有什么关系？说明什么？</a:t>
            </a:r>
            <a:endPar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
        <p:nvSpPr>
          <p:cNvPr id="13" name="文本框 12"/>
          <p:cNvSpPr txBox="1"/>
          <p:nvPr/>
        </p:nvSpPr>
        <p:spPr>
          <a:xfrm>
            <a:off x="1452880" y="3094990"/>
            <a:ext cx="9102725" cy="1014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课文用威尼斯静寂的夜晚结尾，进一步衬托小艇的作用，说明人们与小艇的关系密切，整个城市的喧闹与静寂是以小艇的动与不动为前提的。</a:t>
            </a:r>
            <a:endPar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pic>
        <p:nvPicPr>
          <p:cNvPr id="34818" name="Picture 2"/>
          <p:cNvPicPr>
            <a:picLocks noChangeAspect="1"/>
          </p:cNvPicPr>
          <p:nvPr/>
        </p:nvPicPr>
        <p:blipFill>
          <a:blip r:embed="rId2"/>
          <a:stretch>
            <a:fillRect/>
          </a:stretch>
        </p:blipFill>
        <p:spPr>
          <a:xfrm>
            <a:off x="1525270" y="4255135"/>
            <a:ext cx="1750695" cy="1313180"/>
          </a:xfrm>
          <a:prstGeom prst="roundRect">
            <a:avLst/>
          </a:prstGeom>
          <a:noFill/>
          <a:ln w="9525">
            <a:noFill/>
          </a:ln>
        </p:spPr>
      </p:pic>
      <p:pic>
        <p:nvPicPr>
          <p:cNvPr id="34822" name="Picture 6"/>
          <p:cNvPicPr>
            <a:picLocks noChangeAspect="1"/>
          </p:cNvPicPr>
          <p:nvPr/>
        </p:nvPicPr>
        <p:blipFill>
          <a:blip r:embed="rId3"/>
          <a:stretch>
            <a:fillRect/>
          </a:stretch>
        </p:blipFill>
        <p:spPr>
          <a:xfrm>
            <a:off x="3773805" y="4254818"/>
            <a:ext cx="1751330" cy="1313815"/>
          </a:xfrm>
          <a:prstGeom prst="roundRect">
            <a:avLst/>
          </a:prstGeom>
          <a:noFill/>
          <a:ln w="9525">
            <a:noFill/>
          </a:ln>
        </p:spPr>
      </p:pic>
      <p:pic>
        <p:nvPicPr>
          <p:cNvPr id="34820" name="Picture 4"/>
          <p:cNvPicPr>
            <a:picLocks noChangeAspect="1"/>
          </p:cNvPicPr>
          <p:nvPr/>
        </p:nvPicPr>
        <p:blipFill>
          <a:blip r:embed="rId4">
            <a:lum bright="-6000"/>
          </a:blip>
          <a:stretch>
            <a:fillRect/>
          </a:stretch>
        </p:blipFill>
        <p:spPr>
          <a:xfrm>
            <a:off x="6022975" y="4254818"/>
            <a:ext cx="1751965" cy="1313815"/>
          </a:xfrm>
          <a:prstGeom prst="roundRect">
            <a:avLst/>
          </a:prstGeom>
          <a:noFill/>
          <a:ln w="9525">
            <a:noFill/>
          </a:ln>
        </p:spPr>
      </p:pic>
      <p:pic>
        <p:nvPicPr>
          <p:cNvPr id="34819" name="Picture 3"/>
          <p:cNvPicPr>
            <a:picLocks noChangeAspect="1"/>
          </p:cNvPicPr>
          <p:nvPr/>
        </p:nvPicPr>
        <p:blipFill>
          <a:blip r:embed="rId5"/>
          <a:stretch>
            <a:fillRect/>
          </a:stretch>
        </p:blipFill>
        <p:spPr>
          <a:xfrm>
            <a:off x="8272780" y="4276090"/>
            <a:ext cx="1816100" cy="1271270"/>
          </a:xfrm>
          <a:prstGeom prst="round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wipe(down)">
                                      <p:cBhvr>
                                        <p:cTn id="7" dur="500"/>
                                        <p:tgtEl>
                                          <p:spTgt spid="34818"/>
                                        </p:tgtEl>
                                      </p:cBhvr>
                                    </p:animEffect>
                                  </p:childTnLst>
                                </p:cTn>
                              </p:par>
                              <p:par>
                                <p:cTn id="8" presetID="22" presetClass="entr" presetSubtype="4" fill="hold" nodeType="withEffect">
                                  <p:stCondLst>
                                    <p:cond delay="1500"/>
                                  </p:stCondLst>
                                  <p:childTnLst>
                                    <p:set>
                                      <p:cBhvr>
                                        <p:cTn id="9" dur="1" fill="hold">
                                          <p:stCondLst>
                                            <p:cond delay="0"/>
                                          </p:stCondLst>
                                        </p:cTn>
                                        <p:tgtEl>
                                          <p:spTgt spid="34822"/>
                                        </p:tgtEl>
                                        <p:attrNameLst>
                                          <p:attrName>style.visibility</p:attrName>
                                        </p:attrNameLst>
                                      </p:cBhvr>
                                      <p:to>
                                        <p:strVal val="visible"/>
                                      </p:to>
                                    </p:set>
                                    <p:animEffect transition="in" filter="wipe(down)">
                                      <p:cBhvr>
                                        <p:cTn id="10" dur="500"/>
                                        <p:tgtEl>
                                          <p:spTgt spid="34822"/>
                                        </p:tgtEl>
                                      </p:cBhvr>
                                    </p:animEffect>
                                  </p:childTnLst>
                                </p:cTn>
                              </p:par>
                              <p:par>
                                <p:cTn id="11" presetID="22" presetClass="entr" presetSubtype="4" fill="hold" nodeType="withEffect">
                                  <p:stCondLst>
                                    <p:cond delay="1000"/>
                                  </p:stCondLst>
                                  <p:childTnLst>
                                    <p:set>
                                      <p:cBhvr>
                                        <p:cTn id="12" dur="1" fill="hold">
                                          <p:stCondLst>
                                            <p:cond delay="0"/>
                                          </p:stCondLst>
                                        </p:cTn>
                                        <p:tgtEl>
                                          <p:spTgt spid="34820"/>
                                        </p:tgtEl>
                                        <p:attrNameLst>
                                          <p:attrName>style.visibility</p:attrName>
                                        </p:attrNameLst>
                                      </p:cBhvr>
                                      <p:to>
                                        <p:strVal val="visible"/>
                                      </p:to>
                                    </p:set>
                                    <p:animEffect transition="in" filter="wipe(down)">
                                      <p:cBhvr>
                                        <p:cTn id="13" dur="500"/>
                                        <p:tgtEl>
                                          <p:spTgt spid="34820"/>
                                        </p:tgtEl>
                                      </p:cBhvr>
                                    </p:animEffect>
                                  </p:childTnLst>
                                </p:cTn>
                              </p:par>
                              <p:par>
                                <p:cTn id="14" presetID="22" presetClass="entr" presetSubtype="4" fill="hold" nodeType="withEffect">
                                  <p:stCondLst>
                                    <p:cond delay="1000"/>
                                  </p:stCondLst>
                                  <p:childTnLst>
                                    <p:set>
                                      <p:cBhvr>
                                        <p:cTn id="15" dur="1" fill="hold">
                                          <p:stCondLst>
                                            <p:cond delay="0"/>
                                          </p:stCondLst>
                                        </p:cTn>
                                        <p:tgtEl>
                                          <p:spTgt spid="34819"/>
                                        </p:tgtEl>
                                        <p:attrNameLst>
                                          <p:attrName>style.visibility</p:attrName>
                                        </p:attrNameLst>
                                      </p:cBhvr>
                                      <p:to>
                                        <p:strVal val="visible"/>
                                      </p:to>
                                    </p:set>
                                    <p:animEffect transition="in" filter="wipe(down)">
                                      <p:cBhvr>
                                        <p:cTn id="16"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课堂小结</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513205" y="2430780"/>
            <a:ext cx="9149715" cy="2896870"/>
          </a:xfrm>
          <a:prstGeom prst="rect">
            <a:avLst/>
          </a:prstGeom>
          <a:noFill/>
        </p:spPr>
        <p:txBody>
          <a:bodyPr wrap="square" rtlCol="0" anchor="t">
            <a:spAutoFit/>
          </a:bodyPr>
          <a:p>
            <a:pPr marL="266700" indent="267335" algn="just" defTabSz="342900" eaLnBrk="0" hangingPunct="0">
              <a:lnSpc>
                <a:spcPct val="190000"/>
              </a:lnSpc>
              <a:spcAft>
                <a:spcPct val="0"/>
              </a:spcAft>
              <a:buNone/>
              <a:defRPr/>
            </a:pPr>
            <a:r>
              <a:rPr 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    </a:t>
            </a:r>
            <a:r>
              <a:rPr sz="2400" dirty="0" err="1">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白天的小艇像活泼的精灵，自由穿梭于水城之中，威尼斯是充满活力的；但晚上，当小艇载走最生一批威尼斯人，静静地停泊于码头上</a:t>
            </a:r>
            <a:r>
              <a:rPr lang="zh-CN" altLang="en-US" sz="240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sz="2400" dirty="0" err="1">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整座威尼斯城就沉沉地入睡了</a:t>
            </a:r>
            <a:r>
              <a:rPr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……小艇与威尼斯，与威尼斯的人们，与威尼斯人们的生活息息相关。</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spTree>
    <p:custDataLst>
      <p:tags r:id="rId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板书设计</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2" name="左大括号 11"/>
          <p:cNvSpPr/>
          <p:nvPr/>
        </p:nvSpPr>
        <p:spPr>
          <a:xfrm>
            <a:off x="2698115" y="2830195"/>
            <a:ext cx="171450" cy="2317115"/>
          </a:xfrm>
          <a:prstGeom prst="leftBrace">
            <a:avLst>
              <a:gd name="adj1" fmla="val 39038"/>
              <a:gd name="adj2" fmla="val 50000"/>
            </a:avLst>
          </a:prstGeom>
          <a:ln w="19050">
            <a:solidFill>
              <a:srgbClr val="56B6A7"/>
            </a:solidFill>
          </a:ln>
        </p:spPr>
        <p:style>
          <a:lnRef idx="1">
            <a:schemeClr val="accent1"/>
          </a:lnRef>
          <a:fillRef idx="0">
            <a:schemeClr val="accent1"/>
          </a:fillRef>
          <a:effectRef idx="0">
            <a:schemeClr val="accent1"/>
          </a:effectRef>
          <a:fontRef idx="minor">
            <a:schemeClr val="tx1"/>
          </a:fontRef>
        </p:style>
        <p:txBody>
          <a:bodyPr lIns="51435" tIns="25718" rIns="51435" bIns="25718" anchor="ctr"/>
          <a:p>
            <a:pPr algn="ctr">
              <a:defRPr/>
            </a:pPr>
            <a:endParaRPr lang="zh-CN" altLang="en-US" sz="2400" noProof="1">
              <a:solidFill>
                <a:srgbClr val="56B6A7"/>
              </a:solidFill>
              <a:latin typeface="汉仪北魏写经W" panose="00020600040101010101" charset="-122"/>
              <a:ea typeface="汉仪北魏写经W" panose="00020600040101010101" charset="-122"/>
            </a:endParaRPr>
          </a:p>
        </p:txBody>
      </p:sp>
      <p:sp>
        <p:nvSpPr>
          <p:cNvPr id="13" name="Text Box 7"/>
          <p:cNvSpPr txBox="1">
            <a:spLocks noChangeArrowheads="1"/>
          </p:cNvSpPr>
          <p:nvPr/>
        </p:nvSpPr>
        <p:spPr bwMode="auto">
          <a:xfrm>
            <a:off x="2964815" y="2648585"/>
            <a:ext cx="6470015"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作用       主要交通工具，相当于大街上的汽车</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矩形 14"/>
          <p:cNvSpPr>
            <a:spLocks noChangeArrowheads="1"/>
          </p:cNvSpPr>
          <p:nvPr/>
        </p:nvSpPr>
        <p:spPr bwMode="auto">
          <a:xfrm>
            <a:off x="2045970" y="2880995"/>
            <a:ext cx="555625" cy="226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a:solidFill>
                  <a:srgbClr val="56B6A7"/>
                </a:solidFill>
                <a:latin typeface="汉仪北魏写经W" panose="00020600040101010101" charset="-122"/>
                <a:ea typeface="汉仪北魏写经W" panose="00020600040101010101" charset="-122"/>
              </a:rPr>
              <a:t>威尼斯的小艇</a:t>
            </a:r>
            <a:endParaRPr lang="zh-CN" altLang="en-US" sz="2400">
              <a:solidFill>
                <a:srgbClr val="56B6A7"/>
              </a:solidFill>
              <a:latin typeface="汉仪北魏写经W" panose="00020600040101010101" charset="-122"/>
              <a:ea typeface="汉仪北魏写经W" panose="00020600040101010101" charset="-122"/>
            </a:endParaRPr>
          </a:p>
        </p:txBody>
      </p:sp>
      <p:sp>
        <p:nvSpPr>
          <p:cNvPr id="16" name="Text Box 7"/>
          <p:cNvSpPr txBox="1">
            <a:spLocks noChangeArrowheads="1"/>
          </p:cNvSpPr>
          <p:nvPr/>
        </p:nvSpPr>
        <p:spPr bwMode="auto">
          <a:xfrm>
            <a:off x="2964815" y="3213735"/>
            <a:ext cx="6470015"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大小       二三十英尺长</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7" name="Text Box 7"/>
          <p:cNvSpPr txBox="1">
            <a:spLocks noChangeArrowheads="1"/>
          </p:cNvSpPr>
          <p:nvPr/>
        </p:nvSpPr>
        <p:spPr bwMode="auto">
          <a:xfrm>
            <a:off x="2964815" y="3778885"/>
            <a:ext cx="6470015"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行动       轻快灵活</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8" name="Text Box 7"/>
          <p:cNvSpPr txBox="1">
            <a:spLocks noChangeArrowheads="1"/>
          </p:cNvSpPr>
          <p:nvPr/>
        </p:nvSpPr>
        <p:spPr bwMode="auto">
          <a:xfrm>
            <a:off x="2964815" y="4909185"/>
            <a:ext cx="647192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小艇驾驶   快、操纵自如、挤、穿、急转弯</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20" name="Text Box 7"/>
          <p:cNvSpPr txBox="1">
            <a:spLocks noChangeArrowheads="1"/>
          </p:cNvSpPr>
          <p:nvPr/>
        </p:nvSpPr>
        <p:spPr bwMode="auto">
          <a:xfrm>
            <a:off x="2964815" y="4344035"/>
            <a:ext cx="647192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构造特点   形状（窄、深、弯）</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5" grpId="0"/>
      <p:bldP spid="16" grpId="0"/>
      <p:bldP spid="17" grpId="0"/>
      <p:bldP spid="18"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40435"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学习目标</a:t>
            </a:r>
            <a:endParaRPr lang="zh-CN" altLang="en-US" sz="2800">
              <a:solidFill>
                <a:srgbClr val="56B6A7"/>
              </a:solidFill>
              <a:latin typeface="汉仪北魏写经W" panose="00020600040101010101" charset="-122"/>
              <a:ea typeface="汉仪北魏写经W" panose="00020600040101010101" charset="-122"/>
            </a:endParaRPr>
          </a:p>
        </p:txBody>
      </p:sp>
      <p:sp>
        <p:nvSpPr>
          <p:cNvPr id="13" name="文本框 12"/>
          <p:cNvSpPr txBox="1"/>
          <p:nvPr/>
        </p:nvSpPr>
        <p:spPr>
          <a:xfrm>
            <a:off x="1525270" y="2268855"/>
            <a:ext cx="9040495" cy="3169285"/>
          </a:xfrm>
          <a:prstGeom prst="rect">
            <a:avLst/>
          </a:prstGeom>
          <a:noFill/>
        </p:spPr>
        <p:txBody>
          <a:bodyPr wrap="square" rtlCol="0" anchor="t">
            <a:spAutoFit/>
          </a:bodyPr>
          <a:p>
            <a:pPr marL="285750" indent="-285750" algn="l" defTabSz="342900" fontAlgn="auto">
              <a:lnSpc>
                <a:spcPct val="200000"/>
              </a:lnSpc>
              <a:spcAft>
                <a:spcPct val="0"/>
              </a:spcAft>
              <a:buFont typeface="Arial" panose="020B0604020202020204" pitchFamily="34" charset="0"/>
              <a:buChar char="•"/>
              <a:defRPr/>
            </a:pPr>
            <a:r>
              <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1</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学会本课</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6</a:t>
            </a:r>
            <a:r>
              <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个生字和</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1</a:t>
            </a:r>
            <a:r>
              <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个多音字</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，会写“</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尼</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斯</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艇</a:t>
            </a:r>
            <a:r>
              <a:rPr lang="en-US" altLang="zh-CN"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a:t>
            </a: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等14生字，理解词语在句子中的意思</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。（重点）</a:t>
            </a:r>
            <a:endParaRPr sz="2000" spc="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a:p>
            <a:pPr marL="285750" indent="-285750" algn="l" defTabSz="342900" fontAlgn="auto">
              <a:lnSpc>
                <a:spcPct val="200000"/>
              </a:lnSpc>
              <a:spcAft>
                <a:spcPct val="0"/>
              </a:spcAft>
              <a:buFont typeface="Arial" panose="020B0604020202020204" pitchFamily="34" charset="0"/>
              <a:buChar char="•"/>
              <a:defRPr/>
            </a:pP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2.</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了解本文的情节艺术、感受鲜明的语言特点。（重点）</a:t>
            </a:r>
            <a:endParaRPr sz="2000" spc="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a:p>
            <a:pPr marL="285750" indent="-285750" algn="l" defTabSz="342900" fontAlgn="auto">
              <a:lnSpc>
                <a:spcPct val="200000"/>
              </a:lnSpc>
              <a:spcAft>
                <a:spcPct val="0"/>
              </a:spcAft>
              <a:buFont typeface="Arial" panose="020B0604020202020204" pitchFamily="34" charset="0"/>
              <a:buChar char="•"/>
              <a:defRPr/>
            </a:pPr>
            <a:r>
              <a:rPr 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3.</a:t>
            </a:r>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熟读课文，明确文章中心，了解威尼斯独特地理风貌、小艇的特点及它同威尼斯水城的关系，使学生领略水城的风情，陶冶学生的审美情趣。（难点）</a:t>
            </a:r>
            <a:endPar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40435"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作者介绍</a:t>
            </a:r>
            <a:endParaRPr lang="zh-CN" altLang="en-US" sz="2800">
              <a:solidFill>
                <a:srgbClr val="56B6A7"/>
              </a:solidFill>
              <a:latin typeface="汉仪北魏写经W" panose="00020600040101010101" charset="-122"/>
              <a:ea typeface="汉仪北魏写经W" panose="00020600040101010101" charset="-122"/>
            </a:endParaRPr>
          </a:p>
        </p:txBody>
      </p:sp>
      <p:sp>
        <p:nvSpPr>
          <p:cNvPr id="13" name="文本框 12"/>
          <p:cNvSpPr txBox="1"/>
          <p:nvPr/>
        </p:nvSpPr>
        <p:spPr>
          <a:xfrm>
            <a:off x="1525270" y="2192655"/>
            <a:ext cx="9040495" cy="3291840"/>
          </a:xfrm>
          <a:prstGeom prst="rect">
            <a:avLst/>
          </a:prstGeom>
          <a:noFill/>
        </p:spPr>
        <p:txBody>
          <a:bodyPr wrap="square" rtlCol="0" anchor="t">
            <a:spAutoFit/>
          </a:bodyPr>
          <a:p>
            <a:pPr indent="508000" algn="l" defTabSz="342900" fontAlgn="auto">
              <a:lnSpc>
                <a:spcPct val="130000"/>
              </a:lnSpc>
              <a:spcAft>
                <a:spcPct val="0"/>
              </a:spcAft>
              <a:buNone/>
              <a:defRPr/>
              <a:extLst>
                <a:ext uri="{35155182-B16C-46BC-9424-99874614C6A1}">
                  <wpsdc:indentchars xmlns:wpsdc="http://www.wps.cn/officeDocument/2017/drawingmlCustomData" val="200" checksum="282533468"/>
                </a:ext>
              </a:extLst>
            </a:pPr>
            <a:r>
              <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rPr>
              <a:t>马克·吐温,原名萨缪尔·兰亨·克莱门是美国的幽默大师、小说家、作家，也是著名演说家，19世纪后期美国现实主义文学的杰出代表。2006年，他被美国的权威期刊《大西洋月刊》评为影响美国的100位人物之一（名列第16位）他也是美国批判现实主义文学的奠基人，他的主要作品已大多有中文译本。他经历了美国从初期资本主义到帝国主义的发展过程，其思想和创作也表现为从轻快调笑到辛辣讽刺再到悲观厌世的发展阶段，前期以辛辣的讽刺见长，到了后期语言更为暴露激烈。被誉为“美国文学史上的林肯”。他于1910年4月21日去世，享年七十五岁，安葬于纽约州艾玛拉。</a:t>
            </a:r>
            <a:endParaRPr sz="2000" dirty="0">
              <a:solidFill>
                <a:srgbClr val="56B6A7"/>
              </a:solidFill>
              <a:latin typeface="汉仪北魏写经W" panose="00020600040101010101" charset="-122"/>
              <a:ea typeface="汉仪北魏写经W" panose="00020600040101010101" charset="-122"/>
              <a:cs typeface="汉仪北魏写经W" panose="00020600040101010101" charset="-122"/>
              <a:sym typeface="+mn-ea"/>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1325167" y="2368153"/>
            <a:ext cx="840581"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rPr>
              <a:t>ní</a:t>
            </a:r>
            <a:endParaRPr lang="en-US" altLang="zh-CN" sz="2400">
              <a:solidFill>
                <a:srgbClr val="56B6A7"/>
              </a:solidFill>
              <a:latin typeface="汉仪北魏写经W" panose="00020600040101010101" charset="-122"/>
              <a:ea typeface="汉仪北魏写经W" panose="00020600040101010101" charset="-122"/>
            </a:endParaRPr>
          </a:p>
        </p:txBody>
      </p:sp>
      <p:sp>
        <p:nvSpPr>
          <p:cNvPr id="15" name="矩形 14"/>
          <p:cNvSpPr>
            <a:spLocks noChangeArrowheads="1"/>
          </p:cNvSpPr>
          <p:nvPr/>
        </p:nvSpPr>
        <p:spPr bwMode="auto">
          <a:xfrm>
            <a:off x="2265760" y="2350294"/>
            <a:ext cx="809625" cy="43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rPr>
              <a:t>shāo</a:t>
            </a:r>
            <a:endPar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endParaRPr>
          </a:p>
        </p:txBody>
      </p:sp>
      <p:sp>
        <p:nvSpPr>
          <p:cNvPr id="16" name="矩形 15"/>
          <p:cNvSpPr>
            <a:spLocks noChangeArrowheads="1"/>
          </p:cNvSpPr>
          <p:nvPr/>
        </p:nvSpPr>
        <p:spPr bwMode="auto">
          <a:xfrm>
            <a:off x="3434954" y="2344341"/>
            <a:ext cx="80129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rPr>
              <a:t>qiào</a:t>
            </a:r>
            <a:endParaRPr lang="en-US" altLang="zh-CN" sz="2400">
              <a:solidFill>
                <a:srgbClr val="56B6A7"/>
              </a:solidFill>
              <a:latin typeface="汉仪北魏写经W" panose="00020600040101010101" charset="-122"/>
              <a:ea typeface="汉仪北魏写经W" panose="00020600040101010101" charset="-122"/>
            </a:endParaRPr>
          </a:p>
        </p:txBody>
      </p:sp>
      <p:sp>
        <p:nvSpPr>
          <p:cNvPr id="17" name="矩形 16"/>
          <p:cNvSpPr>
            <a:spLocks noChangeArrowheads="1"/>
          </p:cNvSpPr>
          <p:nvPr/>
        </p:nvSpPr>
        <p:spPr bwMode="auto">
          <a:xfrm>
            <a:off x="4594623" y="2324100"/>
            <a:ext cx="926306"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rPr>
              <a:t> mǔ</a:t>
            </a:r>
            <a:endParaRPr lang="en-US" altLang="zh-CN" sz="2400">
              <a:solidFill>
                <a:srgbClr val="56B6A7"/>
              </a:solidFill>
              <a:latin typeface="汉仪北魏写经W" panose="00020600040101010101" charset="-122"/>
              <a:ea typeface="汉仪北魏写经W" panose="00020600040101010101" charset="-122"/>
            </a:endParaRPr>
          </a:p>
        </p:txBody>
      </p:sp>
      <p:sp>
        <p:nvSpPr>
          <p:cNvPr id="18" name="矩形 17"/>
          <p:cNvSpPr>
            <a:spLocks noChangeArrowheads="1"/>
          </p:cNvSpPr>
          <p:nvPr/>
        </p:nvSpPr>
        <p:spPr bwMode="auto">
          <a:xfrm>
            <a:off x="5525691" y="2350294"/>
            <a:ext cx="759619" cy="43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rPr>
              <a:t>dǎo</a:t>
            </a:r>
            <a:endParaRPr lang="en-US" altLang="zh-CN" sz="2400" b="1">
              <a:solidFill>
                <a:srgbClr val="56B6A7"/>
              </a:solidFill>
              <a:latin typeface="汉仪北魏写经W" panose="00020600040101010101" charset="-122"/>
              <a:ea typeface="汉仪北魏写经W" panose="00020600040101010101" charset="-122"/>
              <a:sym typeface="宋体" panose="02010600030101010101" pitchFamily="2" charset="-122"/>
            </a:endParaRPr>
          </a:p>
        </p:txBody>
      </p:sp>
      <p:sp>
        <p:nvSpPr>
          <p:cNvPr id="9222" name="TextBox 21"/>
          <p:cNvSpPr txBox="1">
            <a:spLocks noChangeArrowheads="1"/>
          </p:cNvSpPr>
          <p:nvPr/>
        </p:nvSpPr>
        <p:spPr bwMode="auto">
          <a:xfrm>
            <a:off x="1260872" y="2884885"/>
            <a:ext cx="484584"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尼</a:t>
            </a:r>
            <a:endParaRPr lang="zh-CN" altLang="zh-CN" sz="2700" dirty="0">
              <a:solidFill>
                <a:srgbClr val="56B6A7"/>
              </a:solidFill>
              <a:latin typeface="汉仪北魏写经W" panose="00020600040101010101" charset="-122"/>
              <a:ea typeface="汉仪北魏写经W" panose="00020600040101010101" charset="-122"/>
            </a:endParaRPr>
          </a:p>
        </p:txBody>
      </p:sp>
      <p:sp>
        <p:nvSpPr>
          <p:cNvPr id="9223" name="TextBox 22"/>
          <p:cNvSpPr txBox="1">
            <a:spLocks noChangeArrowheads="1"/>
          </p:cNvSpPr>
          <p:nvPr/>
        </p:nvSpPr>
        <p:spPr bwMode="auto">
          <a:xfrm>
            <a:off x="2326482" y="2870597"/>
            <a:ext cx="484585"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艄</a:t>
            </a:r>
            <a:endParaRPr lang="zh-CN" altLang="zh-CN" sz="2700" dirty="0">
              <a:solidFill>
                <a:srgbClr val="56B6A7"/>
              </a:solidFill>
              <a:latin typeface="汉仪北魏写经W" panose="00020600040101010101" charset="-122"/>
              <a:ea typeface="汉仪北魏写经W" panose="00020600040101010101" charset="-122"/>
            </a:endParaRPr>
          </a:p>
        </p:txBody>
      </p:sp>
      <p:sp>
        <p:nvSpPr>
          <p:cNvPr id="9224" name="TextBox 23"/>
          <p:cNvSpPr txBox="1">
            <a:spLocks noChangeArrowheads="1"/>
          </p:cNvSpPr>
          <p:nvPr/>
        </p:nvSpPr>
        <p:spPr bwMode="auto">
          <a:xfrm>
            <a:off x="3506391" y="2842022"/>
            <a:ext cx="485775"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翘</a:t>
            </a:r>
            <a:endParaRPr lang="zh-CN" altLang="zh-CN" sz="2700" dirty="0">
              <a:solidFill>
                <a:srgbClr val="56B6A7"/>
              </a:solidFill>
              <a:latin typeface="汉仪北魏写经W" panose="00020600040101010101" charset="-122"/>
              <a:ea typeface="汉仪北魏写经W" panose="00020600040101010101" charset="-122"/>
            </a:endParaRPr>
          </a:p>
        </p:txBody>
      </p:sp>
      <p:sp>
        <p:nvSpPr>
          <p:cNvPr id="9225" name="TextBox 25"/>
          <p:cNvSpPr txBox="1">
            <a:spLocks noChangeArrowheads="1"/>
          </p:cNvSpPr>
          <p:nvPr/>
        </p:nvSpPr>
        <p:spPr bwMode="auto">
          <a:xfrm>
            <a:off x="4670822" y="2855119"/>
            <a:ext cx="484584"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姆</a:t>
            </a:r>
            <a:endParaRPr lang="zh-CN" altLang="zh-CN" sz="2700" b="1" dirty="0">
              <a:solidFill>
                <a:srgbClr val="56B6A7"/>
              </a:solidFill>
              <a:latin typeface="汉仪北魏写经W" panose="00020600040101010101" charset="-122"/>
              <a:ea typeface="汉仪北魏写经W" panose="00020600040101010101" charset="-122"/>
            </a:endParaRPr>
          </a:p>
        </p:txBody>
      </p:sp>
      <p:sp>
        <p:nvSpPr>
          <p:cNvPr id="9226" name="TextBox 26"/>
          <p:cNvSpPr txBox="1">
            <a:spLocks noChangeArrowheads="1"/>
          </p:cNvSpPr>
          <p:nvPr/>
        </p:nvSpPr>
        <p:spPr bwMode="auto">
          <a:xfrm>
            <a:off x="5629275" y="2837260"/>
            <a:ext cx="484585"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祷</a:t>
            </a:r>
            <a:endParaRPr lang="zh-CN" altLang="zh-CN" sz="2700" b="1" dirty="0">
              <a:solidFill>
                <a:srgbClr val="56B6A7"/>
              </a:solidFill>
              <a:latin typeface="汉仪北魏写经W" panose="00020600040101010101" charset="-122"/>
              <a:ea typeface="汉仪北魏写经W" panose="00020600040101010101" charset="-122"/>
            </a:endParaRPr>
          </a:p>
        </p:txBody>
      </p:sp>
      <p:sp>
        <p:nvSpPr>
          <p:cNvPr id="19" name="矩形 18"/>
          <p:cNvSpPr>
            <a:spLocks noChangeArrowheads="1"/>
          </p:cNvSpPr>
          <p:nvPr/>
        </p:nvSpPr>
        <p:spPr bwMode="auto">
          <a:xfrm>
            <a:off x="6621066" y="2350294"/>
            <a:ext cx="1052513" cy="43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rPr>
              <a:t>gù</a:t>
            </a:r>
            <a:endParaRPr lang="en-US" altLang="zh-CN" sz="2400" b="1">
              <a:solidFill>
                <a:srgbClr val="56B6A7"/>
              </a:solidFill>
              <a:latin typeface="汉仪北魏写经W" panose="00020600040101010101" charset="-122"/>
              <a:ea typeface="汉仪北魏写经W" panose="00020600040101010101" charset="-122"/>
              <a:sym typeface="宋体" panose="02010600030101010101" pitchFamily="2" charset="-122"/>
            </a:endParaRPr>
          </a:p>
        </p:txBody>
      </p:sp>
      <p:sp>
        <p:nvSpPr>
          <p:cNvPr id="9229" name="TextBox 26"/>
          <p:cNvSpPr txBox="1">
            <a:spLocks noChangeArrowheads="1"/>
          </p:cNvSpPr>
          <p:nvPr/>
        </p:nvSpPr>
        <p:spPr bwMode="auto">
          <a:xfrm>
            <a:off x="6546057" y="2837260"/>
            <a:ext cx="484585"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雇</a:t>
            </a:r>
            <a:endParaRPr lang="zh-CN" altLang="zh-CN" sz="2700" b="1" dirty="0">
              <a:solidFill>
                <a:srgbClr val="56B6A7"/>
              </a:solidFill>
              <a:latin typeface="汉仪北魏写经W" panose="00020600040101010101" charset="-122"/>
              <a:ea typeface="汉仪北魏写经W" panose="00020600040101010101" charset="-122"/>
            </a:endParaRPr>
          </a:p>
        </p:txBody>
      </p:sp>
      <p:sp>
        <p:nvSpPr>
          <p:cNvPr id="20" name="矩形 19"/>
          <p:cNvSpPr>
            <a:spLocks noChangeArrowheads="1"/>
          </p:cNvSpPr>
          <p:nvPr/>
        </p:nvSpPr>
        <p:spPr bwMode="auto">
          <a:xfrm>
            <a:off x="7604522" y="2324100"/>
            <a:ext cx="809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rPr>
              <a:t>huá</a:t>
            </a:r>
            <a:endParaRPr lang="en-US" altLang="zh-CN" sz="2400">
              <a:solidFill>
                <a:srgbClr val="56B6A7"/>
              </a:solidFill>
              <a:latin typeface="汉仪北魏写经W" panose="00020600040101010101" charset="-122"/>
              <a:ea typeface="汉仪北魏写经W" panose="00020600040101010101" charset="-122"/>
              <a:sym typeface="宋体" panose="02010600030101010101" pitchFamily="2" charset="-122"/>
            </a:endParaRPr>
          </a:p>
        </p:txBody>
      </p:sp>
      <p:sp>
        <p:nvSpPr>
          <p:cNvPr id="9231" name="TextBox 22"/>
          <p:cNvSpPr txBox="1">
            <a:spLocks noChangeArrowheads="1"/>
          </p:cNvSpPr>
          <p:nvPr/>
        </p:nvSpPr>
        <p:spPr bwMode="auto">
          <a:xfrm>
            <a:off x="7596188" y="2844404"/>
            <a:ext cx="484585"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p>
            <a:r>
              <a:rPr lang="zh-CN" altLang="zh-CN" sz="2700" dirty="0">
                <a:solidFill>
                  <a:srgbClr val="56B6A7"/>
                </a:solidFill>
                <a:latin typeface="汉仪北魏写经W" panose="00020600040101010101" charset="-122"/>
                <a:ea typeface="汉仪北魏写经W" panose="00020600040101010101" charset="-122"/>
              </a:rPr>
              <a:t>哗</a:t>
            </a:r>
            <a:endParaRPr lang="zh-CN" altLang="zh-CN" sz="2700" dirty="0">
              <a:solidFill>
                <a:srgbClr val="56B6A7"/>
              </a:solidFill>
              <a:latin typeface="汉仪北魏写经W" panose="00020600040101010101" charset="-122"/>
              <a:ea typeface="汉仪北魏写经W" panose="00020600040101010101" charset="-122"/>
            </a:endParaRPr>
          </a:p>
        </p:txBody>
      </p:sp>
      <p:sp>
        <p:nvSpPr>
          <p:cNvPr id="10242" name="文本框 4"/>
          <p:cNvSpPr txBox="1">
            <a:spLocks noChangeArrowheads="1"/>
          </p:cNvSpPr>
          <p:nvPr/>
        </p:nvSpPr>
        <p:spPr bwMode="auto">
          <a:xfrm>
            <a:off x="1215549" y="4145757"/>
            <a:ext cx="654844" cy="48387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700">
                <a:solidFill>
                  <a:srgbClr val="56B6A7"/>
                </a:solidFill>
                <a:latin typeface="汉仪北魏写经W" panose="00020600040101010101" charset="-122"/>
                <a:ea typeface="汉仪北魏写经W" panose="00020600040101010101" charset="-122"/>
              </a:rPr>
              <a:t>哗</a:t>
            </a:r>
            <a:endParaRPr lang="zh-CN" altLang="en-US" sz="2700">
              <a:solidFill>
                <a:srgbClr val="56B6A7"/>
              </a:solidFill>
              <a:latin typeface="汉仪北魏写经W" panose="00020600040101010101" charset="-122"/>
              <a:ea typeface="汉仪北魏写经W" panose="00020600040101010101" charset="-122"/>
            </a:endParaRPr>
          </a:p>
        </p:txBody>
      </p:sp>
      <p:sp>
        <p:nvSpPr>
          <p:cNvPr id="10244" name="TextBox 4"/>
          <p:cNvSpPr txBox="1">
            <a:spLocks noChangeArrowheads="1"/>
          </p:cNvSpPr>
          <p:nvPr/>
        </p:nvSpPr>
        <p:spPr bwMode="auto">
          <a:xfrm>
            <a:off x="2326402" y="3559969"/>
            <a:ext cx="212883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rPr>
              <a:t>（</a:t>
            </a:r>
            <a:r>
              <a:rPr lang="en-US" altLang="zh-CN" sz="2100">
                <a:solidFill>
                  <a:srgbClr val="56B6A7"/>
                </a:solidFill>
                <a:latin typeface="汉仪北魏写经W" panose="00020600040101010101" charset="-122"/>
                <a:ea typeface="汉仪北魏写经W" panose="00020600040101010101" charset="-122"/>
                <a:cs typeface="汉仪北魏写经W" panose="00020600040101010101" charset="-122"/>
              </a:rPr>
              <a:t>huá )</a:t>
            </a:r>
            <a:r>
              <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rPr>
              <a:t>哗然</a:t>
            </a:r>
            <a:endPar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22" name="左大括号 21"/>
          <p:cNvSpPr/>
          <p:nvPr/>
        </p:nvSpPr>
        <p:spPr>
          <a:xfrm>
            <a:off x="1898015" y="3699510"/>
            <a:ext cx="428625" cy="1466850"/>
          </a:xfrm>
          <a:prstGeom prst="leftBrace">
            <a:avLst>
              <a:gd name="adj1" fmla="val 60582"/>
              <a:gd name="adj2" fmla="val 50000"/>
            </a:avLst>
          </a:prstGeom>
          <a:ln>
            <a:solidFill>
              <a:srgbClr val="56B6A7"/>
            </a:solidFill>
          </a:ln>
        </p:spPr>
        <p:style>
          <a:lnRef idx="1">
            <a:schemeClr val="accent1"/>
          </a:lnRef>
          <a:fillRef idx="0">
            <a:schemeClr val="accent1"/>
          </a:fillRef>
          <a:effectRef idx="0">
            <a:schemeClr val="accent1"/>
          </a:effectRef>
          <a:fontRef idx="minor">
            <a:schemeClr val="tx1"/>
          </a:fontRef>
        </p:style>
        <p:txBody>
          <a:bodyPr lIns="68580" tIns="34290" rIns="68580" bIns="34290"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sp>
        <p:nvSpPr>
          <p:cNvPr id="10246" name="TextBox 5"/>
          <p:cNvSpPr txBox="1">
            <a:spLocks noChangeArrowheads="1"/>
          </p:cNvSpPr>
          <p:nvPr/>
        </p:nvSpPr>
        <p:spPr bwMode="auto">
          <a:xfrm>
            <a:off x="2326402" y="4868467"/>
            <a:ext cx="2514600"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rPr>
              <a:t>（</a:t>
            </a:r>
            <a:r>
              <a:rPr lang="en-US" altLang="zh-CN" sz="2100">
                <a:solidFill>
                  <a:srgbClr val="56B6A7"/>
                </a:solidFill>
                <a:latin typeface="汉仪北魏写经W" panose="00020600040101010101" charset="-122"/>
                <a:ea typeface="汉仪北魏写经W" panose="00020600040101010101" charset="-122"/>
                <a:cs typeface="汉仪北魏写经W" panose="00020600040101010101" charset="-122"/>
              </a:rPr>
              <a:t>huā)</a:t>
            </a:r>
            <a:r>
              <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rPr>
              <a:t>哗啦啦</a:t>
            </a:r>
            <a:endParaRPr lang="zh-CN" altLang="en-US" sz="21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pic>
        <p:nvPicPr>
          <p:cNvPr id="23" name="图片 22" descr="51miz-E934514-DDE1870D"/>
          <p:cNvPicPr>
            <a:picLocks noChangeAspect="1"/>
          </p:cNvPicPr>
          <p:nvPr/>
        </p:nvPicPr>
        <p:blipFill>
          <a:blip r:embed="rId2"/>
          <a:stretch>
            <a:fillRect/>
          </a:stretch>
        </p:blipFill>
        <p:spPr>
          <a:xfrm>
            <a:off x="7461885" y="3699510"/>
            <a:ext cx="3789045" cy="202882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1" name="文本框 63"/>
          <p:cNvSpPr txBox="1">
            <a:spLocks noChangeArrowheads="1"/>
          </p:cNvSpPr>
          <p:nvPr/>
        </p:nvSpPr>
        <p:spPr bwMode="auto">
          <a:xfrm>
            <a:off x="4783455" y="3538537"/>
            <a:ext cx="3719513"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尼姑  僧尼  尼院</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24" name="文本框 20"/>
          <p:cNvSpPr txBox="1">
            <a:spLocks noChangeArrowheads="1"/>
          </p:cNvSpPr>
          <p:nvPr/>
        </p:nvSpPr>
        <p:spPr bwMode="auto">
          <a:xfrm>
            <a:off x="3833178" y="4506516"/>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sp>
        <p:nvSpPr>
          <p:cNvPr id="25" name="文本框 21"/>
          <p:cNvSpPr txBox="1">
            <a:spLocks noChangeArrowheads="1"/>
          </p:cNvSpPr>
          <p:nvPr/>
        </p:nvSpPr>
        <p:spPr bwMode="auto">
          <a:xfrm>
            <a:off x="4783455" y="4506595"/>
            <a:ext cx="6066155"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rPr>
              <a:t>她为了全心奉佛修行,已削发出家当尼姑了。</a:t>
            </a:r>
            <a:endParaRPr lang="zh-CN" altLang="en-US" sz="24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29" name="文本框 25"/>
          <p:cNvSpPr txBox="1">
            <a:spLocks noChangeArrowheads="1"/>
          </p:cNvSpPr>
          <p:nvPr/>
        </p:nvSpPr>
        <p:spPr bwMode="auto">
          <a:xfrm>
            <a:off x="1338025" y="2652713"/>
            <a:ext cx="2501503"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13000" dirty="0">
                <a:solidFill>
                  <a:srgbClr val="56B6A7"/>
                </a:solidFill>
                <a:latin typeface="楷体_GB2312" panose="02010609030101010101" charset="-122"/>
                <a:ea typeface="楷体_GB2312" panose="02010609030101010101" charset="-122"/>
              </a:rPr>
              <a:t>尼</a:t>
            </a:r>
            <a:endParaRPr lang="zh-CN" altLang="en-US" sz="13000" dirty="0">
              <a:solidFill>
                <a:srgbClr val="56B6A7"/>
              </a:solidFill>
              <a:latin typeface="楷体_GB2312" panose="02010609030101010101" charset="-122"/>
              <a:ea typeface="楷体_GB2312" panose="02010609030101010101" charset="-122"/>
            </a:endParaRPr>
          </a:p>
        </p:txBody>
      </p:sp>
      <p:sp>
        <p:nvSpPr>
          <p:cNvPr id="30" name="矩形 29"/>
          <p:cNvSpPr>
            <a:spLocks noChangeArrowheads="1"/>
          </p:cNvSpPr>
          <p:nvPr/>
        </p:nvSpPr>
        <p:spPr bwMode="auto">
          <a:xfrm>
            <a:off x="1792208" y="2154397"/>
            <a:ext cx="83224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sym typeface="宋体" panose="02010600030101010101" pitchFamily="2" charset="-122"/>
              </a:rPr>
              <a:t>n</a:t>
            </a:r>
            <a:r>
              <a:rPr lang="en-US" altLang="zh-CN" sz="3600">
                <a:solidFill>
                  <a:srgbClr val="56B6A7"/>
                </a:solidFill>
                <a:latin typeface="Pinyin Adjust" pitchFamily="2" charset="0"/>
                <a:ea typeface="微软雅黑" panose="020B0503020204020204" pitchFamily="34" charset="-122"/>
                <a:sym typeface="宋体" panose="02010600030101010101" pitchFamily="2" charset="-122"/>
              </a:rPr>
              <a:t>í</a:t>
            </a:r>
            <a:endParaRPr lang="en-US" altLang="zh-CN" sz="3600">
              <a:solidFill>
                <a:srgbClr val="56B6A7"/>
              </a:solidFill>
              <a:latin typeface="Pinyin Adjust" pitchFamily="2" charset="0"/>
              <a:ea typeface="微软雅黑" panose="020B0503020204020204" pitchFamily="34" charset="-122"/>
              <a:sym typeface="宋体" panose="02010600030101010101" pitchFamily="2" charset="-122"/>
            </a:endParaRPr>
          </a:p>
        </p:txBody>
      </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pic>
        <p:nvPicPr>
          <p:cNvPr id="32" name="图片 31"/>
          <p:cNvPicPr>
            <a:picLocks noChangeAspect="1" noChangeArrowheads="1"/>
          </p:cNvPicPr>
          <p:nvPr/>
        </p:nvPicPr>
        <p:blipFill>
          <a:blip r:embed="rId2" cstate="email"/>
          <a:srcRect/>
          <a:stretch>
            <a:fillRect/>
          </a:stretch>
        </p:blipFill>
        <p:spPr bwMode="auto">
          <a:xfrm>
            <a:off x="4783455" y="2544049"/>
            <a:ext cx="2064544"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5">
                                            <p:txEl>
                                              <p:pRg st="0" end="0"/>
                                            </p:txEl>
                                          </p:spTgt>
                                        </p:tgtEl>
                                        <p:attrNameLst>
                                          <p:attrName>style.visibility</p:attrName>
                                        </p:attrNameLst>
                                      </p:cBhvr>
                                      <p:to>
                                        <p:strVal val="visible"/>
                                      </p:to>
                                    </p:set>
                                    <p:animEffect transition="in" filter="wipe(down)">
                                      <p:cBhvr>
                                        <p:cTn id="4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4"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260499" y="3573066"/>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rPr>
              <a:t>斯文  瓦斯  高斯</a:t>
            </a:r>
            <a:endPar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260499" y="4469765"/>
            <a:ext cx="4711700"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dirty="0">
                <a:solidFill>
                  <a:srgbClr val="56B6A7"/>
                </a:solidFill>
                <a:latin typeface="汉仪北魏写经W" panose="00020600040101010101" charset="-122"/>
                <a:ea typeface="汉仪北魏写经W" panose="00020600040101010101" charset="-122"/>
              </a:rPr>
              <a:t>他是个安静且斯文的人。</a:t>
            </a:r>
            <a:endParaRPr lang="zh-CN" altLang="en-US" sz="2000" dirty="0">
              <a:solidFill>
                <a:srgbClr val="56B6A7"/>
              </a:solidFill>
              <a:latin typeface="汉仪北魏写经W" panose="00020600040101010101" charset="-122"/>
              <a:ea typeface="汉仪北魏写经W" panose="00020600040101010101" charset="-122"/>
            </a:endParaRPr>
          </a:p>
        </p:txBody>
      </p:sp>
      <p:sp>
        <p:nvSpPr>
          <p:cNvPr id="16" name="文本框 25"/>
          <p:cNvSpPr txBox="1">
            <a:spLocks noChangeArrowheads="1"/>
          </p:cNvSpPr>
          <p:nvPr/>
        </p:nvSpPr>
        <p:spPr bwMode="auto">
          <a:xfrm>
            <a:off x="1331595" y="2776855"/>
            <a:ext cx="205994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dirty="0">
                <a:solidFill>
                  <a:srgbClr val="56B6A7"/>
                </a:solidFill>
                <a:latin typeface="楷体_GB2312" panose="02010609030101010101" charset="-122"/>
                <a:ea typeface="楷体_GB2312" panose="02010609030101010101" charset="-122"/>
              </a:rPr>
              <a:t>斯</a:t>
            </a:r>
            <a:endParaRPr lang="zh-CN" altLang="en-US" sz="13000" dirty="0">
              <a:solidFill>
                <a:srgbClr val="56B6A7"/>
              </a:solidFill>
              <a:latin typeface="楷体_GB2312" panose="02010609030101010101" charset="-122"/>
              <a:ea typeface="楷体_GB2312" panose="02010609030101010101" charset="-122"/>
            </a:endParaRPr>
          </a:p>
        </p:txBody>
      </p:sp>
      <p:sp>
        <p:nvSpPr>
          <p:cNvPr id="17" name="矩形 16"/>
          <p:cNvSpPr>
            <a:spLocks noChangeArrowheads="1"/>
          </p:cNvSpPr>
          <p:nvPr/>
        </p:nvSpPr>
        <p:spPr bwMode="auto">
          <a:xfrm>
            <a:off x="2098040" y="2154555"/>
            <a:ext cx="70421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en-US" altLang="zh-CN" sz="3600">
                <a:solidFill>
                  <a:srgbClr val="56B6A7"/>
                </a:solidFill>
                <a:latin typeface="Pinyin Adjust" pitchFamily="2" charset="0"/>
                <a:ea typeface="微软雅黑" panose="020B0503020204020204" pitchFamily="34" charset="-122"/>
              </a:rPr>
              <a:t>sī</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260499" y="2418160"/>
            <a:ext cx="4229100" cy="96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9" name="文本框 21"/>
          <p:cNvSpPr txBox="1">
            <a:spLocks noChangeArrowheads="1"/>
          </p:cNvSpPr>
          <p:nvPr/>
        </p:nvSpPr>
        <p:spPr bwMode="auto">
          <a:xfrm>
            <a:off x="4788298" y="4465400"/>
            <a:ext cx="4050506"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dirty="0">
                <a:solidFill>
                  <a:srgbClr val="56B6A7"/>
                </a:solidFill>
                <a:latin typeface="汉仪北魏写经W" panose="00020600040101010101" charset="-122"/>
                <a:ea typeface="汉仪北魏写经W" panose="00020600040101010101" charset="-122"/>
              </a:rPr>
              <a:t>游艇正抛锚停泊着。</a:t>
            </a:r>
            <a:endParaRPr lang="zh-CN" altLang="en-US" sz="2000" dirty="0">
              <a:solidFill>
                <a:srgbClr val="56B6A7"/>
              </a:solidFill>
              <a:latin typeface="汉仪北魏写经W" panose="00020600040101010101" charset="-122"/>
              <a:ea typeface="汉仪北魏写经W" panose="00020600040101010101" charset="-122"/>
            </a:endParaRPr>
          </a:p>
        </p:txBody>
      </p:sp>
      <p:sp>
        <p:nvSpPr>
          <p:cNvPr id="20" name="文本框 63"/>
          <p:cNvSpPr txBox="1">
            <a:spLocks noChangeArrowheads="1"/>
          </p:cNvSpPr>
          <p:nvPr/>
        </p:nvSpPr>
        <p:spPr bwMode="auto">
          <a:xfrm>
            <a:off x="4788932" y="3542745"/>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rPr>
              <a:t>游艇  小艇  飞艇</a:t>
            </a:r>
            <a:endParaRPr lang="zh-CN" altLang="en-US" sz="2000" dirty="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21" name="文本框 25"/>
          <p:cNvSpPr txBox="1">
            <a:spLocks noChangeArrowheads="1"/>
          </p:cNvSpPr>
          <p:nvPr/>
        </p:nvSpPr>
        <p:spPr bwMode="auto">
          <a:xfrm>
            <a:off x="1276350" y="2776855"/>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dirty="0">
                <a:solidFill>
                  <a:srgbClr val="56B6A7"/>
                </a:solidFill>
                <a:latin typeface="楷体" panose="02010609060101010101" pitchFamily="49" charset="-122"/>
                <a:ea typeface="楷体" panose="02010609060101010101" pitchFamily="49" charset="-122"/>
              </a:rPr>
              <a:t>艇</a:t>
            </a:r>
            <a:endParaRPr lang="zh-CN" altLang="en-US" sz="13000" dirty="0">
              <a:solidFill>
                <a:srgbClr val="56B6A7"/>
              </a:solidFill>
              <a:latin typeface="楷体" panose="02010609060101010101" pitchFamily="49" charset="-122"/>
              <a:ea typeface="楷体" panose="02010609060101010101" pitchFamily="49" charset="-122"/>
            </a:endParaRPr>
          </a:p>
        </p:txBody>
      </p:sp>
      <p:sp>
        <p:nvSpPr>
          <p:cNvPr id="22" name="矩形 21"/>
          <p:cNvSpPr>
            <a:spLocks noChangeArrowheads="1"/>
          </p:cNvSpPr>
          <p:nvPr/>
        </p:nvSpPr>
        <p:spPr bwMode="auto">
          <a:xfrm>
            <a:off x="1550194" y="2030572"/>
            <a:ext cx="1645444" cy="62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tǐng</a:t>
            </a:r>
            <a:endParaRPr lang="en-US" altLang="zh-CN" sz="3600">
              <a:solidFill>
                <a:srgbClr val="56B6A7"/>
              </a:solidFill>
              <a:latin typeface="Pinyin Adjust" pitchFamily="2" charset="0"/>
              <a:ea typeface="微软雅黑" panose="020B0503020204020204" pitchFamily="34" charset="-122"/>
            </a:endParaRPr>
          </a:p>
        </p:txBody>
      </p:sp>
      <p:pic>
        <p:nvPicPr>
          <p:cNvPr id="23" name="图片 22"/>
          <p:cNvPicPr>
            <a:picLocks noChangeAspect="1" noChangeArrowheads="1"/>
          </p:cNvPicPr>
          <p:nvPr/>
        </p:nvPicPr>
        <p:blipFill>
          <a:blip r:embed="rId2" cstate="email"/>
          <a:srcRect/>
          <a:stretch>
            <a:fillRect/>
          </a:stretch>
        </p:blipFill>
        <p:spPr bwMode="auto">
          <a:xfrm>
            <a:off x="4789011" y="2417366"/>
            <a:ext cx="4214813"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Effect transition="in" filter="wipe(down)">
                                      <p:cBhvr>
                                        <p:cTn id="22" dur="500"/>
                                        <p:tgtEl>
                                          <p:spTgt spid="1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76000" sy="76000" flip="none" algn="ctr"/>
        </a:blipFill>
        <a:effectLst/>
      </p:bgPr>
    </p:bg>
    <p:spTree>
      <p:nvGrpSpPr>
        <p:cNvPr id="1" name=""/>
        <p:cNvGrpSpPr/>
        <p:nvPr/>
      </p:nvGrpSpPr>
      <p:grpSpPr>
        <a:xfrm>
          <a:off x="0" y="0"/>
          <a:ext cx="0" cy="0"/>
          <a:chOff x="0" y="0"/>
          <a:chExt cx="0" cy="0"/>
        </a:xfrm>
      </p:grpSpPr>
      <p:sp>
        <p:nvSpPr>
          <p:cNvPr id="6" name="矩形 5"/>
          <p:cNvSpPr/>
          <p:nvPr/>
        </p:nvSpPr>
        <p:spPr>
          <a:xfrm>
            <a:off x="635" y="0"/>
            <a:ext cx="12191365" cy="6857365"/>
          </a:xfrm>
          <a:prstGeom prst="rect">
            <a:avLst/>
          </a:prstGeom>
          <a:solidFill>
            <a:srgbClr val="56B6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7" name="矩形 6"/>
          <p:cNvSpPr/>
          <p:nvPr/>
        </p:nvSpPr>
        <p:spPr>
          <a:xfrm>
            <a:off x="205740" y="221615"/>
            <a:ext cx="11779885" cy="6413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8" name="半闭框 7"/>
          <p:cNvSpPr/>
          <p:nvPr/>
        </p:nvSpPr>
        <p:spPr>
          <a:xfrm>
            <a:off x="205740"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9" name="半闭框 8"/>
          <p:cNvSpPr/>
          <p:nvPr/>
        </p:nvSpPr>
        <p:spPr>
          <a:xfrm rot="5400000">
            <a:off x="11265535" y="22161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10" name="半闭框 9"/>
          <p:cNvSpPr/>
          <p:nvPr/>
        </p:nvSpPr>
        <p:spPr>
          <a:xfrm rot="16200000">
            <a:off x="205740"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11" name="半闭框 10"/>
          <p:cNvSpPr/>
          <p:nvPr/>
        </p:nvSpPr>
        <p:spPr>
          <a:xfrm rot="10800000">
            <a:off x="11265535" y="5915025"/>
            <a:ext cx="720000" cy="720000"/>
          </a:xfrm>
          <a:prstGeom prst="halfFrame">
            <a:avLst>
              <a:gd name="adj1" fmla="val 0"/>
              <a:gd name="adj2" fmla="val 0"/>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2" name="矩形 1"/>
          <p:cNvSpPr/>
          <p:nvPr/>
        </p:nvSpPr>
        <p:spPr>
          <a:xfrm>
            <a:off x="925830" y="1056640"/>
            <a:ext cx="10325100" cy="474345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3" name="矩形 2"/>
          <p:cNvSpPr/>
          <p:nvPr/>
        </p:nvSpPr>
        <p:spPr>
          <a:xfrm>
            <a:off x="1055370" y="1181100"/>
            <a:ext cx="3810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4" name="矩形 3"/>
          <p:cNvSpPr/>
          <p:nvPr/>
        </p:nvSpPr>
        <p:spPr>
          <a:xfrm>
            <a:off x="1525270" y="1181100"/>
            <a:ext cx="266700" cy="571500"/>
          </a:xfrm>
          <a:prstGeom prst="rect">
            <a:avLst/>
          </a:prstGeom>
          <a:solidFill>
            <a:srgbClr val="56B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6B6A7"/>
              </a:solidFill>
            </a:endParaRPr>
          </a:p>
        </p:txBody>
      </p:sp>
      <p:sp>
        <p:nvSpPr>
          <p:cNvPr id="5" name="文本框 4"/>
          <p:cNvSpPr txBox="1"/>
          <p:nvPr/>
        </p:nvSpPr>
        <p:spPr>
          <a:xfrm>
            <a:off x="1786255" y="1243965"/>
            <a:ext cx="1605280" cy="521970"/>
          </a:xfrm>
          <a:prstGeom prst="rect">
            <a:avLst/>
          </a:prstGeom>
          <a:noFill/>
        </p:spPr>
        <p:txBody>
          <a:bodyPr wrap="none" rtlCol="0">
            <a:spAutoFit/>
          </a:bodyPr>
          <a:p>
            <a:r>
              <a:rPr lang="zh-CN" altLang="en-US" sz="2800">
                <a:solidFill>
                  <a:srgbClr val="56B6A7"/>
                </a:solidFill>
                <a:latin typeface="汉仪北魏写经W" panose="00020600040101010101" charset="-122"/>
                <a:ea typeface="汉仪北魏写经W" panose="00020600040101010101" charset="-122"/>
              </a:rPr>
              <a:t>学习字词</a:t>
            </a:r>
            <a:endParaRPr lang="zh-CN" altLang="en-US" sz="2800">
              <a:solidFill>
                <a:srgbClr val="56B6A7"/>
              </a:solidFill>
              <a:latin typeface="汉仪北魏写经W" panose="00020600040101010101" charset="-122"/>
              <a:ea typeface="汉仪北魏写经W" panose="00020600040101010101" charset="-122"/>
            </a:endParaRPr>
          </a:p>
        </p:txBody>
      </p:sp>
      <p:cxnSp>
        <p:nvCxnSpPr>
          <p:cNvPr id="14" name="直接连接符 13"/>
          <p:cNvCxnSpPr/>
          <p:nvPr/>
        </p:nvCxnSpPr>
        <p:spPr>
          <a:xfrm>
            <a:off x="1055370" y="1924050"/>
            <a:ext cx="9898380" cy="0"/>
          </a:xfrm>
          <a:prstGeom prst="line">
            <a:avLst/>
          </a:prstGeom>
          <a:ln>
            <a:solidFill>
              <a:srgbClr val="56B6A7"/>
            </a:solidFill>
          </a:ln>
        </p:spPr>
        <p:style>
          <a:lnRef idx="1">
            <a:schemeClr val="accent1"/>
          </a:lnRef>
          <a:fillRef idx="0">
            <a:schemeClr val="accent1"/>
          </a:fillRef>
          <a:effectRef idx="0">
            <a:schemeClr val="accent1"/>
          </a:effectRef>
          <a:fontRef idx="minor">
            <a:schemeClr val="tx1"/>
          </a:fontRef>
        </p:style>
      </p:cxnSp>
      <p:sp>
        <p:nvSpPr>
          <p:cNvPr id="13" name="文本框 62"/>
          <p:cNvSpPr txBox="1">
            <a:spLocks noChangeArrowheads="1"/>
          </p:cNvSpPr>
          <p:nvPr/>
        </p:nvSpPr>
        <p:spPr bwMode="auto">
          <a:xfrm>
            <a:off x="3838893" y="3542982"/>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组词</a:t>
            </a:r>
            <a:r>
              <a:rPr lang="en-US" altLang="zh-CN" sz="2400" dirty="0">
                <a:solidFill>
                  <a:srgbClr val="56B6A7"/>
                </a:solidFill>
                <a:latin typeface="汉仪北魏写经W" panose="00020600040101010101" charset="-122"/>
                <a:ea typeface="汉仪北魏写经W" panose="00020600040101010101" charset="-122"/>
              </a:rPr>
              <a:t>:</a:t>
            </a:r>
            <a:endParaRPr lang="en-US" altLang="zh-CN" sz="2400" dirty="0">
              <a:solidFill>
                <a:srgbClr val="56B6A7"/>
              </a:solidFill>
              <a:latin typeface="汉仪北魏写经W" panose="00020600040101010101" charset="-122"/>
              <a:ea typeface="汉仪北魏写经W" panose="00020600040101010101" charset="-122"/>
            </a:endParaRPr>
          </a:p>
        </p:txBody>
      </p:sp>
      <p:sp>
        <p:nvSpPr>
          <p:cNvPr id="24" name="文本框 20"/>
          <p:cNvSpPr txBox="1">
            <a:spLocks noChangeArrowheads="1"/>
          </p:cNvSpPr>
          <p:nvPr/>
        </p:nvSpPr>
        <p:spPr bwMode="auto">
          <a:xfrm>
            <a:off x="3838893" y="4408091"/>
            <a:ext cx="1782366"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dirty="0">
                <a:solidFill>
                  <a:srgbClr val="56B6A7"/>
                </a:solidFill>
                <a:latin typeface="汉仪北魏写经W" panose="00020600040101010101" charset="-122"/>
                <a:ea typeface="汉仪北魏写经W" panose="00020600040101010101" charset="-122"/>
              </a:rPr>
              <a:t>造句：</a:t>
            </a:r>
            <a:endParaRPr lang="zh-CN" altLang="en-US" sz="2400" dirty="0">
              <a:solidFill>
                <a:srgbClr val="56B6A7"/>
              </a:solidFill>
              <a:latin typeface="汉仪北魏写经W" panose="00020600040101010101" charset="-122"/>
              <a:ea typeface="汉仪北魏写经W" panose="00020600040101010101" charset="-122"/>
            </a:endParaRPr>
          </a:p>
        </p:txBody>
      </p:sp>
      <p:grpSp>
        <p:nvGrpSpPr>
          <p:cNvPr id="12293" name="组合 23"/>
          <p:cNvGrpSpPr/>
          <p:nvPr/>
        </p:nvGrpSpPr>
        <p:grpSpPr bwMode="auto">
          <a:xfrm>
            <a:off x="1276113" y="2776538"/>
            <a:ext cx="2078831" cy="1969294"/>
            <a:chOff x="379999" y="1753368"/>
            <a:chExt cx="4320000" cy="4320000"/>
          </a:xfrm>
        </p:grpSpPr>
        <p:sp>
          <p:nvSpPr>
            <p:cNvPr id="26" name="矩形 25"/>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noProof="1">
                <a:solidFill>
                  <a:srgbClr val="56B6A7"/>
                </a:solidFill>
                <a:latin typeface="汉仪北魏写经W" panose="00020600040101010101" charset="-122"/>
                <a:ea typeface="汉仪北魏写经W" panose="00020600040101010101" charset="-122"/>
              </a:endParaRPr>
            </a:p>
          </p:txBody>
        </p:sp>
        <p:cxnSp>
          <p:nvCxnSpPr>
            <p:cNvPr id="27" name="直接连接符 26"/>
            <p:cNvCxnSpPr>
              <a:stCxn id="26" idx="1"/>
              <a:endCxn id="26" idx="3"/>
            </p:cNvCxnSpPr>
            <p:nvPr/>
          </p:nvCxnSpPr>
          <p:spPr>
            <a:xfrm>
              <a:off x="379999" y="3913369"/>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539998"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1" name="文本框 60"/>
          <p:cNvSpPr txBox="1">
            <a:spLocks noChangeArrowheads="1"/>
          </p:cNvSpPr>
          <p:nvPr/>
        </p:nvSpPr>
        <p:spPr bwMode="auto">
          <a:xfrm>
            <a:off x="3833178" y="2682479"/>
            <a:ext cx="950119" cy="4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400">
                <a:solidFill>
                  <a:srgbClr val="56B6A7"/>
                </a:solidFill>
                <a:latin typeface="汉仪北魏写经W" panose="00020600040101010101" charset="-122"/>
                <a:ea typeface="汉仪北魏写经W" panose="00020600040101010101" charset="-122"/>
              </a:rPr>
              <a:t>笔顺</a:t>
            </a:r>
            <a:r>
              <a:rPr lang="en-US" altLang="zh-CN" sz="2400">
                <a:solidFill>
                  <a:srgbClr val="56B6A7"/>
                </a:solidFill>
                <a:latin typeface="汉仪北魏写经W" panose="00020600040101010101" charset="-122"/>
                <a:ea typeface="汉仪北魏写经W" panose="00020600040101010101" charset="-122"/>
              </a:rPr>
              <a:t>:</a:t>
            </a:r>
            <a:endParaRPr lang="en-US" altLang="zh-CN" sz="2400">
              <a:solidFill>
                <a:srgbClr val="56B6A7"/>
              </a:solidFill>
              <a:latin typeface="汉仪北魏写经W" panose="00020600040101010101" charset="-122"/>
              <a:ea typeface="汉仪北魏写经W" panose="00020600040101010101" charset="-122"/>
            </a:endParaRPr>
          </a:p>
        </p:txBody>
      </p:sp>
      <p:sp>
        <p:nvSpPr>
          <p:cNvPr id="12" name="文本框 63"/>
          <p:cNvSpPr txBox="1">
            <a:spLocks noChangeArrowheads="1"/>
          </p:cNvSpPr>
          <p:nvPr/>
        </p:nvSpPr>
        <p:spPr bwMode="auto">
          <a:xfrm>
            <a:off x="5429567" y="3572908"/>
            <a:ext cx="3719513"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船艄  掌艄  艄公</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5" name="文本框 21"/>
          <p:cNvSpPr txBox="1">
            <a:spLocks noChangeArrowheads="1"/>
          </p:cNvSpPr>
          <p:nvPr/>
        </p:nvSpPr>
        <p:spPr bwMode="auto">
          <a:xfrm>
            <a:off x="5429250" y="4408170"/>
            <a:ext cx="4702175" cy="37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r>
              <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rPr>
              <a:t>船头和船艄向上翘起,像挂在天边的新月。</a:t>
            </a:r>
            <a:endParaRPr lang="zh-CN" altLang="en-US" sz="2000">
              <a:solidFill>
                <a:srgbClr val="56B6A7"/>
              </a:solidFill>
              <a:latin typeface="汉仪北魏写经W" panose="00020600040101010101" charset="-122"/>
              <a:ea typeface="汉仪北魏写经W" panose="00020600040101010101" charset="-122"/>
              <a:cs typeface="汉仪北魏写经W" panose="00020600040101010101" charset="-122"/>
            </a:endParaRPr>
          </a:p>
        </p:txBody>
      </p:sp>
      <p:sp>
        <p:nvSpPr>
          <p:cNvPr id="16" name="文本框 25"/>
          <p:cNvSpPr txBox="1">
            <a:spLocks noChangeArrowheads="1"/>
          </p:cNvSpPr>
          <p:nvPr/>
        </p:nvSpPr>
        <p:spPr bwMode="auto">
          <a:xfrm>
            <a:off x="1276350" y="2682240"/>
            <a:ext cx="2078990" cy="206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p>
            <a:pPr algn="ctr"/>
            <a:r>
              <a:rPr lang="zh-CN" altLang="en-US" sz="13000">
                <a:solidFill>
                  <a:srgbClr val="56B6A7"/>
                </a:solidFill>
                <a:latin typeface="楷体" panose="02010609060101010101" pitchFamily="49" charset="-122"/>
                <a:ea typeface="楷体" panose="02010609060101010101" pitchFamily="49" charset="-122"/>
              </a:rPr>
              <a:t>艄</a:t>
            </a:r>
            <a:endParaRPr lang="zh-CN" altLang="en-US" sz="13000">
              <a:solidFill>
                <a:srgbClr val="56B6A7"/>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1793162" y="2227104"/>
            <a:ext cx="1363265" cy="6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p>
            <a:r>
              <a:rPr lang="en-US" altLang="zh-CN" sz="3600">
                <a:solidFill>
                  <a:srgbClr val="56B6A7"/>
                </a:solidFill>
                <a:latin typeface="Pinyin Adjust" pitchFamily="2" charset="0"/>
                <a:ea typeface="微软雅黑" panose="020B0503020204020204" pitchFamily="34" charset="-122"/>
              </a:rPr>
              <a:t>shāo</a:t>
            </a:r>
            <a:endParaRPr lang="en-US" altLang="zh-CN" sz="3600">
              <a:solidFill>
                <a:srgbClr val="56B6A7"/>
              </a:solidFill>
              <a:latin typeface="Pinyin Adjust" pitchFamily="2" charset="0"/>
              <a:ea typeface="微软雅黑" panose="020B0503020204020204" pitchFamily="34" charset="-122"/>
            </a:endParaRPr>
          </a:p>
        </p:txBody>
      </p:sp>
      <p:pic>
        <p:nvPicPr>
          <p:cNvPr id="18" name="图片 17"/>
          <p:cNvPicPr>
            <a:picLocks noChangeAspect="1" noChangeArrowheads="1"/>
          </p:cNvPicPr>
          <p:nvPr/>
        </p:nvPicPr>
        <p:blipFill>
          <a:blip r:embed="rId2" cstate="email"/>
          <a:srcRect/>
          <a:stretch>
            <a:fillRect/>
          </a:stretch>
        </p:blipFill>
        <p:spPr bwMode="auto">
          <a:xfrm>
            <a:off x="5429409" y="2413159"/>
            <a:ext cx="4236244"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down)">
                                      <p:cBhvr>
                                        <p:cTn id="4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1" grpId="0"/>
      <p:bldP spid="12" grpId="0"/>
      <p:bldP spid="16" grpId="0"/>
      <p:bldP spid="1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UNIT_TABLE_BEAUTIFY" val="smartTable{044f7960-e695-44ba-af04-64376a62936b}"/>
  <p:tag name="TABLE_EMPHASIZE_COLOR" val="8684935"/>
  <p:tag name="TABLE_SKINIDX" val="-1"/>
  <p:tag name="TABLE_COLORIDX" val="l"/>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2010</Words>
  <Application>WPS 演示</Application>
  <PresentationFormat>宽屏</PresentationFormat>
  <Paragraphs>409</Paragraphs>
  <Slides>27</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微软雅黑</vt:lpstr>
      <vt:lpstr>Wingdings</vt:lpstr>
      <vt:lpstr>汉仪北魏写经W</vt:lpstr>
      <vt:lpstr>楷体_GB2312</vt:lpstr>
      <vt:lpstr>Pinyin Adjust</vt:lpstr>
      <vt:lpstr>楷体</vt:lpstr>
      <vt:lpstr>Arial Unicode MS</vt:lpstr>
      <vt:lpstr>Calibri</vt:lpstr>
      <vt:lpstr>Segoe UI</vt:lpstr>
      <vt:lpstr>新宋体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crush</cp:lastModifiedBy>
  <cp:revision>174</cp:revision>
  <dcterms:created xsi:type="dcterms:W3CDTF">2019-06-19T02:08:00Z</dcterms:created>
  <dcterms:modified xsi:type="dcterms:W3CDTF">2020-06-26T06:11:00Z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