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sldIdLst>
    <p:sldId id="257" r:id="rId2"/>
    <p:sldId id="263" r:id="rId3"/>
    <p:sldId id="261" r:id="rId4"/>
    <p:sldId id="262" r:id="rId5"/>
    <p:sldId id="260" r:id="rId6"/>
  </p:sldIdLst>
  <p:sldSz cx="9144000" cy="5143500" type="screen16x9"/>
  <p:notesSz cx="6858000" cy="9144000"/>
  <p:embeddedFontLst>
    <p:embeddedFont>
      <p:font typeface="Franklin Gothic Book" pitchFamily="34" charset="0"/>
      <p:regular r:id="rId7"/>
      <p:italic r:id="rId8"/>
    </p:embeddedFont>
    <p:embeddedFont>
      <p:font typeface="楷体" pitchFamily="49" charset="-122"/>
      <p:regular r:id="rId9"/>
    </p:embeddedFont>
    <p:embeddedFont>
      <p:font typeface="黑体" pitchFamily="49" charset="-122"/>
      <p:regular r:id="rId10"/>
    </p:embeddedFont>
    <p:embeddedFont>
      <p:font typeface="仿宋" pitchFamily="49" charset="-122"/>
      <p:regular r:id="rId11"/>
    </p:embeddedFont>
    <p:embeddedFont>
      <p:font typeface="Wingdings 2" pitchFamily="18" charset="2"/>
      <p:regular r:id="rId12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702" y="-294"/>
      </p:cViewPr>
      <p:guideLst>
        <p:guide orient="horz" pos="1607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2.fntdata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font" Target="fonts/font1.fntdata"/><Relationship Id="rId12" Type="http://schemas.openxmlformats.org/officeDocument/2006/relationships/font" Target="fonts/font6.fntdata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5.fntdata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font" Target="fonts/font3.fntdata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random/>
      </p:transition>
    </mc:Choice>
    <mc:Fallback xmlns="">
      <p:transition spd="slow">
        <p:random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ctr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latinLnBrk="0" hangingPunct="1">
        <a:defRPr kumimoji="0">
          <a:solidFill>
            <a:schemeClr val="tx2"/>
          </a:solidFill>
        </a:defRPr>
      </a:lvl2pPr>
      <a:lvl3pPr eaLnBrk="1" latinLnBrk="0" hangingPunct="1">
        <a:defRPr kumimoji="0">
          <a:solidFill>
            <a:schemeClr val="tx2"/>
          </a:solidFill>
        </a:defRPr>
      </a:lvl3pPr>
      <a:lvl4pPr eaLnBrk="1" latinLnBrk="0" hangingPunct="1">
        <a:defRPr kumimoji="0">
          <a:solidFill>
            <a:schemeClr val="tx2"/>
          </a:solidFill>
        </a:defRPr>
      </a:lvl4pPr>
      <a:lvl5pPr eaLnBrk="1" latinLnBrk="0" hangingPunct="1">
        <a:defRPr kumimoji="0">
          <a:solidFill>
            <a:schemeClr val="tx2"/>
          </a:solidFill>
        </a:defRPr>
      </a:lvl5pPr>
      <a:lvl6pPr eaLnBrk="1" latinLnBrk="0" hangingPunct="1">
        <a:defRPr kumimoji="0">
          <a:solidFill>
            <a:schemeClr val="tx2"/>
          </a:solidFill>
        </a:defRPr>
      </a:lvl6pPr>
      <a:lvl7pPr eaLnBrk="1" latinLnBrk="0" hangingPunct="1">
        <a:defRPr kumimoji="0">
          <a:solidFill>
            <a:schemeClr val="tx2"/>
          </a:solidFill>
        </a:defRPr>
      </a:lvl7pPr>
      <a:lvl8pPr eaLnBrk="1" latinLnBrk="0" hangingPunct="1">
        <a:defRPr kumimoji="0">
          <a:solidFill>
            <a:schemeClr val="tx2"/>
          </a:solidFill>
        </a:defRPr>
      </a:lvl8pPr>
      <a:lvl9pPr eaLnBrk="1" latinLnBrk="0" hangingPunct="1">
        <a:defRPr kumimoji="0">
          <a:solidFill>
            <a:schemeClr val="tx2"/>
          </a:solidFill>
        </a:defRPr>
      </a:lvl9pPr>
    </p:titleStyle>
    <p:bodyStyle>
      <a:lvl1pPr marL="342900" indent="-3429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ß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Þ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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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tx2"/>
        </a:buClr>
        <a:buSzPct val="50000"/>
        <a:buFont typeface="Wingdings 2"/>
        <a:buChar char="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Font typeface="Arial" panose="020B0604020202020204"/>
        <a:buChar char="•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99"/>
          <p:cNvSpPr txBox="1"/>
          <p:nvPr/>
        </p:nvSpPr>
        <p:spPr>
          <a:xfrm>
            <a:off x="1907704" y="267494"/>
            <a:ext cx="4032448" cy="70788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altLang="en-US" sz="4000" b="1" smtClean="0">
                <a:ea typeface="宋体" panose="02010600030101010101" pitchFamily="2" charset="-122"/>
              </a:rPr>
              <a:t>花园</a:t>
            </a:r>
            <a:r>
              <a:rPr lang="zh-CN" altLang="en-US" sz="4000" b="1" dirty="0" smtClean="0">
                <a:ea typeface="宋体" panose="02010600030101010101" pitchFamily="2" charset="-122"/>
              </a:rPr>
              <a:t>，我的乐园</a:t>
            </a:r>
            <a:r>
              <a:rPr lang="en-US" sz="4000" b="0" dirty="0" smtClean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rPr>
              <a:t>                  </a:t>
            </a:r>
            <a:endParaRPr lang="zh-CN" altLang="en-US" sz="4000" dirty="0"/>
          </a:p>
        </p:txBody>
      </p:sp>
      <p:sp>
        <p:nvSpPr>
          <p:cNvPr id="5" name="矩形 4"/>
          <p:cNvSpPr/>
          <p:nvPr/>
        </p:nvSpPr>
        <p:spPr>
          <a:xfrm>
            <a:off x="218926" y="987574"/>
            <a:ext cx="708937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童年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是金色的，是快乐的</a:t>
            </a:r>
            <a:r>
              <a:rPr lang="en-US" altLang="zh-CN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!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我的童年在我家后面的花园里，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那是我一年四季快乐成长的地方。</a:t>
            </a:r>
          </a:p>
          <a:p>
            <a:pPr lvl="0"/>
            <a:r>
              <a:rPr lang="zh-CN" altLang="en-US" sz="32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春天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来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了，花园里绿了，大柳树披上了绿发，随风摇摆。迎春花先来报春了，粉红的桃花、五颜六色的月季花和美人蕉都竞相开放。我和毛毛、龙龙就在花园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里</a:t>
            </a:r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尽情地享受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春天</a:t>
            </a:r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，我</a:t>
            </a:r>
            <a:endParaRPr lang="en-US" altLang="zh-CN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268890" y="1108943"/>
            <a:ext cx="0" cy="383907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380312" y="1472466"/>
            <a:ext cx="16561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+mn-ea"/>
                <a:cs typeface="楷体_GB2312" charset="0"/>
              </a:rPr>
              <a:t>    开门见山</a:t>
            </a:r>
            <a:r>
              <a:rPr lang="en-US" altLang="zh-CN" sz="2800" b="1" dirty="0">
                <a:latin typeface="+mn-ea"/>
                <a:cs typeface="楷体_GB2312" charset="0"/>
              </a:rPr>
              <a:t>。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07504" y="423699"/>
            <a:ext cx="7272808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lnSpc>
                <a:spcPct val="90000"/>
              </a:lnSpc>
            </a:pPr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们在大柳树下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玩滑板车、滑旱冰、比跳绳。我先跳双飞，龙龙也学着跳，他使蛮劲跳，没几下就累得气喘吁吁了，机灵的毛毛很聪明，一学就会。我们跳得大汗淋漓，快乐无比</a:t>
            </a:r>
            <a:r>
              <a:rPr lang="en-US" altLang="zh-CN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!</a:t>
            </a:r>
          </a:p>
          <a:p>
            <a:pPr lvl="0">
              <a:lnSpc>
                <a:spcPct val="90000"/>
              </a:lnSpc>
            </a:pPr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夏天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到了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，闷热的天我们就去小湖里</a:t>
            </a:r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玩。我们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光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着脊梁，挽着裤管，手拿着喷水枪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，各</a:t>
            </a:r>
            <a:r>
              <a:rPr lang="zh-CN" altLang="en-US" sz="3200" b="1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不相让，打得不亦乐乎。个个脸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上身上全是水，但我们的心里</a:t>
            </a:r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却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非常</a:t>
            </a:r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快乐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。</a:t>
            </a:r>
            <a:endParaRPr lang="en-US" altLang="zh-CN" sz="3200" b="1" dirty="0">
              <a:solidFill>
                <a:srgbClr val="FF0000"/>
              </a:solidFill>
              <a:latin typeface="楷体" pitchFamily="49" charset="-122"/>
              <a:ea typeface="楷体" pitchFamily="49" charset="-122"/>
              <a:cs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08304" y="379566"/>
            <a:ext cx="0" cy="449644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380312" y="486618"/>
            <a:ext cx="1656184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smtClean="0">
                <a:latin typeface="+mn-ea"/>
                <a:cs typeface="楷体_GB2312" charset="0"/>
              </a:rPr>
              <a:t>    运用</a:t>
            </a:r>
            <a:r>
              <a:rPr lang="zh-CN" altLang="en-US" sz="2800" b="1" dirty="0" smtClean="0">
                <a:latin typeface="+mn-ea"/>
                <a:cs typeface="楷体_GB2312" charset="0"/>
              </a:rPr>
              <a:t>拟人的修辞手法描写春天花园的美景，并描写了我们在春天的花园里玩耍的情景。</a:t>
            </a:r>
            <a:endParaRPr lang="en-US" altLang="zh-CN" sz="2800" b="1" dirty="0">
              <a:latin typeface="+mn-ea"/>
              <a:cs typeface="楷体_GB231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61609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512" y="483518"/>
            <a:ext cx="7089378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    秋天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，我们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在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花园的草地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上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捉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蚂蚱。蚂蚱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跳，我们追，欢声笑语在草地上飞。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我们把蚂蚱装在一个瓶子里，去给太姥爷喂鸟，鸟儿们争着把嘴伸出来抢着吃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呢</a:t>
            </a:r>
            <a:r>
              <a:rPr lang="en-US" altLang="zh-CN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!</a:t>
            </a:r>
          </a:p>
          <a:p>
            <a:pPr lvl="0"/>
            <a:r>
              <a:rPr lang="en-US" altLang="zh-CN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冬天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到了</a:t>
            </a:r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，白茫茫的雪覆盖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着大地，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染白了高楼，染白了树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，染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白了草地和假山。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我和毛毛、</a:t>
            </a:r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龙龙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一起</a:t>
            </a:r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在</a:t>
            </a:r>
            <a:endParaRPr lang="en-US" altLang="zh-CN" sz="32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宋体" panose="02010600030101010101" pitchFamily="2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268890" y="699542"/>
            <a:ext cx="1" cy="382572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308304" y="627534"/>
            <a:ext cx="1763688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    简略描写</a:t>
            </a:r>
            <a:r>
              <a:rPr lang="zh-CN" altLang="en-US" sz="2800" b="1" smtClean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我们在夏天</a:t>
            </a:r>
            <a:r>
              <a:rPr lang="zh-CN" altLang="en-US" sz="2800" b="1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和秋天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玩耍的情景。</a:t>
            </a:r>
            <a:endParaRPr lang="en-US" altLang="zh-CN" sz="2800" b="1" dirty="0">
              <a:solidFill>
                <a:prstClr val="black"/>
              </a:solidFill>
              <a:latin typeface="+mn-ea"/>
              <a:cs typeface="仿宋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901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23528" y="351691"/>
            <a:ext cx="6801346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/>
            <a:r>
              <a:rPr lang="zh-CN" altLang="en-US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花园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里堆雪人、打雪仗、滑雪。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我偷偷地捏了一个雪团，向毛毛扔去，“啪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!”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砸到了毛毛的屁股，我兴奋得跳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了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起来。毛毛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也不甘示弱，捏了一个雪团扔我，龙龙也来参战，我们打起了雪仗，摔倒了也不喊疼，有雪给我们做护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垫</a:t>
            </a:r>
            <a:r>
              <a:rPr lang="zh-CN" altLang="en-US" sz="32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。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我们玩</a:t>
            </a:r>
            <a:r>
              <a:rPr lang="zh-CN" altLang="en-US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得真开心</a:t>
            </a:r>
            <a:r>
              <a:rPr lang="en-US" altLang="zh-CN" sz="3200" b="1" dirty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!</a:t>
            </a:r>
          </a:p>
          <a:p>
            <a:pPr lvl="0"/>
            <a:r>
              <a:rPr lang="zh-CN" altLang="en-US" sz="3200" b="1" dirty="0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    </a:t>
            </a:r>
            <a:r>
              <a:rPr lang="zh-CN" altLang="en-US" sz="3200" b="1" dirty="0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花园</a:t>
            </a:r>
            <a:r>
              <a:rPr lang="zh-CN" altLang="en-US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，是我童年的乐园，是我快乐成长的天地，我永远忘不了它</a:t>
            </a:r>
            <a:r>
              <a:rPr lang="en-US" altLang="zh-CN" sz="3200" b="1" dirty="0">
                <a:solidFill>
                  <a:srgbClr val="FF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!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7232886" y="339502"/>
            <a:ext cx="9001" cy="453650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241886" y="267494"/>
            <a:ext cx="1643709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smtClean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    重点</a:t>
            </a:r>
            <a:r>
              <a:rPr lang="zh-CN" altLang="en-US" sz="2800" b="1" dirty="0" smtClean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描写冬天玩耍的情景。</a:t>
            </a:r>
            <a:endParaRPr lang="en-US" altLang="zh-CN" sz="2800" b="1" dirty="0">
              <a:solidFill>
                <a:prstClr val="black"/>
              </a:solidFill>
              <a:latin typeface="+mn-ea"/>
              <a:cs typeface="仿宋" panose="02010609060101010101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7308304" y="3613547"/>
            <a:ext cx="1734568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2800" b="1" smtClean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    中心</a:t>
            </a:r>
            <a:r>
              <a:rPr lang="zh-CN" altLang="en-US" sz="2800" b="1" dirty="0">
                <a:solidFill>
                  <a:prstClr val="black"/>
                </a:solidFill>
                <a:latin typeface="+mn-ea"/>
                <a:cs typeface="仿宋" panose="02010609060101010101" charset="-122"/>
              </a:rPr>
              <a:t>句抒发快乐之情。</a:t>
            </a:r>
            <a:endParaRPr lang="en-US" altLang="zh-CN" sz="2800" b="1" dirty="0">
              <a:solidFill>
                <a:prstClr val="black"/>
              </a:solidFill>
              <a:latin typeface="+mn-ea"/>
              <a:cs typeface="仿宋" panose="0201060906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29015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文本框 99"/>
          <p:cNvSpPr txBox="1"/>
          <p:nvPr/>
        </p:nvSpPr>
        <p:spPr>
          <a:xfrm>
            <a:off x="107504" y="555526"/>
            <a:ext cx="8892480" cy="403187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32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sz="3200" b="1" smtClean="0">
                <a:latin typeface="+mn-ea"/>
                <a:cs typeface="楷体" panose="02010609060101010101" pitchFamily="49" charset="-122"/>
              </a:rPr>
              <a:t>点评：</a:t>
            </a:r>
            <a:endParaRPr lang="en-US" altLang="zh-CN" sz="3200" b="1" smtClean="0">
              <a:latin typeface="+mn-ea"/>
              <a:cs typeface="楷体" panose="02010609060101010101" pitchFamily="49" charset="-122"/>
            </a:endParaRPr>
          </a:p>
          <a:p>
            <a:r>
              <a:rPr lang="en-US" altLang="zh-CN" sz="3200" b="1">
                <a:latin typeface="+mn-ea"/>
                <a:ea typeface="宋体" pitchFamily="2" charset="-122"/>
                <a:cs typeface="楷体" panose="02010609060101010101" pitchFamily="49" charset="-122"/>
              </a:rPr>
              <a:t> </a:t>
            </a:r>
            <a:r>
              <a:rPr lang="en-US" altLang="zh-CN" sz="3200" b="1" smtClean="0">
                <a:latin typeface="+mn-ea"/>
                <a:ea typeface="宋体" pitchFamily="2" charset="-122"/>
                <a:cs typeface="楷体" panose="02010609060101010101" pitchFamily="49" charset="-122"/>
              </a:rPr>
              <a:t>   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小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作者在第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一段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中开门见山，总领下文。</a:t>
            </a:r>
            <a:endParaRPr lang="en-US" altLang="zh-CN" sz="3200" b="1" smtClean="0">
              <a:latin typeface="宋体" pitchFamily="2" charset="-122"/>
              <a:ea typeface="宋体" pitchFamily="2" charset="-122"/>
              <a:cs typeface="楷体" panose="02010609060101010101" pitchFamily="49" charset="-122"/>
            </a:endParaRPr>
          </a:p>
          <a:p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    中间写了四季中“我”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和伙伴们在花园里获得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的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快乐。内容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丰富，思路清晰，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同时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文章还运用了拟人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、比喻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修辞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手法；运用了动作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描写、语言描写把人物活动场景写得活灵活现，给人身临其境的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感觉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。</a:t>
            </a:r>
            <a:endParaRPr lang="en-US" altLang="zh-CN" sz="3200" b="1" smtClean="0">
              <a:latin typeface="宋体" pitchFamily="2" charset="-122"/>
              <a:ea typeface="宋体" pitchFamily="2" charset="-122"/>
              <a:cs typeface="楷体" panose="02010609060101010101" pitchFamily="49" charset="-122"/>
            </a:endParaRPr>
          </a:p>
          <a:p>
            <a:r>
              <a:rPr lang="en-US" altLang="zh-CN"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 </a:t>
            </a:r>
            <a:r>
              <a:rPr lang="en-US" altLang="zh-CN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   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结尾</a:t>
            </a:r>
            <a:r>
              <a:rPr lang="zh-CN" altLang="en-US" sz="3200" b="1" dirty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总结全文，表达感受，突出了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文章</a:t>
            </a:r>
            <a:r>
              <a:rPr lang="zh-CN" altLang="en-US" sz="3200" b="1" smtClean="0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中心</a:t>
            </a:r>
            <a:r>
              <a:rPr lang="zh-CN" altLang="en-US" sz="3200" b="1">
                <a:latin typeface="宋体" pitchFamily="2" charset="-122"/>
                <a:ea typeface="宋体" pitchFamily="2" charset="-122"/>
                <a:cs typeface="楷体" panose="02010609060101010101" pitchFamily="49" charset="-122"/>
              </a:rPr>
              <a:t>。</a:t>
            </a:r>
            <a:endParaRPr lang="zh-CN" altLang="en-US" sz="3200" b="1" dirty="0">
              <a:latin typeface="宋体" pitchFamily="2" charset="-122"/>
              <a:ea typeface="宋体" pitchFamily="2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暗香扑面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暗香扑面">
      <a:majorFont>
        <a:latin typeface="Franklin Gothic Medium"/>
        <a:ea typeface=""/>
        <a:cs typeface=""/>
        <a:font script="Jpan" typeface="HG創英角ｺﾞｼｯｸUB"/>
        <a:font script="Hang" typeface="HY견고딕"/>
        <a:font script="Hans" typeface="微软雅黑"/>
        <a:font script="Hant" typeface="微軟正黑體"/>
        <a:font script="Arab" typeface="Arial Bold"/>
        <a:font script="Hebr" typeface="Arial Bold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 Bold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創英角ｺﾞｼｯｸUB"/>
        <a:font script="Hang" typeface="맑은 고딕"/>
        <a:font script="Hans" typeface="黑体"/>
        <a:font script="Hant" typeface="新細明體"/>
        <a:font script="Arab" typeface="Arial"/>
        <a:font script="Hebr" typeface="Arial"/>
        <a:font script="Thai" typeface="Cordian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0000"/>
                <a:satMod val="1000000"/>
              </a:schemeClr>
            </a:gs>
            <a:gs pos="31000">
              <a:schemeClr val="phClr">
                <a:shade val="85000"/>
                <a:satMod val="450000"/>
              </a:schemeClr>
            </a:gs>
            <a:gs pos="100000">
              <a:schemeClr val="phClr">
                <a:tint val="70000"/>
                <a:satMod val="300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2">
            <a:duotone>
              <a:schemeClr val="phClr">
                <a:tint val="100000"/>
                <a:shade val="70000"/>
                <a:hueMod val="100000"/>
                <a:satMod val="100000"/>
              </a:schemeClr>
              <a:schemeClr val="phClr">
                <a:tint val="90000"/>
                <a:shade val="100000"/>
                <a:hueMod val="100000"/>
                <a:satMod val="10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Fan</Template>
  <TotalTime>56</TotalTime>
  <Words>539</Words>
  <Application>Microsoft Office PowerPoint</Application>
  <PresentationFormat>全屏显示(16:9)</PresentationFormat>
  <Paragraphs>18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5" baseType="lpstr">
      <vt:lpstr>Arial</vt:lpstr>
      <vt:lpstr>宋体</vt:lpstr>
      <vt:lpstr>Franklin Gothic Book</vt:lpstr>
      <vt:lpstr>楷体_GB2312</vt:lpstr>
      <vt:lpstr>楷体</vt:lpstr>
      <vt:lpstr>黑体</vt:lpstr>
      <vt:lpstr>仿宋</vt:lpstr>
      <vt:lpstr>Times New Roman</vt:lpstr>
      <vt:lpstr>Wingdings 2</vt:lpstr>
      <vt:lpstr>暗香扑面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dxq</dc:creator>
  <cp:lastModifiedBy>X</cp:lastModifiedBy>
  <cp:revision>37</cp:revision>
  <dcterms:created xsi:type="dcterms:W3CDTF">2019-09-02T04:02:00Z</dcterms:created>
  <dcterms:modified xsi:type="dcterms:W3CDTF">2020-11-03T05:35:51Z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