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7" r:id="rId2"/>
    <p:sldId id="329" r:id="rId3"/>
    <p:sldId id="312" r:id="rId4"/>
    <p:sldId id="330" r:id="rId5"/>
    <p:sldId id="11088596" r:id="rId6"/>
    <p:sldId id="357" r:id="rId7"/>
    <p:sldId id="358" r:id="rId8"/>
    <p:sldId id="359" r:id="rId9"/>
    <p:sldId id="313" r:id="rId10"/>
    <p:sldId id="11088598" r:id="rId11"/>
    <p:sldId id="11088599" r:id="rId12"/>
    <p:sldId id="11088600" r:id="rId13"/>
    <p:sldId id="11088585" r:id="rId14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仿宋" panose="02010609060101010101" pitchFamily="49" charset="-122"/>
      <p:regular r:id="rId19"/>
    </p:embeddedFont>
    <p:embeddedFont>
      <p:font typeface="黑体" panose="02010609060101010101" pitchFamily="49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286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FF"/>
    <a:srgbClr val="FFFBEF"/>
    <a:srgbClr val="CC00CC"/>
    <a:srgbClr val="9900FF"/>
    <a:srgbClr val="039B07"/>
    <a:srgbClr val="FFB60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2" autoAdjust="0"/>
    <p:restoredTop sz="94660" autoAdjust="0"/>
  </p:normalViewPr>
  <p:slideViewPr>
    <p:cSldViewPr snapToGrid="0">
      <p:cViewPr varScale="1">
        <p:scale>
          <a:sx n="93" d="100"/>
          <a:sy n="93" d="100"/>
        </p:scale>
        <p:origin x="462" y="84"/>
      </p:cViewPr>
      <p:guideLst>
        <p:guide orient="horz" pos="2142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6D02D0E4-913E-44D4-8EBA-79D9D25C9DBD}" type="datetimeFigureOut">
              <a:rPr lang="zh-CN" altLang="en-US"/>
              <a:pPr>
                <a:defRPr/>
              </a:pPr>
              <a:t>2020/4/15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fld id="{EDBC4E1A-63CD-454D-AC1B-B852AEA682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246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549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6221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8040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822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594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11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989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2560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029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784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206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537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C4E1A-63CD-454D-AC1B-B852AEA6824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466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443683" y="490221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www.1ppt.com/jianli/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665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4633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heme" Target="../theme/them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4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KSO_TEMPLATE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pic>
        <p:nvPicPr>
          <p:cNvPr id="1028" name="图片 19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88" y="3871913"/>
            <a:ext cx="1103312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9" name="组合 105"/>
          <p:cNvGrpSpPr>
            <a:grpSpLocks/>
          </p:cNvGrpSpPr>
          <p:nvPr userDrawn="1"/>
        </p:nvGrpSpPr>
        <p:grpSpPr bwMode="auto">
          <a:xfrm>
            <a:off x="0" y="4700588"/>
            <a:ext cx="9144000" cy="449262"/>
            <a:chOff x="8273" y="6113324"/>
            <a:chExt cx="11912775" cy="538317"/>
          </a:xfrm>
        </p:grpSpPr>
        <p:pic>
          <p:nvPicPr>
            <p:cNvPr id="1030" name="图片 106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3" y="6120927"/>
              <a:ext cx="3970925" cy="53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图片 107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"/>
            <a:stretch>
              <a:fillRect/>
            </a:stretch>
          </p:blipFill>
          <p:spPr bwMode="auto">
            <a:xfrm flipH="1">
              <a:off x="3979198" y="6113324"/>
              <a:ext cx="3970925" cy="538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2" name="图片 108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0123" y="6120921"/>
              <a:ext cx="3970925" cy="530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72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6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15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 txBox="1">
            <a:spLocks noChangeArrowheads="1"/>
          </p:cNvSpPr>
          <p:nvPr/>
        </p:nvSpPr>
        <p:spPr bwMode="auto">
          <a:xfrm>
            <a:off x="0" y="1702285"/>
            <a:ext cx="91440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语文园地六</a:t>
            </a:r>
          </a:p>
        </p:txBody>
      </p:sp>
      <p:pic>
        <p:nvPicPr>
          <p:cNvPr id="3075" name="图片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538" y="498918"/>
            <a:ext cx="2306638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482600" y="687388"/>
            <a:ext cx="2152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诗意理解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2925" y="2152650"/>
            <a:ext cx="5386388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春种一粒粟，秋收万颗子。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2925" y="3067050"/>
            <a:ext cx="561340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春天种下一粒谷物的种子，秋天收获千万颗的粮食。</a:t>
            </a:r>
          </a:p>
        </p:txBody>
      </p:sp>
      <p:grpSp>
        <p:nvGrpSpPr>
          <p:cNvPr id="5" name="组合 64"/>
          <p:cNvGrpSpPr>
            <a:grpSpLocks/>
          </p:cNvGrpSpPr>
          <p:nvPr/>
        </p:nvGrpSpPr>
        <p:grpSpPr bwMode="auto">
          <a:xfrm>
            <a:off x="6427788" y="3300413"/>
            <a:ext cx="2025650" cy="1108075"/>
            <a:chOff x="440858" y="454455"/>
            <a:chExt cx="2102224" cy="1147886"/>
          </a:xfrm>
        </p:grpSpPr>
        <p:sp>
          <p:nvSpPr>
            <p:cNvPr id="6" name="对话气泡: 圆角矩形 3"/>
            <p:cNvSpPr/>
            <p:nvPr/>
          </p:nvSpPr>
          <p:spPr>
            <a:xfrm>
              <a:off x="440858" y="454455"/>
              <a:ext cx="2102224" cy="1147886"/>
            </a:xfrm>
            <a:prstGeom prst="cloudCallout">
              <a:avLst>
                <a:gd name="adj1" fmla="val -59976"/>
                <a:gd name="adj2" fmla="val -57331"/>
              </a:avLst>
            </a:prstGeom>
            <a:solidFill>
              <a:srgbClr val="FFB601"/>
            </a:solidFill>
            <a:ln w="158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1750" name="文本框 2"/>
            <p:cNvSpPr txBox="1">
              <a:spLocks noChangeArrowheads="1"/>
            </p:cNvSpPr>
            <p:nvPr/>
          </p:nvSpPr>
          <p:spPr bwMode="auto">
            <a:xfrm>
              <a:off x="530018" y="673872"/>
              <a:ext cx="1908830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劳动场景</a:t>
              </a:r>
            </a:p>
          </p:txBody>
        </p:sp>
      </p:grp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6028" y="1354773"/>
            <a:ext cx="2625372" cy="1476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7" name="组合 64"/>
          <p:cNvGrpSpPr>
            <a:grpSpLocks/>
          </p:cNvGrpSpPr>
          <p:nvPr/>
        </p:nvGrpSpPr>
        <p:grpSpPr bwMode="auto">
          <a:xfrm>
            <a:off x="1220788" y="1455738"/>
            <a:ext cx="3906837" cy="604837"/>
            <a:chOff x="348582" y="409673"/>
            <a:chExt cx="4053897" cy="626569"/>
          </a:xfrm>
        </p:grpSpPr>
        <p:sp>
          <p:nvSpPr>
            <p:cNvPr id="10" name="对话气泡: 圆角矩形 3"/>
            <p:cNvSpPr/>
            <p:nvPr/>
          </p:nvSpPr>
          <p:spPr>
            <a:xfrm>
              <a:off x="350229" y="437630"/>
              <a:ext cx="3961652" cy="582167"/>
            </a:xfrm>
            <a:prstGeom prst="wedgeRoundRectCallout">
              <a:avLst>
                <a:gd name="adj1" fmla="val -14341"/>
                <a:gd name="adj2" fmla="val 79718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1754" name="文本框 2"/>
            <p:cNvSpPr txBox="1">
              <a:spLocks noChangeArrowheads="1"/>
            </p:cNvSpPr>
            <p:nvPr/>
          </p:nvSpPr>
          <p:spPr bwMode="auto">
            <a:xfrm>
              <a:off x="348582" y="409673"/>
              <a:ext cx="4053897" cy="62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itchFamily="2" charset="-122"/>
                  <a:ea typeface="宋体" pitchFamily="2" charset="-122"/>
                </a:rPr>
                <a:t>泛指粮食作物的种子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2471738" y="2257425"/>
            <a:ext cx="477837" cy="522288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5013" y="2098675"/>
            <a:ext cx="551497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四海无闲田，农夫犹饿死。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2938" y="3209925"/>
            <a:ext cx="8035925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400" b="1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天底下没有一亩闲荒的土地，仍然有不少农民被饿死。</a:t>
            </a:r>
          </a:p>
        </p:txBody>
      </p:sp>
      <p:grpSp>
        <p:nvGrpSpPr>
          <p:cNvPr id="2" name="组合 64"/>
          <p:cNvGrpSpPr>
            <a:grpSpLocks/>
          </p:cNvGrpSpPr>
          <p:nvPr/>
        </p:nvGrpSpPr>
        <p:grpSpPr bwMode="auto">
          <a:xfrm>
            <a:off x="2141538" y="309563"/>
            <a:ext cx="2408237" cy="1277937"/>
            <a:chOff x="480586" y="366072"/>
            <a:chExt cx="2497612" cy="1323547"/>
          </a:xfrm>
        </p:grpSpPr>
        <p:sp>
          <p:nvSpPr>
            <p:cNvPr id="6" name="对话气泡: 圆角矩形 3"/>
            <p:cNvSpPr/>
            <p:nvPr/>
          </p:nvSpPr>
          <p:spPr>
            <a:xfrm>
              <a:off x="480586" y="366072"/>
              <a:ext cx="2497612" cy="1323547"/>
            </a:xfrm>
            <a:prstGeom prst="cloudCallout">
              <a:avLst>
                <a:gd name="adj1" fmla="val -29744"/>
                <a:gd name="adj2" fmla="val 82476"/>
              </a:avLst>
            </a:prstGeom>
            <a:solidFill>
              <a:srgbClr val="FFB601"/>
            </a:solidFill>
            <a:ln w="158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2773" name="文本框 2"/>
            <p:cNvSpPr txBox="1">
              <a:spLocks noChangeArrowheads="1"/>
            </p:cNvSpPr>
            <p:nvPr/>
          </p:nvSpPr>
          <p:spPr bwMode="auto">
            <a:xfrm>
              <a:off x="530018" y="680450"/>
              <a:ext cx="2382121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同情劳动者</a:t>
              </a:r>
            </a:p>
          </p:txBody>
        </p:sp>
      </p:grpSp>
      <p:pic>
        <p:nvPicPr>
          <p:cNvPr id="8" name="图片 7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9748" y="875187"/>
            <a:ext cx="2305924" cy="2224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组合 64"/>
          <p:cNvGrpSpPr>
            <a:grpSpLocks/>
          </p:cNvGrpSpPr>
          <p:nvPr/>
        </p:nvGrpSpPr>
        <p:grpSpPr bwMode="auto">
          <a:xfrm>
            <a:off x="866775" y="1285875"/>
            <a:ext cx="1035050" cy="604838"/>
            <a:chOff x="348582" y="409673"/>
            <a:chExt cx="1073436" cy="626569"/>
          </a:xfrm>
        </p:grpSpPr>
        <p:sp>
          <p:nvSpPr>
            <p:cNvPr id="10" name="对话气泡: 圆角矩形 3"/>
            <p:cNvSpPr/>
            <p:nvPr/>
          </p:nvSpPr>
          <p:spPr>
            <a:xfrm>
              <a:off x="350229" y="437631"/>
              <a:ext cx="1071789" cy="582166"/>
            </a:xfrm>
            <a:prstGeom prst="wedgeRoundRectCallout">
              <a:avLst>
                <a:gd name="adj1" fmla="val -14341"/>
                <a:gd name="adj2" fmla="val 79718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2777" name="文本框 2"/>
            <p:cNvSpPr txBox="1">
              <a:spLocks noChangeArrowheads="1"/>
            </p:cNvSpPr>
            <p:nvPr/>
          </p:nvSpPr>
          <p:spPr bwMode="auto">
            <a:xfrm>
              <a:off x="348582" y="409673"/>
              <a:ext cx="1073436" cy="62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itchFamily="2" charset="-122"/>
                  <a:ea typeface="宋体" pitchFamily="2" charset="-122"/>
                </a:rPr>
                <a:t>天下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771525" y="2195513"/>
            <a:ext cx="1017588" cy="522287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7" name="组合 64"/>
          <p:cNvGrpSpPr>
            <a:grpSpLocks/>
          </p:cNvGrpSpPr>
          <p:nvPr/>
        </p:nvGrpSpPr>
        <p:grpSpPr bwMode="auto">
          <a:xfrm>
            <a:off x="4335463" y="1270000"/>
            <a:ext cx="1033462" cy="604838"/>
            <a:chOff x="348582" y="409673"/>
            <a:chExt cx="1073436" cy="626569"/>
          </a:xfrm>
        </p:grpSpPr>
        <p:sp>
          <p:nvSpPr>
            <p:cNvPr id="14" name="对话气泡: 圆角矩形 3"/>
            <p:cNvSpPr/>
            <p:nvPr/>
          </p:nvSpPr>
          <p:spPr>
            <a:xfrm>
              <a:off x="350230" y="437631"/>
              <a:ext cx="1071788" cy="582166"/>
            </a:xfrm>
            <a:prstGeom prst="wedgeRoundRectCallout">
              <a:avLst>
                <a:gd name="adj1" fmla="val -14341"/>
                <a:gd name="adj2" fmla="val 79718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32781" name="文本框 2"/>
            <p:cNvSpPr txBox="1">
              <a:spLocks noChangeArrowheads="1"/>
            </p:cNvSpPr>
            <p:nvPr/>
          </p:nvSpPr>
          <p:spPr bwMode="auto">
            <a:xfrm>
              <a:off x="348582" y="409673"/>
              <a:ext cx="1073436" cy="62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itchFamily="2" charset="-122"/>
                  <a:ea typeface="宋体" pitchFamily="2" charset="-122"/>
                </a:rPr>
                <a:t>仍然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4492625" y="2174875"/>
            <a:ext cx="477838" cy="522288"/>
          </a:xfrm>
          <a:prstGeom prst="rect">
            <a:avLst/>
          </a:prstGeom>
          <a:noFill/>
          <a:ln w="1905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1011238" y="155575"/>
            <a:ext cx="21812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拓展积累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735013" y="1057275"/>
            <a:ext cx="7673975" cy="3243263"/>
            <a:chOff x="883" y="1460"/>
            <a:chExt cx="12083" cy="5111"/>
          </a:xfrm>
        </p:grpSpPr>
        <p:sp>
          <p:nvSpPr>
            <p:cNvPr id="33795" name="TextBox 1"/>
            <p:cNvSpPr txBox="1">
              <a:spLocks noChangeArrowheads="1"/>
            </p:cNvSpPr>
            <p:nvPr/>
          </p:nvSpPr>
          <p:spPr bwMode="auto">
            <a:xfrm>
              <a:off x="883" y="1671"/>
              <a:ext cx="8509" cy="4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itchFamily="34" charset="0"/>
                <a:buNone/>
              </a:pPr>
              <a:r>
                <a:rPr lang="zh-CN" altLang="en-US" sz="3600" b="1">
                  <a:latin typeface="黑体" pitchFamily="49" charset="-122"/>
                  <a:ea typeface="黑体" pitchFamily="49" charset="-122"/>
                </a:rPr>
                <a:t>蚕 妇</a:t>
              </a:r>
              <a:r>
                <a:rPr lang="zh-CN" altLang="en-US" sz="3200" b="1">
                  <a:latin typeface="黑体" pitchFamily="49" charset="-122"/>
                  <a:ea typeface="黑体" pitchFamily="49" charset="-122"/>
                </a:rPr>
                <a:t>                    </a:t>
              </a:r>
            </a:p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itchFamily="34" charset="0"/>
                <a:buNone/>
              </a:pPr>
              <a:r>
                <a:rPr lang="zh-CN" altLang="zh-CN" sz="3000" b="1">
                  <a:solidFill>
                    <a:srgbClr val="0000FF"/>
                  </a:solidFill>
                  <a:latin typeface="仿宋" pitchFamily="49" charset="-122"/>
                  <a:ea typeface="仿宋" pitchFamily="49" charset="-122"/>
                </a:rPr>
                <a:t>[宋] 张俞</a:t>
              </a:r>
            </a:p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itchFamily="34" charset="0"/>
                <a:buNone/>
              </a:pPr>
              <a:r>
                <a:rPr lang="zh-CN" altLang="zh-CN" sz="3400" b="1">
                  <a:latin typeface="楷体" pitchFamily="49" charset="-122"/>
                  <a:ea typeface="楷体" pitchFamily="49" charset="-122"/>
                </a:rPr>
                <a:t>昨日入城市，归来泪满巾。</a:t>
              </a:r>
            </a:p>
            <a:p>
              <a:pPr algn="ctr">
                <a:lnSpc>
                  <a:spcPct val="130000"/>
                </a:lnSpc>
                <a:spcBef>
                  <a:spcPts val="1000"/>
                </a:spcBef>
                <a:buFont typeface="Arial" pitchFamily="34" charset="0"/>
                <a:buNone/>
              </a:pPr>
              <a:r>
                <a:rPr lang="zh-CN" altLang="zh-CN" sz="3400" b="1">
                  <a:latin typeface="楷体" pitchFamily="49" charset="-122"/>
                  <a:ea typeface="楷体" pitchFamily="49" charset="-122"/>
                </a:rPr>
                <a:t>遍身罗绮者，不是养蚕人。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56" y="1460"/>
              <a:ext cx="3510" cy="5111"/>
            </a:xfrm>
            <a:prstGeom prst="rect">
              <a:avLst/>
            </a:prstGeom>
            <a:effectLst>
              <a:softEdge rad="177800"/>
            </a:effectLst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5" y="158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图片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763" y="2387600"/>
            <a:ext cx="2006600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图片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4100" y="1836738"/>
            <a:ext cx="3297238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图片 1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557">
            <a:off x="5672138" y="923925"/>
            <a:ext cx="2967037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5" name="组合 9"/>
          <p:cNvGrpSpPr>
            <a:grpSpLocks/>
          </p:cNvGrpSpPr>
          <p:nvPr/>
        </p:nvGrpSpPr>
        <p:grpSpPr bwMode="auto">
          <a:xfrm>
            <a:off x="-3175" y="4305300"/>
            <a:ext cx="9144000" cy="842963"/>
            <a:chOff x="-3175" y="4305300"/>
            <a:chExt cx="9144000" cy="842963"/>
          </a:xfrm>
        </p:grpSpPr>
        <p:pic>
          <p:nvPicPr>
            <p:cNvPr id="40966" name="图片 12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4305302"/>
              <a:ext cx="3048000" cy="84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7" name="图片 1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044825" y="4305301"/>
              <a:ext cx="3048000" cy="84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8" name="图片 14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2825" y="4305300"/>
              <a:ext cx="3048000" cy="84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69" name="图片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9475" y="2355850"/>
            <a:ext cx="11303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3"/>
          <p:cNvSpPr txBox="1"/>
          <p:nvPr/>
        </p:nvSpPr>
        <p:spPr>
          <a:xfrm>
            <a:off x="2929807" y="2025298"/>
            <a:ext cx="3248026" cy="9848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5800" b="1" dirty="0">
                <a:blipFill dpi="0" rotWithShape="1">
                  <a:blip r:embed="rId9"/>
                  <a:srcRect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感谢观看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>
            <a:grpSpLocks/>
          </p:cNvGrpSpPr>
          <p:nvPr/>
        </p:nvGrpSpPr>
        <p:grpSpPr bwMode="auto">
          <a:xfrm>
            <a:off x="3524250" y="230188"/>
            <a:ext cx="2330450" cy="798512"/>
            <a:chOff x="3524249" y="23717"/>
            <a:chExt cx="2330320" cy="798992"/>
          </a:xfrm>
        </p:grpSpPr>
        <p:pic>
          <p:nvPicPr>
            <p:cNvPr id="21509" name="图片 10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0372" y="23717"/>
              <a:ext cx="1803456" cy="757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06" name="组合 1"/>
            <p:cNvGrpSpPr>
              <a:grpSpLocks/>
            </p:cNvGrpSpPr>
            <p:nvPr/>
          </p:nvGrpSpPr>
          <p:grpSpPr bwMode="auto">
            <a:xfrm>
              <a:off x="3524249" y="24528"/>
              <a:ext cx="2330320" cy="798181"/>
              <a:chOff x="3575049" y="24528"/>
              <a:chExt cx="2330320" cy="798181"/>
            </a:xfrm>
          </p:grpSpPr>
          <p:pic>
            <p:nvPicPr>
              <p:cNvPr id="21507" name="图片 2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75049" y="24528"/>
                <a:ext cx="2273301" cy="798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08" name="文本框 3"/>
              <p:cNvSpPr txBox="1">
                <a:spLocks noChangeArrowheads="1"/>
              </p:cNvSpPr>
              <p:nvPr/>
            </p:nvSpPr>
            <p:spPr bwMode="auto">
              <a:xfrm>
                <a:off x="3873631" y="131231"/>
                <a:ext cx="2031738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 sz="3200" b="1" dirty="0">
                    <a:solidFill>
                      <a:srgbClr val="039B07"/>
                    </a:solidFill>
                    <a:latin typeface="黑体" pitchFamily="49" charset="-122"/>
                    <a:ea typeface="黑体" pitchFamily="49" charset="-122"/>
                  </a:rPr>
                  <a:t>第</a:t>
                </a:r>
                <a:r>
                  <a:rPr lang="en-US" altLang="zh-CN" sz="3200" b="1" dirty="0">
                    <a:solidFill>
                      <a:srgbClr val="039B07"/>
                    </a:solidFill>
                    <a:latin typeface="黑体" pitchFamily="49" charset="-122"/>
                    <a:ea typeface="黑体" pitchFamily="49" charset="-122"/>
                  </a:rPr>
                  <a:t>2</a:t>
                </a:r>
                <a:r>
                  <a:rPr lang="zh-CN" altLang="en-US" sz="3200" b="1" dirty="0">
                    <a:solidFill>
                      <a:srgbClr val="039B07"/>
                    </a:solidFill>
                    <a:latin typeface="黑体" pitchFamily="49" charset="-122"/>
                    <a:ea typeface="黑体" pitchFamily="49" charset="-122"/>
                  </a:rPr>
                  <a:t>课时</a:t>
                </a:r>
              </a:p>
            </p:txBody>
          </p:sp>
        </p:grp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395044">
            <a:off x="1171575" y="1519555"/>
            <a:ext cx="3952875" cy="26523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1511" name="组合 12"/>
          <p:cNvGrpSpPr>
            <a:grpSpLocks/>
          </p:cNvGrpSpPr>
          <p:nvPr/>
        </p:nvGrpSpPr>
        <p:grpSpPr bwMode="auto">
          <a:xfrm>
            <a:off x="230188" y="201613"/>
            <a:ext cx="1636712" cy="584200"/>
            <a:chOff x="437" y="456"/>
            <a:chExt cx="2577" cy="917"/>
          </a:xfrm>
        </p:grpSpPr>
        <p:pic>
          <p:nvPicPr>
            <p:cNvPr id="21512" name="Picture 11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Picture 11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967"/>
            <a:stretch>
              <a:fillRect/>
            </a:stretch>
          </p:blipFill>
          <p:spPr bwMode="auto">
            <a:xfrm>
              <a:off x="2772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4" name="文本框 6"/>
            <p:cNvSpPr txBox="1">
              <a:spLocks noChangeArrowheads="1"/>
            </p:cNvSpPr>
            <p:nvPr/>
          </p:nvSpPr>
          <p:spPr bwMode="auto">
            <a:xfrm>
              <a:off x="679" y="456"/>
              <a:ext cx="1897" cy="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写 话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051050" y="328613"/>
            <a:ext cx="6096000" cy="47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为什么星星会眨眼睛？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为什么雨后天上挂着彩虹？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树叶的形状为什么是各种各样的？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花为什么是五颜六色的呢？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下雨前蜘蛛逃到哪儿去了？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是谁告诉蝉要下雨了？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石头上怎么会有贝壳呢？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200" b="1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1050" y="327025"/>
            <a:ext cx="6096000" cy="474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为什么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星星会眨眼睛？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为什么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雨后天上挂着彩虹？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树叶的形状</a:t>
            </a: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为什么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是各种各样的？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花</a:t>
            </a: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为什么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是五颜六色的呢？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下雨前蜘蛛逃到</a:t>
            </a: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哪儿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去了？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谁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告诉蝉要下雨了？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石头上</a:t>
            </a:r>
            <a:r>
              <a:rPr lang="zh-CN" altLang="en-US" sz="32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怎么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会有贝壳呢？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……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459288" y="77788"/>
            <a:ext cx="760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itchFamily="2" charset="-122"/>
              </a:rPr>
              <a:t>zhǎ </a:t>
            </a:r>
          </a:p>
        </p:txBody>
      </p:sp>
      <p:grpSp>
        <p:nvGrpSpPr>
          <p:cNvPr id="4" name="组合 64"/>
          <p:cNvGrpSpPr>
            <a:grpSpLocks/>
          </p:cNvGrpSpPr>
          <p:nvPr/>
        </p:nvGrpSpPr>
        <p:grpSpPr bwMode="auto">
          <a:xfrm>
            <a:off x="7302500" y="593725"/>
            <a:ext cx="1644650" cy="900113"/>
            <a:chOff x="440859" y="454456"/>
            <a:chExt cx="1707624" cy="932421"/>
          </a:xfrm>
        </p:grpSpPr>
        <p:sp>
          <p:nvSpPr>
            <p:cNvPr id="9" name="对话气泡: 圆角矩形 3"/>
            <p:cNvSpPr/>
            <p:nvPr/>
          </p:nvSpPr>
          <p:spPr>
            <a:xfrm>
              <a:off x="440859" y="454456"/>
              <a:ext cx="1707624" cy="932421"/>
            </a:xfrm>
            <a:prstGeom prst="cloudCallout">
              <a:avLst>
                <a:gd name="adj1" fmla="val -65050"/>
                <a:gd name="adj2" fmla="val 33709"/>
              </a:avLst>
            </a:prstGeom>
            <a:solidFill>
              <a:srgbClr val="FFB601"/>
            </a:solidFill>
            <a:ln w="15875">
              <a:noFill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22534" name="文本框 2"/>
            <p:cNvSpPr txBox="1">
              <a:spLocks noChangeArrowheads="1"/>
            </p:cNvSpPr>
            <p:nvPr/>
          </p:nvSpPr>
          <p:spPr bwMode="auto">
            <a:xfrm>
              <a:off x="538054" y="566407"/>
              <a:ext cx="1467861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200" b="1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疑问词</a:t>
              </a:r>
            </a:p>
          </p:txBody>
        </p:sp>
      </p:grpSp>
      <p:grpSp>
        <p:nvGrpSpPr>
          <p:cNvPr id="5" name="组合 64"/>
          <p:cNvGrpSpPr>
            <a:grpSpLocks/>
          </p:cNvGrpSpPr>
          <p:nvPr/>
        </p:nvGrpSpPr>
        <p:grpSpPr bwMode="auto">
          <a:xfrm>
            <a:off x="196850" y="876300"/>
            <a:ext cx="1882775" cy="604838"/>
            <a:chOff x="348582" y="409673"/>
            <a:chExt cx="1952129" cy="626567"/>
          </a:xfrm>
        </p:grpSpPr>
        <p:sp>
          <p:nvSpPr>
            <p:cNvPr id="14" name="对话气泡: 圆角矩形 3"/>
            <p:cNvSpPr/>
            <p:nvPr/>
          </p:nvSpPr>
          <p:spPr>
            <a:xfrm>
              <a:off x="440757" y="454076"/>
              <a:ext cx="1766134" cy="582164"/>
            </a:xfrm>
            <a:prstGeom prst="wedgeRoundRectCallout">
              <a:avLst>
                <a:gd name="adj1" fmla="val 57909"/>
                <a:gd name="adj2" fmla="val -9416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22537" name="文本框 2"/>
            <p:cNvSpPr txBox="1">
              <a:spLocks noChangeArrowheads="1"/>
            </p:cNvSpPr>
            <p:nvPr/>
          </p:nvSpPr>
          <p:spPr bwMode="auto">
            <a:xfrm>
              <a:off x="348582" y="409673"/>
              <a:ext cx="1952129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itchFamily="2" charset="-122"/>
                  <a:ea typeface="宋体" pitchFamily="2" charset="-122"/>
                </a:rPr>
                <a:t>自然现象</a:t>
              </a:r>
            </a:p>
          </p:txBody>
        </p:sp>
      </p:grpSp>
      <p:grpSp>
        <p:nvGrpSpPr>
          <p:cNvPr id="6" name="组合 64"/>
          <p:cNvGrpSpPr>
            <a:grpSpLocks/>
          </p:cNvGrpSpPr>
          <p:nvPr/>
        </p:nvGrpSpPr>
        <p:grpSpPr bwMode="auto">
          <a:xfrm>
            <a:off x="968375" y="2068513"/>
            <a:ext cx="1003300" cy="604837"/>
            <a:chOff x="389828" y="417910"/>
            <a:chExt cx="1041796" cy="626567"/>
          </a:xfrm>
        </p:grpSpPr>
        <p:sp>
          <p:nvSpPr>
            <p:cNvPr id="17" name="对话气泡: 圆角矩形 3"/>
            <p:cNvSpPr/>
            <p:nvPr/>
          </p:nvSpPr>
          <p:spPr>
            <a:xfrm>
              <a:off x="440929" y="454090"/>
              <a:ext cx="949485" cy="582165"/>
            </a:xfrm>
            <a:prstGeom prst="wedgeRoundRectCallout">
              <a:avLst>
                <a:gd name="adj1" fmla="val 65554"/>
                <a:gd name="adj2" fmla="val -29311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22540" name="文本框 2"/>
            <p:cNvSpPr txBox="1">
              <a:spLocks noChangeArrowheads="1"/>
            </p:cNvSpPr>
            <p:nvPr/>
          </p:nvSpPr>
          <p:spPr bwMode="auto">
            <a:xfrm>
              <a:off x="389828" y="417910"/>
              <a:ext cx="1041796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itchFamily="2" charset="-122"/>
                  <a:ea typeface="宋体" pitchFamily="2" charset="-122"/>
                </a:rPr>
                <a:t>植物</a:t>
              </a:r>
            </a:p>
          </p:txBody>
        </p:sp>
      </p:grpSp>
      <p:grpSp>
        <p:nvGrpSpPr>
          <p:cNvPr id="7" name="组合 64"/>
          <p:cNvGrpSpPr>
            <a:grpSpLocks/>
          </p:cNvGrpSpPr>
          <p:nvPr/>
        </p:nvGrpSpPr>
        <p:grpSpPr bwMode="auto">
          <a:xfrm>
            <a:off x="952500" y="3373438"/>
            <a:ext cx="1004888" cy="604837"/>
            <a:chOff x="389828" y="417910"/>
            <a:chExt cx="1041796" cy="626567"/>
          </a:xfrm>
        </p:grpSpPr>
        <p:sp>
          <p:nvSpPr>
            <p:cNvPr id="20" name="对话气泡: 圆角矩形 3"/>
            <p:cNvSpPr/>
            <p:nvPr/>
          </p:nvSpPr>
          <p:spPr>
            <a:xfrm>
              <a:off x="440849" y="454090"/>
              <a:ext cx="949630" cy="582165"/>
            </a:xfrm>
            <a:prstGeom prst="wedgeRoundRectCallout">
              <a:avLst>
                <a:gd name="adj1" fmla="val 65554"/>
                <a:gd name="adj2" fmla="val -29311"/>
                <a:gd name="adj3" fmla="val 16667"/>
              </a:avLst>
            </a:prstGeom>
            <a:solidFill>
              <a:srgbClr val="FFF6DB"/>
            </a:solidFill>
            <a:ln w="1587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22543" name="文本框 2"/>
            <p:cNvSpPr txBox="1">
              <a:spLocks noChangeArrowheads="1"/>
            </p:cNvSpPr>
            <p:nvPr/>
          </p:nvSpPr>
          <p:spPr bwMode="auto">
            <a:xfrm>
              <a:off x="389828" y="417910"/>
              <a:ext cx="1041796" cy="626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宋体" pitchFamily="2" charset="-122"/>
                  <a:ea typeface="宋体" pitchFamily="2" charset="-122"/>
                </a:rPr>
                <a:t>动物</a:t>
              </a:r>
            </a:p>
          </p:txBody>
        </p:sp>
      </p:grpSp>
      <p:pic>
        <p:nvPicPr>
          <p:cNvPr id="22" name="图片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0580" y="2836033"/>
            <a:ext cx="1696555" cy="1721679"/>
          </a:xfrm>
          <a:prstGeom prst="ellipse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595313" y="596900"/>
            <a:ext cx="8174037" cy="4052888"/>
            <a:chOff x="1414" y="1267"/>
            <a:chExt cx="12874" cy="6381"/>
          </a:xfrm>
        </p:grpSpPr>
        <p:sp>
          <p:nvSpPr>
            <p:cNvPr id="23554" name="矩形 1"/>
            <p:cNvSpPr>
              <a:spLocks noChangeArrowheads="1"/>
            </p:cNvSpPr>
            <p:nvPr/>
          </p:nvSpPr>
          <p:spPr bwMode="auto">
            <a:xfrm>
              <a:off x="1414" y="1267"/>
              <a:ext cx="12874" cy="3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ts val="600"/>
                </a:spcBef>
                <a:buFont typeface="Arial" pitchFamily="34" charset="0"/>
                <a:buNone/>
              </a:pPr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    大自然真是奇妙啊！你的心中是不是也藏着很多“问号”？把它们写下来吧！</a:t>
              </a:r>
              <a:endParaRPr lang="en-US" altLang="zh-CN" sz="3200" b="1" dirty="0">
                <a:latin typeface="黑体" pitchFamily="49" charset="-122"/>
                <a:ea typeface="黑体" pitchFamily="49" charset="-122"/>
              </a:endParaRPr>
            </a:p>
            <a:p>
              <a:pPr>
                <a:lnSpc>
                  <a:spcPct val="120000"/>
                </a:lnSpc>
                <a:spcBef>
                  <a:spcPts val="600"/>
                </a:spcBef>
                <a:buFont typeface="Arial" pitchFamily="34" charset="0"/>
                <a:buNone/>
              </a:pPr>
              <a:r>
                <a:rPr lang="en-US" altLang="zh-CN" sz="3200" b="1" dirty="0">
                  <a:latin typeface="黑体" pitchFamily="49" charset="-122"/>
                  <a:ea typeface="黑体" pitchFamily="49" charset="-122"/>
                </a:rPr>
                <a:t>    </a:t>
              </a:r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写完后可以做成卡片，问问小伙伴知不知道答案。</a:t>
              </a:r>
              <a:endParaRPr lang="en-US" altLang="zh-CN" sz="3200" b="1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23555" name="图片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6" y="4452"/>
              <a:ext cx="5769" cy="3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>
            <a:spLocks noChangeArrowheads="1"/>
          </p:cNvSpPr>
          <p:nvPr/>
        </p:nvSpPr>
        <p:spPr bwMode="auto">
          <a:xfrm>
            <a:off x="625475" y="873125"/>
            <a:ext cx="69215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☞</a:t>
            </a:r>
            <a:r>
              <a:rPr lang="zh-CN" altLang="en-US" sz="3400" b="1">
                <a:latin typeface="黑体" pitchFamily="49" charset="-122"/>
                <a:ea typeface="黑体" pitchFamily="49" charset="-122"/>
              </a:rPr>
              <a:t> 看图，用疑问词说出自己的疑问。</a:t>
            </a:r>
            <a:endParaRPr lang="en-US" altLang="zh-CN" sz="34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5603" name="图片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12028">
            <a:off x="577850" y="2328863"/>
            <a:ext cx="2517775" cy="1416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604" name="图片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42158">
            <a:off x="3279775" y="2054225"/>
            <a:ext cx="2552700" cy="14366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605" name="图片 3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39394">
            <a:off x="6029325" y="2657475"/>
            <a:ext cx="2509838" cy="1411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"/>
          <p:cNvSpPr txBox="1">
            <a:spLocks noChangeArrowheads="1"/>
          </p:cNvSpPr>
          <p:nvPr/>
        </p:nvSpPr>
        <p:spPr bwMode="auto">
          <a:xfrm>
            <a:off x="473075" y="1060450"/>
            <a:ext cx="2384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写话指导</a:t>
            </a: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568325" y="1916113"/>
            <a:ext cx="8235950" cy="196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en-US" altLang="zh-CN" sz="3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1.</a:t>
            </a:r>
            <a:r>
              <a:rPr lang="zh-CN" altLang="en-US" sz="3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确定对象</a:t>
            </a:r>
            <a:r>
              <a:rPr lang="zh-CN" altLang="en-US" sz="3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。</a:t>
            </a:r>
            <a:r>
              <a:rPr lang="zh-CN" altLang="en-US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首先回想自己对大自然产生</a:t>
            </a:r>
            <a:endParaRPr lang="en-US" altLang="zh-CN" sz="3400" b="1" dirty="0"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en-US" altLang="zh-CN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  </a:t>
            </a:r>
            <a:r>
              <a:rPr lang="zh-CN" altLang="en-US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的种种疑问，选择几个自己想要了解的</a:t>
            </a:r>
            <a:endParaRPr lang="en-US" altLang="zh-CN" sz="3400" b="1" dirty="0"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en-US" altLang="zh-CN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  </a:t>
            </a:r>
            <a:r>
              <a:rPr lang="zh-CN" altLang="en-US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写下来。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25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835025" y="927100"/>
            <a:ext cx="7600950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en-US" altLang="zh-CN" sz="3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2.</a:t>
            </a:r>
            <a:r>
              <a:rPr lang="zh-CN" altLang="en-US" sz="3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注意事项</a:t>
            </a:r>
            <a:r>
              <a:rPr lang="zh-CN" altLang="en-US" sz="3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。</a:t>
            </a:r>
            <a:r>
              <a:rPr lang="zh-CN" altLang="en-US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这些</a:t>
            </a:r>
            <a:r>
              <a:rPr lang="en-US" altLang="zh-CN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“</a:t>
            </a:r>
            <a:r>
              <a:rPr lang="zh-CN" altLang="en-US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为什么</a:t>
            </a:r>
            <a:r>
              <a:rPr lang="en-US" altLang="zh-CN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”</a:t>
            </a:r>
            <a:r>
              <a:rPr lang="zh-CN" altLang="en-US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要有探讨</a:t>
            </a:r>
          </a:p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zh-CN" altLang="en-US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  的价值，不要乱写一气。</a:t>
            </a:r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835025" y="2520950"/>
            <a:ext cx="7600950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en-US" altLang="zh-CN" sz="3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3.</a:t>
            </a:r>
            <a:r>
              <a:rPr lang="zh-CN" altLang="en-US" sz="3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书写成文</a:t>
            </a:r>
            <a:r>
              <a:rPr lang="zh-CN" altLang="en-US" sz="3400" b="1" dirty="0">
                <a:latin typeface="黑体" pitchFamily="49" charset="-122"/>
                <a:ea typeface="黑体" pitchFamily="49" charset="-122"/>
                <a:sym typeface="宋体" pitchFamily="2" charset="-122"/>
              </a:rPr>
              <a:t>。</a:t>
            </a:r>
            <a:r>
              <a:rPr lang="zh-CN" altLang="en-US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要有条理地写出疑问，尽  </a:t>
            </a:r>
            <a:endParaRPr lang="en-US" altLang="zh-CN" sz="3400" b="1" dirty="0">
              <a:latin typeface="宋体" pitchFamily="2" charset="-122"/>
              <a:ea typeface="宋体" pitchFamily="2" charset="-122"/>
              <a:sym typeface="宋体" pitchFamily="2" charset="-122"/>
            </a:endParaRPr>
          </a:p>
          <a:p>
            <a:pPr>
              <a:lnSpc>
                <a:spcPct val="125000"/>
              </a:lnSpc>
              <a:buFont typeface="Arial" pitchFamily="34" charset="0"/>
              <a:buNone/>
            </a:pPr>
            <a:r>
              <a:rPr lang="en-US" altLang="zh-CN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  </a:t>
            </a:r>
            <a:r>
              <a:rPr lang="zh-CN" altLang="en-US" sz="3400" b="1" dirty="0">
                <a:latin typeface="宋体" pitchFamily="2" charset="-122"/>
                <a:ea typeface="宋体" pitchFamily="2" charset="-122"/>
                <a:sym typeface="宋体" pitchFamily="2" charset="-122"/>
              </a:rPr>
              <a:t>量多写几句。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1130300" y="323850"/>
            <a:ext cx="2152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36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写话范文</a:t>
            </a: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30300" y="1084263"/>
            <a:ext cx="7467600" cy="3475037"/>
            <a:chOff x="1130457" y="1185242"/>
            <a:chExt cx="7467600" cy="3476635"/>
          </a:xfrm>
        </p:grpSpPr>
        <p:sp>
          <p:nvSpPr>
            <p:cNvPr id="27651" name="文本框 10"/>
            <p:cNvSpPr txBox="1">
              <a:spLocks noChangeArrowheads="1"/>
            </p:cNvSpPr>
            <p:nvPr/>
          </p:nvSpPr>
          <p:spPr bwMode="auto">
            <a:xfrm>
              <a:off x="1130457" y="1185242"/>
              <a:ext cx="7467600" cy="3476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3000" b="1" dirty="0">
                  <a:latin typeface="楷体" pitchFamily="49" charset="-122"/>
                  <a:ea typeface="楷体" pitchFamily="49" charset="-122"/>
                </a:rPr>
                <a:t>鸟类的嘴为什么多种多样？</a:t>
              </a:r>
              <a:endParaRPr lang="en-US" altLang="zh-CN" sz="3000" b="1" dirty="0"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30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蚊子冬天到哪里去了？</a:t>
              </a:r>
              <a:endParaRPr lang="en-US" altLang="zh-CN" sz="30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  <a:p>
              <a:pPr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30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变色龙是怎么变色的？</a:t>
              </a:r>
              <a:endParaRPr lang="en-US" altLang="zh-CN" sz="30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  <a:p>
              <a:pPr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30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是谁教蟋蟀挖巢穴的？</a:t>
              </a:r>
              <a:endParaRPr lang="en-US" altLang="zh-CN" sz="30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  <a:p>
              <a:pPr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30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燕子为什么喜欢到人们的屋檐下筑巢？</a:t>
              </a:r>
              <a:endParaRPr lang="en-US" altLang="zh-CN" sz="3000" b="1" dirty="0">
                <a:latin typeface="楷体" pitchFamily="49" charset="-122"/>
                <a:ea typeface="楷体" pitchFamily="49" charset="-122"/>
                <a:sym typeface="宋体" pitchFamily="2" charset="-122"/>
              </a:endParaRPr>
            </a:p>
            <a:p>
              <a:pPr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3000" b="1" dirty="0">
                  <a:latin typeface="楷体" pitchFamily="49" charset="-122"/>
                  <a:ea typeface="楷体" pitchFamily="49" charset="-122"/>
                  <a:sym typeface="宋体" pitchFamily="2" charset="-122"/>
                </a:rPr>
                <a:t>秋天，天上的大雁排着长队要飞到哪里去？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886390" y="1413397"/>
              <a:ext cx="2452905" cy="1840144"/>
            </a:xfrm>
            <a:prstGeom prst="rect">
              <a:avLst/>
            </a:prstGeom>
            <a:effectLst>
              <a:softEdge rad="127000"/>
            </a:effectLst>
          </p:spPr>
        </p:pic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12"/>
          <p:cNvGrpSpPr>
            <a:grpSpLocks/>
          </p:cNvGrpSpPr>
          <p:nvPr/>
        </p:nvGrpSpPr>
        <p:grpSpPr bwMode="auto">
          <a:xfrm>
            <a:off x="304800" y="249238"/>
            <a:ext cx="2163763" cy="584200"/>
            <a:chOff x="437" y="495"/>
            <a:chExt cx="3408" cy="919"/>
          </a:xfrm>
        </p:grpSpPr>
        <p:pic>
          <p:nvPicPr>
            <p:cNvPr id="30722" name="Picture 1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3" name="Picture 1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967"/>
            <a:stretch>
              <a:fillRect/>
            </a:stretch>
          </p:blipFill>
          <p:spPr bwMode="auto">
            <a:xfrm>
              <a:off x="3603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4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286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3200" b="1" dirty="0">
                  <a:latin typeface="黑体" pitchFamily="49" charset="-122"/>
                  <a:ea typeface="黑体" pitchFamily="49" charset="-122"/>
                </a:rPr>
                <a:t>日积月累</a:t>
              </a:r>
            </a:p>
          </p:txBody>
        </p:sp>
      </p:grp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316038" y="827088"/>
            <a:ext cx="6480175" cy="377507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80000"/>
              </a:lnSpc>
              <a:defRPr/>
            </a:pPr>
            <a:r>
              <a:rPr lang="zh-CN" altLang="en-US" sz="3600" b="1" spc="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悯</a:t>
            </a:r>
            <a:r>
              <a:rPr lang="zh-CN" altLang="en-US" sz="3600" b="1" spc="600" dirty="0">
                <a:latin typeface="黑体" panose="02010609060101010101" pitchFamily="49" charset="-122"/>
                <a:ea typeface="黑体" panose="02010609060101010101" pitchFamily="49" charset="-122"/>
              </a:rPr>
              <a:t>农</a:t>
            </a:r>
            <a:r>
              <a:rPr lang="zh-CN" altLang="en-US" sz="28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（其一）</a:t>
            </a:r>
            <a:endParaRPr lang="en-US" altLang="zh-CN" sz="3600" b="1" spc="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80000"/>
              </a:lnSpc>
              <a:defRPr/>
            </a:pPr>
            <a:r>
              <a:rPr lang="en-US" altLang="zh-CN" sz="32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3200" b="1" spc="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32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3200" b="1" spc="600" dirty="0">
                <a:latin typeface="仿宋" panose="02010609060101010101" pitchFamily="49" charset="-122"/>
                <a:ea typeface="仿宋" panose="02010609060101010101" pitchFamily="49" charset="-122"/>
              </a:rPr>
              <a:t>李</a:t>
            </a:r>
            <a:r>
              <a:rPr lang="zh-CN" altLang="en-US" sz="3200" b="1" spc="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绅</a:t>
            </a:r>
            <a:endParaRPr lang="en-US" altLang="zh-CN" sz="3200" b="1" spc="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80000"/>
              </a:lnSpc>
              <a:defRPr/>
            </a:pP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春种一粒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粟</a:t>
            </a: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，秋收万颗子。</a:t>
            </a:r>
            <a:endParaRPr lang="en-US" altLang="zh-CN" sz="36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80000"/>
              </a:lnSpc>
              <a:defRPr/>
            </a:pP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四海无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闲</a:t>
            </a: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田，农</a:t>
            </a:r>
            <a:r>
              <a:rPr lang="zh-CN" altLang="en-US" sz="3600" b="1" spc="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夫犹饿</a:t>
            </a:r>
            <a:r>
              <a:rPr lang="zh-CN" altLang="en-US" sz="36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死。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021013" y="757238"/>
            <a:ext cx="688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mǐn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541713" y="1703388"/>
            <a:ext cx="8572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tánɡ</a:t>
            </a:r>
          </a:p>
        </p:txBody>
      </p:sp>
      <p:sp>
        <p:nvSpPr>
          <p:cNvPr id="13" name="矩形 12"/>
          <p:cNvSpPr/>
          <p:nvPr/>
        </p:nvSpPr>
        <p:spPr>
          <a:xfrm>
            <a:off x="4786313" y="1728788"/>
            <a:ext cx="857250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shēn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38525" y="2671763"/>
            <a:ext cx="522288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sù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60663" y="3665538"/>
            <a:ext cx="857250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xián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64125" y="3665538"/>
            <a:ext cx="522288" cy="4921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6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fū</a:t>
            </a:r>
            <a:endParaRPr lang="zh-CN" altLang="en-US" sz="26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519738" y="3641725"/>
            <a:ext cx="6905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yóu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218238" y="3657600"/>
            <a:ext cx="3317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6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è</a:t>
            </a: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7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</TotalTime>
  <Words>434</Words>
  <Application>Microsoft Office PowerPoint</Application>
  <PresentationFormat>全屏显示(16:9)</PresentationFormat>
  <Paragraphs>84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楷体</vt:lpstr>
      <vt:lpstr>Arial</vt:lpstr>
      <vt:lpstr>宋体</vt:lpstr>
      <vt:lpstr>微软雅黑</vt:lpstr>
      <vt:lpstr>仿宋</vt:lpstr>
      <vt:lpstr>黑体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李 艳肖</cp:lastModifiedBy>
  <cp:revision>116</cp:revision>
  <dcterms:created xsi:type="dcterms:W3CDTF">2018-03-01T02:03:00Z</dcterms:created>
  <dcterms:modified xsi:type="dcterms:W3CDTF">2020-04-16T00:36:27Z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