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7" r:id="rId2"/>
    <p:sldId id="276" r:id="rId3"/>
    <p:sldId id="258" r:id="rId4"/>
    <p:sldId id="259" r:id="rId5"/>
    <p:sldId id="278" r:id="rId6"/>
    <p:sldId id="280" r:id="rId7"/>
    <p:sldId id="279" r:id="rId8"/>
    <p:sldId id="281" r:id="rId9"/>
    <p:sldId id="283" r:id="rId10"/>
    <p:sldId id="282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67" r:id="rId24"/>
    <p:sldId id="273" r:id="rId25"/>
    <p:sldId id="296" r:id="rId26"/>
    <p:sldId id="277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542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7C58-EE0C-43FC-95A6-E712600BFD09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D8E3999-5B48-4CCF-B82F-2EBB0A141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7C58-EE0C-43FC-95A6-E712600BFD09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3999-5B48-4CCF-B82F-2EBB0A141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7C58-EE0C-43FC-95A6-E712600BFD09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3999-5B48-4CCF-B82F-2EBB0A141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7C58-EE0C-43FC-95A6-E712600BFD09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D8E3999-5B48-4CCF-B82F-2EBB0A141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7C58-EE0C-43FC-95A6-E712600BFD09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3999-5B48-4CCF-B82F-2EBB0A1412E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7C58-EE0C-43FC-95A6-E712600BFD09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3999-5B48-4CCF-B82F-2EBB0A141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7C58-EE0C-43FC-95A6-E712600BFD09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D8E3999-5B48-4CCF-B82F-2EBB0A1412E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7C58-EE0C-43FC-95A6-E712600BFD09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3999-5B48-4CCF-B82F-2EBB0A141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7C58-EE0C-43FC-95A6-E712600BFD09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3999-5B48-4CCF-B82F-2EBB0A141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7C58-EE0C-43FC-95A6-E712600BFD09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3999-5B48-4CCF-B82F-2EBB0A141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7C58-EE0C-43FC-95A6-E712600BFD09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3999-5B48-4CCF-B82F-2EBB0A1412E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6D97C58-EE0C-43FC-95A6-E712600BFD09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D8E3999-5B48-4CCF-B82F-2EBB0A1412E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2.jpeg"/><Relationship Id="rId7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20.png"/><Relationship Id="rId4" Type="http://schemas.openxmlformats.org/officeDocument/2006/relationships/image" Target="../media/image13.jpeg"/><Relationship Id="rId9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pple\Desktop\QQ截图201801061627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159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活动一    认识节日，学习字词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2420888"/>
            <a:ext cx="7552067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 smtClean="0">
                <a:solidFill>
                  <a:srgbClr val="C00000"/>
                </a:solidFill>
              </a:rPr>
              <a:t>贴</a:t>
            </a:r>
            <a:r>
              <a:rPr lang="zh-CN" altLang="en-US" sz="4800" dirty="0" smtClean="0"/>
              <a:t>窗花   大</a:t>
            </a:r>
            <a:r>
              <a:rPr lang="zh-CN" altLang="en-US" sz="4800" dirty="0" smtClean="0">
                <a:solidFill>
                  <a:srgbClr val="C00000"/>
                </a:solidFill>
              </a:rPr>
              <a:t>街</a:t>
            </a:r>
            <a:r>
              <a:rPr lang="zh-CN" altLang="en-US" sz="4800" dirty="0" smtClean="0"/>
              <a:t>   </a:t>
            </a:r>
            <a:r>
              <a:rPr lang="zh-CN" altLang="en-US" sz="4800" dirty="0" smtClean="0">
                <a:solidFill>
                  <a:srgbClr val="C00000"/>
                </a:solidFill>
              </a:rPr>
              <a:t>艾</a:t>
            </a:r>
            <a:r>
              <a:rPr lang="zh-CN" altLang="en-US" sz="4800" dirty="0" smtClean="0"/>
              <a:t>香   </a:t>
            </a:r>
            <a:r>
              <a:rPr lang="zh-CN" altLang="en-US" sz="4800" dirty="0" smtClean="0">
                <a:solidFill>
                  <a:srgbClr val="C00000"/>
                </a:solidFill>
              </a:rPr>
              <a:t>敬</a:t>
            </a:r>
            <a:r>
              <a:rPr lang="zh-CN" altLang="en-US" sz="4800" dirty="0" smtClean="0"/>
              <a:t>老</a:t>
            </a:r>
            <a:endParaRPr lang="en-US" altLang="zh-CN" sz="4800" dirty="0" smtClean="0"/>
          </a:p>
          <a:p>
            <a:pPr>
              <a:lnSpc>
                <a:spcPct val="150000"/>
              </a:lnSpc>
            </a:pPr>
            <a:r>
              <a:rPr lang="zh-CN" altLang="en-US" sz="4800" dirty="0" smtClean="0"/>
              <a:t>赛龙</a:t>
            </a:r>
            <a:r>
              <a:rPr lang="zh-CN" altLang="en-US" sz="4800" dirty="0" smtClean="0">
                <a:solidFill>
                  <a:srgbClr val="C00000"/>
                </a:solidFill>
              </a:rPr>
              <a:t>舟</a:t>
            </a:r>
            <a:r>
              <a:rPr lang="zh-CN" altLang="en-US" sz="4800" dirty="0" smtClean="0"/>
              <a:t>   </a:t>
            </a:r>
            <a:r>
              <a:rPr lang="zh-CN" altLang="en-US" sz="4800" dirty="0" smtClean="0">
                <a:solidFill>
                  <a:srgbClr val="C00000"/>
                </a:solidFill>
              </a:rPr>
              <a:t>转</a:t>
            </a:r>
            <a:r>
              <a:rPr lang="zh-CN" altLang="en-US" sz="4800" dirty="0" smtClean="0"/>
              <a:t>眼   </a:t>
            </a:r>
            <a:r>
              <a:rPr lang="zh-CN" altLang="en-US" sz="4800" dirty="0" smtClean="0">
                <a:solidFill>
                  <a:srgbClr val="C00000"/>
                </a:solidFill>
              </a:rPr>
              <a:t>团</a:t>
            </a:r>
            <a:r>
              <a:rPr lang="zh-CN" altLang="en-US" sz="4800" dirty="0" smtClean="0"/>
              <a:t>圆   </a:t>
            </a:r>
            <a:r>
              <a:rPr lang="zh-CN" altLang="en-US" sz="4800" dirty="0" smtClean="0">
                <a:solidFill>
                  <a:srgbClr val="C00000"/>
                </a:solidFill>
              </a:rPr>
              <a:t>热闹</a:t>
            </a:r>
            <a:endParaRPr lang="en-US" altLang="zh-CN" sz="48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活动二    反复朗读，熟读成诵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0" y="2708920"/>
            <a:ext cx="5040560" cy="1938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/>
              <a:t>    </a:t>
            </a:r>
            <a:r>
              <a:rPr lang="zh-CN" altLang="en-US" sz="4000" dirty="0" smtClean="0"/>
              <a:t>春节到，人欢笑，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en-US" altLang="zh-CN" sz="4000" dirty="0" smtClean="0"/>
              <a:t>    </a:t>
            </a:r>
            <a:r>
              <a:rPr lang="zh-CN" altLang="en-US" sz="4000" dirty="0" smtClean="0"/>
              <a:t>贴窗花，放鞭炮。</a:t>
            </a:r>
            <a:endParaRPr lang="zh-CN" altLang="en-US" sz="4000" dirty="0"/>
          </a:p>
        </p:txBody>
      </p:sp>
      <p:pic>
        <p:nvPicPr>
          <p:cNvPr id="4098" name="Picture 2" descr="C:\Users\apple\Desktop\t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420888"/>
            <a:ext cx="4513584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活动二    反复朗读，熟读成诵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27984" y="2780928"/>
            <a:ext cx="5040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/>
              <a:t>    </a:t>
            </a:r>
            <a:r>
              <a:rPr lang="zh-CN" altLang="en-US" sz="4000" dirty="0" smtClean="0"/>
              <a:t>元宵节，看花灯，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en-US" altLang="zh-CN" sz="4000" dirty="0" smtClean="0"/>
              <a:t>    </a:t>
            </a:r>
            <a:r>
              <a:rPr lang="zh-CN" altLang="en-US" sz="4000" dirty="0" smtClean="0"/>
              <a:t>大街小巷人如潮。</a:t>
            </a:r>
            <a:endParaRPr lang="zh-CN" altLang="en-US" sz="4000" dirty="0"/>
          </a:p>
        </p:txBody>
      </p:sp>
      <p:pic>
        <p:nvPicPr>
          <p:cNvPr id="5122" name="Picture 2" descr="C:\Users\apple\Desktop\timg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132856"/>
            <a:ext cx="4464496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活动二    反复朗读，熟读成诵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27984" y="2780928"/>
            <a:ext cx="5040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/>
              <a:t>    </a:t>
            </a:r>
            <a:r>
              <a:rPr lang="zh-CN" altLang="en-US" sz="4000" dirty="0" smtClean="0"/>
              <a:t>清明节，雨纷纷，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en-US" altLang="zh-CN" sz="4000" dirty="0" smtClean="0"/>
              <a:t>    </a:t>
            </a:r>
            <a:r>
              <a:rPr lang="zh-CN" altLang="en-US" sz="4000" dirty="0" smtClean="0"/>
              <a:t>先人墓前去祭扫。</a:t>
            </a:r>
            <a:endParaRPr lang="zh-CN" altLang="en-US" sz="4000" dirty="0"/>
          </a:p>
        </p:txBody>
      </p:sp>
      <p:pic>
        <p:nvPicPr>
          <p:cNvPr id="6146" name="Picture 2" descr="C:\Users\apple\Desktop\timg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060848"/>
            <a:ext cx="4392488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活动二    反复朗读，熟读成诵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0" y="2132856"/>
            <a:ext cx="5040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/>
              <a:t>    </a:t>
            </a:r>
            <a:r>
              <a:rPr lang="zh-CN" altLang="en-US" sz="4000" dirty="0" smtClean="0"/>
              <a:t>过端午，赛龙舟，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en-US" altLang="zh-CN" sz="4000" dirty="0" smtClean="0"/>
              <a:t>    </a:t>
            </a:r>
            <a:r>
              <a:rPr lang="zh-CN" altLang="en-US" sz="4000" dirty="0" smtClean="0"/>
              <a:t>粽子艾香满堂飘。</a:t>
            </a:r>
            <a:endParaRPr lang="zh-CN" altLang="en-US" sz="4000" dirty="0"/>
          </a:p>
        </p:txBody>
      </p:sp>
      <p:pic>
        <p:nvPicPr>
          <p:cNvPr id="7170" name="Picture 2" descr="C:\Users\apple\Desktop\timg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916832"/>
            <a:ext cx="4536504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1" name="Picture 3" descr="C:\Users\apple\Desktop\timg (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941168"/>
            <a:ext cx="3672408" cy="16338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活动二    反复朗读，熟读成诵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4365104"/>
            <a:ext cx="4464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/>
              <a:t>过中秋，吃月饼，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zh-CN" altLang="en-US" sz="4000" dirty="0" smtClean="0"/>
              <a:t>十五圆月当空照。</a:t>
            </a:r>
            <a:endParaRPr lang="en-US" altLang="zh-CN" sz="4000" dirty="0" smtClean="0"/>
          </a:p>
        </p:txBody>
      </p:sp>
      <p:pic>
        <p:nvPicPr>
          <p:cNvPr id="8194" name="Picture 2" descr="C:\Users\apple\Desktop\t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628800"/>
            <a:ext cx="2592288" cy="2491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/>
        </p:nvSpPr>
        <p:spPr>
          <a:xfrm>
            <a:off x="3995936" y="1853208"/>
            <a:ext cx="5040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/>
              <a:t>七月七，来乞巧，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zh-CN" altLang="en-US" sz="4000" dirty="0" smtClean="0"/>
              <a:t>牛郎织女会鹊桥。</a:t>
            </a:r>
            <a:endParaRPr lang="en-US" altLang="zh-CN" sz="4000" dirty="0" smtClean="0"/>
          </a:p>
        </p:txBody>
      </p:sp>
      <p:pic>
        <p:nvPicPr>
          <p:cNvPr id="8195" name="Picture 3" descr="C:\Users\apple\Desktop\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933056"/>
            <a:ext cx="3384376" cy="2473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活动二    反复朗读，熟读成诵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16016" y="1947604"/>
            <a:ext cx="50405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+mn-ea"/>
              </a:rPr>
              <a:t>重阳节，要敬老，</a:t>
            </a:r>
            <a:endParaRPr lang="en-US" altLang="zh-CN" sz="4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+mn-ea"/>
              </a:rPr>
              <a:t>踏秋赏菊去登高。</a:t>
            </a:r>
            <a:endParaRPr lang="en-US" altLang="zh-CN" sz="4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+mn-ea"/>
              </a:rPr>
              <a:t>转眼又是新春到，</a:t>
            </a:r>
            <a:endParaRPr lang="en-US" altLang="zh-CN" sz="4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+mn-ea"/>
              </a:rPr>
              <a:t>全家团圆真热闹。</a:t>
            </a:r>
            <a:endParaRPr lang="en-US" altLang="zh-CN" sz="4000" dirty="0" smtClean="0">
              <a:latin typeface="+mn-ea"/>
            </a:endParaRPr>
          </a:p>
        </p:txBody>
      </p:sp>
      <p:pic>
        <p:nvPicPr>
          <p:cNvPr id="9218" name="Picture 2" descr="C:\Users\apple\Desktop\t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3827666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9" name="Picture 3" descr="C:\Users\apple\Desktop\22147713175560485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509120"/>
            <a:ext cx="2664296" cy="20365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活动二    反复朗读，熟读成诵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2155852"/>
            <a:ext cx="8748464" cy="265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i="0" u="none" strike="noStrike" cap="none" normalizeH="0" dirty="0" smtClean="0">
                <a:ln>
                  <a:noFill/>
                </a:ln>
                <a:effectLst/>
                <a:latin typeface="+mn-ea"/>
                <a:cs typeface="Times New Roman" pitchFamily="18" charset="0"/>
              </a:rPr>
              <a:t>  </a:t>
            </a:r>
            <a:r>
              <a:rPr kumimoji="0" lang="en-US" altLang="zh-CN" sz="3600" i="0" u="none" strike="noStrike" cap="none" normalizeH="0" baseline="0" dirty="0" smtClean="0">
                <a:ln>
                  <a:noFill/>
                </a:ln>
                <a:effectLst/>
                <a:latin typeface="+mn-ea"/>
                <a:cs typeface="Times New Roman" pitchFamily="18" charset="0"/>
              </a:rPr>
              <a:t>1.</a:t>
            </a:r>
            <a:r>
              <a:rPr kumimoji="0" lang="zh-CN" altLang="en-US" sz="3600" i="0" u="none" strike="noStrike" cap="none" normalizeH="0" baseline="0" dirty="0" smtClean="0">
                <a:ln>
                  <a:noFill/>
                </a:ln>
                <a:effectLst/>
                <a:latin typeface="+mn-ea"/>
                <a:cs typeface="Times New Roman" pitchFamily="18" charset="0"/>
              </a:rPr>
              <a:t>读一读：小组内朗读，读准确，读通顺，读连贯。</a:t>
            </a:r>
            <a:endParaRPr kumimoji="0" lang="zh-CN" altLang="en-US" sz="3600" i="0" u="none" strike="noStrike" cap="none" normalizeH="0" baseline="0" dirty="0" smtClean="0">
              <a:ln>
                <a:noFill/>
              </a:ln>
              <a:effectLst/>
              <a:latin typeface="+mn-ea"/>
            </a:endParaRPr>
          </a:p>
          <a:p>
            <a:pPr marL="0" marR="0" lvl="0" indent="720000" algn="l" defTabSz="914400" rtl="0" eaLnBrk="0" fontAlgn="base" latinLnBrk="0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i="0" u="none" strike="noStrike" cap="none" normalizeH="0" baseline="0" dirty="0" smtClean="0">
                <a:ln>
                  <a:noFill/>
                </a:ln>
                <a:effectLst/>
                <a:latin typeface="+mn-ea"/>
                <a:cs typeface="Times New Roman" pitchFamily="18" charset="0"/>
              </a:rPr>
              <a:t>  2.</a:t>
            </a:r>
            <a:r>
              <a:rPr kumimoji="0" lang="zh-CN" altLang="en-US" sz="3600" i="0" u="none" strike="noStrike" cap="none" normalizeH="0" baseline="0" dirty="0" smtClean="0">
                <a:ln>
                  <a:noFill/>
                </a:ln>
                <a:effectLst/>
                <a:latin typeface="+mn-ea"/>
                <a:cs typeface="Times New Roman" pitchFamily="18" charset="0"/>
              </a:rPr>
              <a:t>评一评：小伙伴读得怎么样？</a:t>
            </a:r>
            <a:endParaRPr kumimoji="0" lang="en-US" altLang="zh-CN" sz="3600" i="0" u="none" strike="noStrike" cap="none" normalizeH="0" baseline="0" dirty="0" smtClean="0">
              <a:ln>
                <a:noFill/>
              </a:ln>
              <a:effectLst/>
              <a:latin typeface="+mn-ea"/>
              <a:cs typeface="Times New Roman" pitchFamily="18" charset="0"/>
            </a:endParaRPr>
          </a:p>
          <a:p>
            <a:pPr marL="0" marR="0" lvl="0" indent="720000" algn="l" defTabSz="914400" rtl="0" eaLnBrk="0" fontAlgn="base" latinLnBrk="0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dirty="0" smtClean="0">
                <a:latin typeface="+mn-ea"/>
                <a:cs typeface="Times New Roman" pitchFamily="18" charset="0"/>
              </a:rPr>
              <a:t>  3.</a:t>
            </a:r>
            <a:r>
              <a:rPr kumimoji="0" lang="zh-CN" altLang="en-US" sz="3600" i="0" u="none" strike="noStrike" cap="none" normalizeH="0" baseline="0" dirty="0" smtClean="0">
                <a:ln>
                  <a:noFill/>
                </a:ln>
                <a:effectLst/>
                <a:latin typeface="+mn-ea"/>
                <a:cs typeface="Times New Roman" pitchFamily="18" charset="0"/>
              </a:rPr>
              <a:t>想一想：怎么才能把民谣读好呢？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499992" y="5013176"/>
            <a:ext cx="4464496" cy="1368152"/>
          </a:xfrm>
          <a:prstGeom prst="wedgeRoundRectCallout">
            <a:avLst>
              <a:gd name="adj1" fmla="val -38152"/>
              <a:gd name="adj2" fmla="val -68821"/>
              <a:gd name="adj3" fmla="val 16667"/>
            </a:avLst>
          </a:prstGeom>
          <a:solidFill>
            <a:schemeClr val="lt1">
              <a:alpha val="49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ts val="3600"/>
              </a:lnSpc>
              <a:defRPr/>
            </a:pPr>
            <a:r>
              <a:rPr lang="en-US" altLang="zh-CN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读正确，读流利，声音响亮。</a:t>
            </a:r>
            <a:endParaRPr lang="en-US" altLang="zh-CN" sz="2400" b="1" dirty="0" smtClean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3600"/>
              </a:lnSpc>
              <a:defRPr/>
            </a:pPr>
            <a:r>
              <a:rPr lang="en-US" altLang="zh-CN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读好韵脚。</a:t>
            </a:r>
            <a:endParaRPr lang="en-US" altLang="zh-CN" sz="2400" b="1" dirty="0" smtClean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3600"/>
              </a:lnSpc>
              <a:defRPr/>
            </a:pPr>
            <a:r>
              <a:rPr lang="en-US" altLang="zh-CN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读出节奏。</a:t>
            </a:r>
            <a:endParaRPr lang="zh-CN" altLang="en-US" sz="2400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活动二    反复朗读，熟读成诵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180528" y="2337041"/>
            <a:ext cx="9144000" cy="154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ts val="5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i="0" u="none" strike="noStrike" cap="none" normalizeH="0" baseline="0" dirty="0" smtClean="0">
                <a:ln>
                  <a:noFill/>
                </a:ln>
                <a:effectLst/>
                <a:latin typeface="+mn-ea"/>
                <a:cs typeface="Times New Roman" pitchFamily="18" charset="0"/>
              </a:rPr>
              <a:t>1.</a:t>
            </a:r>
            <a:r>
              <a:rPr kumimoji="0" lang="zh-CN" altLang="en-US" sz="3600" i="0" u="none" strike="noStrike" cap="none" normalizeH="0" baseline="0" dirty="0" smtClean="0">
                <a:ln>
                  <a:noFill/>
                </a:ln>
                <a:effectLst/>
                <a:latin typeface="+mn-ea"/>
                <a:cs typeface="Times New Roman" pitchFamily="18" charset="0"/>
              </a:rPr>
              <a:t>玩一玩朗读小游戏。</a:t>
            </a:r>
            <a:endParaRPr kumimoji="0" lang="zh-CN" altLang="en-US" sz="3600" i="0" u="none" strike="noStrike" cap="none" normalizeH="0" baseline="0" dirty="0" smtClean="0">
              <a:ln>
                <a:noFill/>
              </a:ln>
              <a:effectLst/>
              <a:latin typeface="+mn-ea"/>
            </a:endParaRPr>
          </a:p>
          <a:p>
            <a:pPr marL="0" marR="0" lvl="0" indent="720000" algn="l" defTabSz="914400" rtl="0" eaLnBrk="0" fontAlgn="base" latinLnBrk="0" hangingPunct="0">
              <a:lnSpc>
                <a:spcPts val="5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i="0" u="none" strike="noStrike" cap="none" normalizeH="0" baseline="0" dirty="0" smtClean="0">
                <a:ln>
                  <a:noFill/>
                </a:ln>
                <a:effectLst/>
                <a:latin typeface="+mn-ea"/>
                <a:cs typeface="Times New Roman" pitchFamily="18" charset="0"/>
              </a:rPr>
              <a:t>2.</a:t>
            </a:r>
            <a:r>
              <a:rPr kumimoji="0" lang="zh-CN" altLang="en-US" sz="3600" i="0" u="none" strike="noStrike" cap="none" normalizeH="0" baseline="0" dirty="0" smtClean="0">
                <a:ln>
                  <a:noFill/>
                </a:ln>
                <a:effectLst/>
                <a:latin typeface="+mn-ea"/>
                <a:cs typeface="Times New Roman" pitchFamily="18" charset="0"/>
              </a:rPr>
              <a:t>找一找文中有哪些中国“传统节日”？</a:t>
            </a:r>
            <a:endParaRPr kumimoji="0" lang="en-US" altLang="zh-CN" sz="3600" i="0" u="none" strike="noStrike" cap="none" normalizeH="0" baseline="0" dirty="0" smtClean="0">
              <a:ln>
                <a:noFill/>
              </a:ln>
              <a:effectLst/>
              <a:latin typeface="+mn-ea"/>
              <a:cs typeface="Times New Roman" pitchFamily="18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99592" y="3986046"/>
            <a:ext cx="7812360" cy="1675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ea"/>
              </a:rPr>
              <a:t>春    节    元宵节     清明节    端午节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n-ea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600" b="1" dirty="0" smtClean="0">
                <a:solidFill>
                  <a:srgbClr val="C00000"/>
                </a:solidFill>
                <a:latin typeface="+mn-ea"/>
              </a:rPr>
              <a:t>七夕节    中秋节     重阳节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活动二    反复朗读，熟读成诵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2244934"/>
            <a:ext cx="9217024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ea"/>
              </a:rPr>
              <a:t>春    节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</a:rPr>
              <a:t>（农历正月初一）   </a:t>
            </a:r>
            <a:r>
              <a:rPr kumimoji="0" lang="zh-CN" altLang="en-US" sz="28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</a:rPr>
              <a:t>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ea"/>
              </a:rPr>
              <a:t>元宵节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</a:rPr>
              <a:t>（农历正月十五）     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ea"/>
            </a:endParaRPr>
          </a:p>
          <a:p>
            <a:pPr lvl="0"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ea"/>
              </a:rPr>
              <a:t>清明节</a:t>
            </a:r>
            <a:r>
              <a:rPr lang="zh-CN" altLang="en-US" sz="2800" b="1" dirty="0" smtClean="0">
                <a:solidFill>
                  <a:srgbClr val="002060"/>
                </a:solidFill>
                <a:latin typeface="+mn-ea"/>
              </a:rPr>
              <a:t>（公历</a:t>
            </a:r>
            <a:r>
              <a:rPr lang="en-US" altLang="zh-CN" sz="2800" b="1" dirty="0" smtClean="0">
                <a:solidFill>
                  <a:srgbClr val="002060"/>
                </a:solidFill>
                <a:latin typeface="+mn-ea"/>
              </a:rPr>
              <a:t>4</a:t>
            </a:r>
            <a:r>
              <a:rPr lang="zh-CN" altLang="en-US" sz="2800" b="1" dirty="0" smtClean="0">
                <a:solidFill>
                  <a:srgbClr val="002060"/>
                </a:solidFill>
                <a:latin typeface="+mn-ea"/>
              </a:rPr>
              <a:t>月</a:t>
            </a:r>
            <a:r>
              <a:rPr lang="en-US" altLang="zh-CN" sz="2800" b="1" dirty="0" smtClean="0">
                <a:solidFill>
                  <a:srgbClr val="002060"/>
                </a:solidFill>
                <a:latin typeface="+mn-ea"/>
              </a:rPr>
              <a:t>5</a:t>
            </a:r>
            <a:r>
              <a:rPr lang="zh-CN" altLang="en-US" sz="2800" b="1" dirty="0" smtClean="0">
                <a:solidFill>
                  <a:srgbClr val="002060"/>
                </a:solidFill>
                <a:latin typeface="+mn-ea"/>
              </a:rPr>
              <a:t>日前后）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ea"/>
              </a:rPr>
              <a:t>端午节</a:t>
            </a:r>
            <a:r>
              <a:rPr lang="zh-CN" altLang="en-US" sz="2800" b="1" dirty="0" smtClean="0">
                <a:solidFill>
                  <a:srgbClr val="002060"/>
                </a:solidFill>
                <a:latin typeface="+mn-ea"/>
              </a:rPr>
              <a:t>（农历五月初五） 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n-ea"/>
            </a:endParaRPr>
          </a:p>
          <a:p>
            <a:pPr lvl="0"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C00000"/>
                </a:solidFill>
                <a:latin typeface="+mn-ea"/>
              </a:rPr>
              <a:t>七夕节 </a:t>
            </a:r>
            <a:r>
              <a:rPr lang="zh-CN" altLang="en-US" sz="2800" b="1" dirty="0" smtClean="0">
                <a:solidFill>
                  <a:srgbClr val="002060"/>
                </a:solidFill>
                <a:latin typeface="+mn-ea"/>
              </a:rPr>
              <a:t>（农历七月初七）</a:t>
            </a:r>
            <a:r>
              <a:rPr lang="zh-CN" altLang="en-US" sz="2800" b="1" dirty="0" smtClean="0">
                <a:solidFill>
                  <a:srgbClr val="C00000"/>
                </a:solidFill>
                <a:latin typeface="+mn-ea"/>
              </a:rPr>
              <a:t>   中秋节 </a:t>
            </a:r>
            <a:r>
              <a:rPr lang="zh-CN" altLang="en-US" sz="2800" b="1" dirty="0" smtClean="0">
                <a:solidFill>
                  <a:srgbClr val="002060"/>
                </a:solidFill>
                <a:latin typeface="+mn-ea"/>
              </a:rPr>
              <a:t>（农历八月十五）</a:t>
            </a:r>
            <a:r>
              <a:rPr lang="zh-CN" altLang="en-US" sz="2800" b="1" dirty="0" smtClean="0">
                <a:solidFill>
                  <a:srgbClr val="C00000"/>
                </a:solidFill>
                <a:latin typeface="+mn-ea"/>
              </a:rPr>
              <a:t>   </a:t>
            </a:r>
            <a:endParaRPr lang="en-US" altLang="zh-CN" sz="2800" b="1" dirty="0" smtClean="0">
              <a:solidFill>
                <a:srgbClr val="C00000"/>
              </a:solidFill>
              <a:latin typeface="+mn-ea"/>
            </a:endParaRPr>
          </a:p>
          <a:p>
            <a:pPr lvl="0"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C00000"/>
                </a:solidFill>
                <a:latin typeface="+mn-ea"/>
              </a:rPr>
              <a:t>重阳节</a:t>
            </a:r>
            <a:r>
              <a:rPr lang="zh-CN" altLang="en-US" sz="2800" b="1" dirty="0" smtClean="0">
                <a:solidFill>
                  <a:srgbClr val="002060"/>
                </a:solidFill>
                <a:latin typeface="+mn-ea"/>
              </a:rPr>
              <a:t>（农历九月初九）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/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活动一    认识节日，学习字词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2852936"/>
            <a:ext cx="650085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ea"/>
              </a:rPr>
              <a:t> </a:t>
            </a:r>
            <a:r>
              <a:rPr lang="zh-CN" altLang="en-US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传 统 节 日</a:t>
            </a:r>
            <a:endParaRPr lang="zh-CN" altLang="en-US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132856"/>
            <a:ext cx="28765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活动二    反复朗读，熟读成诵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508104" y="692696"/>
            <a:ext cx="3780928" cy="721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720000" fontAlgn="base">
              <a:lnSpc>
                <a:spcPts val="55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effectLst/>
                <a:latin typeface="+mn-ea"/>
                <a:cs typeface="Times New Roman" pitchFamily="18" charset="0"/>
              </a:rPr>
              <a:t>（看图</a:t>
            </a:r>
            <a:r>
              <a:rPr lang="zh-CN" altLang="en-US" sz="2800" dirty="0" smtClean="0">
                <a:latin typeface="+mn-ea"/>
                <a:cs typeface="Times New Roman" pitchFamily="18" charset="0"/>
              </a:rPr>
              <a:t>，背一背）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effectLst/>
              <a:latin typeface="+mn-ea"/>
              <a:cs typeface="Times New Roman" pitchFamily="18" charset="0"/>
            </a:endParaRPr>
          </a:p>
        </p:txBody>
      </p:sp>
      <p:pic>
        <p:nvPicPr>
          <p:cNvPr id="10" name="Picture 2" descr="C:\Users\apple\Desktop\t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88840"/>
            <a:ext cx="2421924" cy="15841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2" descr="C:\Users\apple\Desktop\timg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988840"/>
            <a:ext cx="2425378" cy="15121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2" descr="C:\Users\apple\Desktop\timg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2064925"/>
            <a:ext cx="2088232" cy="14360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2" descr="C:\Users\apple\Desktop\timg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3933056"/>
            <a:ext cx="2433538" cy="14401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2" descr="C:\Users\apple\Desktop\tim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3789040"/>
            <a:ext cx="1800200" cy="17304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Picture 3" descr="C:\Users\apple\Desktop\1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176" y="3861048"/>
            <a:ext cx="2088232" cy="1526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2" descr="C:\Users\apple\Desktop\timg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07704" y="5254093"/>
            <a:ext cx="2304256" cy="16039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3" descr="C:\Users\apple\Desktop\221477131755604854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60032" y="5273824"/>
            <a:ext cx="2072531" cy="1584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活动三    情境说话，自由表达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10242" name="Picture 2" descr="C:\Users\apple\Desktop\timg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556792"/>
            <a:ext cx="3891761" cy="2448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3" name="Picture 3" descr="C:\Users\apple\Desktop\timg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149080"/>
            <a:ext cx="2664979" cy="25250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圆角矩形标注 9"/>
          <p:cNvSpPr/>
          <p:nvPr/>
        </p:nvSpPr>
        <p:spPr>
          <a:xfrm>
            <a:off x="4644008" y="4581128"/>
            <a:ext cx="4104456" cy="1944216"/>
          </a:xfrm>
          <a:prstGeom prst="wedgeRoundRectCallout">
            <a:avLst>
              <a:gd name="adj1" fmla="val -66549"/>
              <a:gd name="adj2" fmla="val -49673"/>
              <a:gd name="adj3" fmla="val 16667"/>
            </a:avLst>
          </a:prstGeom>
          <a:solidFill>
            <a:schemeClr val="lt1">
              <a:alpha val="49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indent="720000">
              <a:lnSpc>
                <a:spcPts val="3800"/>
              </a:lnSpc>
              <a:defRPr/>
            </a:pP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你是怎样过这些传统节日的？当时有什么感受？请选择其中一幅图联系自身实际说一说。</a:t>
            </a:r>
            <a:endParaRPr lang="zh-CN" altLang="en-US" sz="24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44" name="Picture 4" descr="C:\Users\apple\Desktop\timg 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1628800"/>
            <a:ext cx="3767764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活动三    情境说话，自由表达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4544" y="155679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我国很多民族有自己的传统节日，你知道哪些？</a:t>
            </a:r>
            <a:endParaRPr lang="zh-CN" altLang="en-US" sz="2800" dirty="0"/>
          </a:p>
        </p:txBody>
      </p:sp>
      <p:pic>
        <p:nvPicPr>
          <p:cNvPr id="11266" name="Picture 2" descr="C:\Users\apple\Desktop\timg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348880"/>
            <a:ext cx="2879725" cy="4071937"/>
          </a:xfrm>
          <a:prstGeom prst="rect">
            <a:avLst/>
          </a:prstGeom>
          <a:noFill/>
        </p:spPr>
      </p:pic>
      <p:pic>
        <p:nvPicPr>
          <p:cNvPr id="11267" name="Picture 3" descr="C:\Users\apple\Desktop\tim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276872"/>
            <a:ext cx="4608512" cy="3127799"/>
          </a:xfrm>
          <a:prstGeom prst="rect">
            <a:avLst/>
          </a:prstGeom>
          <a:noFill/>
        </p:spPr>
      </p:pic>
      <p:sp>
        <p:nvSpPr>
          <p:cNvPr id="11" name="圆角矩形标注 10"/>
          <p:cNvSpPr/>
          <p:nvPr/>
        </p:nvSpPr>
        <p:spPr>
          <a:xfrm>
            <a:off x="899592" y="5517232"/>
            <a:ext cx="4104456" cy="1152128"/>
          </a:xfrm>
          <a:prstGeom prst="wedgeRoundRectCallout">
            <a:avLst>
              <a:gd name="adj1" fmla="val -65884"/>
              <a:gd name="adj2" fmla="val -49831"/>
              <a:gd name="adj3" fmla="val 16667"/>
            </a:avLst>
          </a:prstGeom>
          <a:solidFill>
            <a:schemeClr val="lt1">
              <a:alpha val="49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indent="720000">
              <a:lnSpc>
                <a:spcPts val="3800"/>
              </a:lnSpc>
              <a:defRPr/>
            </a:pP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课后，还可以自己查资料，了解更多哦！</a:t>
            </a:r>
            <a:endParaRPr lang="zh-CN" altLang="en-US" sz="24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3" name="组合 5123"/>
          <p:cNvGrpSpPr>
            <a:grpSpLocks/>
          </p:cNvGrpSpPr>
          <p:nvPr/>
        </p:nvGrpSpPr>
        <p:grpSpPr bwMode="auto">
          <a:xfrm>
            <a:off x="456853" y="2060848"/>
            <a:ext cx="1666875" cy="1681162"/>
            <a:chOff x="1968" y="1008"/>
            <a:chExt cx="2256" cy="2256"/>
          </a:xfrm>
        </p:grpSpPr>
        <p:sp>
          <p:nvSpPr>
            <p:cNvPr id="4" name="矩形 5124"/>
            <p:cNvSpPr>
              <a:spLocks noChangeArrowheads="1"/>
            </p:cNvSpPr>
            <p:nvPr/>
          </p:nvSpPr>
          <p:spPr bwMode="auto">
            <a:xfrm>
              <a:off x="1968" y="1008"/>
              <a:ext cx="2256" cy="225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spcBef>
                  <a:spcPct val="50000"/>
                </a:spcBef>
              </a:pPr>
              <a:endParaRPr lang="zh-CN" altLang="en-US"/>
            </a:p>
          </p:txBody>
        </p:sp>
        <p:sp>
          <p:nvSpPr>
            <p:cNvPr id="5" name="直接连接符 5125"/>
            <p:cNvSpPr>
              <a:spLocks noChangeShapeType="1"/>
            </p:cNvSpPr>
            <p:nvPr/>
          </p:nvSpPr>
          <p:spPr bwMode="auto">
            <a:xfrm>
              <a:off x="1968" y="2136"/>
              <a:ext cx="22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直接连接符 5126"/>
            <p:cNvSpPr>
              <a:spLocks noChangeShapeType="1"/>
            </p:cNvSpPr>
            <p:nvPr/>
          </p:nvSpPr>
          <p:spPr bwMode="auto">
            <a:xfrm>
              <a:off x="3120" y="1008"/>
              <a:ext cx="0" cy="225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5123"/>
          <p:cNvGrpSpPr>
            <a:grpSpLocks/>
          </p:cNvGrpSpPr>
          <p:nvPr/>
        </p:nvGrpSpPr>
        <p:grpSpPr bwMode="auto">
          <a:xfrm>
            <a:off x="2617093" y="2060848"/>
            <a:ext cx="1666875" cy="1681162"/>
            <a:chOff x="1968" y="1008"/>
            <a:chExt cx="2256" cy="2256"/>
          </a:xfrm>
        </p:grpSpPr>
        <p:sp>
          <p:nvSpPr>
            <p:cNvPr id="8" name="矩形 5124"/>
            <p:cNvSpPr>
              <a:spLocks noChangeArrowheads="1"/>
            </p:cNvSpPr>
            <p:nvPr/>
          </p:nvSpPr>
          <p:spPr bwMode="auto">
            <a:xfrm>
              <a:off x="1968" y="1008"/>
              <a:ext cx="2256" cy="225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spcBef>
                  <a:spcPct val="50000"/>
                </a:spcBef>
              </a:pPr>
              <a:endParaRPr lang="zh-CN" altLang="en-US"/>
            </a:p>
          </p:txBody>
        </p:sp>
        <p:sp>
          <p:nvSpPr>
            <p:cNvPr id="9" name="直接连接符 5125"/>
            <p:cNvSpPr>
              <a:spLocks noChangeShapeType="1"/>
            </p:cNvSpPr>
            <p:nvPr/>
          </p:nvSpPr>
          <p:spPr bwMode="auto">
            <a:xfrm>
              <a:off x="1968" y="2136"/>
              <a:ext cx="22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直接连接符 5126"/>
            <p:cNvSpPr>
              <a:spLocks noChangeShapeType="1"/>
            </p:cNvSpPr>
            <p:nvPr/>
          </p:nvSpPr>
          <p:spPr bwMode="auto">
            <a:xfrm>
              <a:off x="3120" y="1008"/>
              <a:ext cx="0" cy="225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5123"/>
          <p:cNvGrpSpPr>
            <a:grpSpLocks/>
          </p:cNvGrpSpPr>
          <p:nvPr/>
        </p:nvGrpSpPr>
        <p:grpSpPr bwMode="auto">
          <a:xfrm>
            <a:off x="4777333" y="2060848"/>
            <a:ext cx="1666875" cy="1681162"/>
            <a:chOff x="1968" y="1008"/>
            <a:chExt cx="2256" cy="2256"/>
          </a:xfrm>
        </p:grpSpPr>
        <p:sp>
          <p:nvSpPr>
            <p:cNvPr id="12" name="矩形 5124"/>
            <p:cNvSpPr>
              <a:spLocks noChangeArrowheads="1"/>
            </p:cNvSpPr>
            <p:nvPr/>
          </p:nvSpPr>
          <p:spPr bwMode="auto">
            <a:xfrm>
              <a:off x="1968" y="1008"/>
              <a:ext cx="2256" cy="225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spcBef>
                  <a:spcPct val="50000"/>
                </a:spcBef>
              </a:pPr>
              <a:endParaRPr lang="zh-CN" altLang="en-US"/>
            </a:p>
          </p:txBody>
        </p:sp>
        <p:sp>
          <p:nvSpPr>
            <p:cNvPr id="13" name="直接连接符 5125"/>
            <p:cNvSpPr>
              <a:spLocks noChangeShapeType="1"/>
            </p:cNvSpPr>
            <p:nvPr/>
          </p:nvSpPr>
          <p:spPr bwMode="auto">
            <a:xfrm>
              <a:off x="1968" y="2136"/>
              <a:ext cx="22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直接连接符 5126"/>
            <p:cNvSpPr>
              <a:spLocks noChangeShapeType="1"/>
            </p:cNvSpPr>
            <p:nvPr/>
          </p:nvSpPr>
          <p:spPr bwMode="auto">
            <a:xfrm>
              <a:off x="3120" y="1008"/>
              <a:ext cx="0" cy="225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5123"/>
          <p:cNvGrpSpPr>
            <a:grpSpLocks/>
          </p:cNvGrpSpPr>
          <p:nvPr/>
        </p:nvGrpSpPr>
        <p:grpSpPr bwMode="auto">
          <a:xfrm>
            <a:off x="6948264" y="2060848"/>
            <a:ext cx="1666875" cy="1681162"/>
            <a:chOff x="1968" y="1008"/>
            <a:chExt cx="2256" cy="2256"/>
          </a:xfrm>
        </p:grpSpPr>
        <p:sp>
          <p:nvSpPr>
            <p:cNvPr id="16" name="矩形 5124"/>
            <p:cNvSpPr>
              <a:spLocks noChangeArrowheads="1"/>
            </p:cNvSpPr>
            <p:nvPr/>
          </p:nvSpPr>
          <p:spPr bwMode="auto">
            <a:xfrm>
              <a:off x="1968" y="1008"/>
              <a:ext cx="2256" cy="225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spcBef>
                  <a:spcPct val="50000"/>
                </a:spcBef>
              </a:pPr>
              <a:endParaRPr lang="zh-CN" altLang="en-US"/>
            </a:p>
          </p:txBody>
        </p:sp>
        <p:sp>
          <p:nvSpPr>
            <p:cNvPr id="17" name="直接连接符 5125"/>
            <p:cNvSpPr>
              <a:spLocks noChangeShapeType="1"/>
            </p:cNvSpPr>
            <p:nvPr/>
          </p:nvSpPr>
          <p:spPr bwMode="auto">
            <a:xfrm>
              <a:off x="1968" y="2136"/>
              <a:ext cx="22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5126"/>
            <p:cNvSpPr>
              <a:spLocks noChangeShapeType="1"/>
            </p:cNvSpPr>
            <p:nvPr/>
          </p:nvSpPr>
          <p:spPr bwMode="auto">
            <a:xfrm>
              <a:off x="3120" y="1008"/>
              <a:ext cx="0" cy="225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6516216" y="2132856"/>
            <a:ext cx="2487613" cy="1568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9600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itchFamily="2" charset="-122"/>
                <a:ea typeface="华文楷体" pitchFamily="2" charset="-122"/>
              </a:rPr>
              <a:t>街</a:t>
            </a:r>
            <a:endParaRPr lang="zh-CN" altLang="en-US" sz="96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55976" y="2076574"/>
            <a:ext cx="2487613" cy="1568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960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itchFamily="2" charset="-122"/>
                <a:ea typeface="华文楷体" pitchFamily="2" charset="-122"/>
              </a:rPr>
              <a:t>敬</a:t>
            </a:r>
            <a:endParaRPr lang="zh-CN" altLang="en-US" sz="96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496" y="2148582"/>
            <a:ext cx="2487613" cy="1568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9600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itchFamily="2" charset="-122"/>
                <a:ea typeface="华文楷体" pitchFamily="2" charset="-122"/>
              </a:rPr>
              <a:t>贴</a:t>
            </a:r>
            <a:endParaRPr lang="zh-CN" altLang="en-US" sz="96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活动四    抓住特点，学写汉字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28403" y="2132856"/>
            <a:ext cx="2487613" cy="1568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960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itchFamily="2" charset="-122"/>
                <a:ea typeface="华文楷体" pitchFamily="2" charset="-122"/>
              </a:rPr>
              <a:t>转</a:t>
            </a:r>
            <a:endParaRPr lang="zh-CN" altLang="en-US" sz="96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5" name="组合 5123"/>
          <p:cNvGrpSpPr>
            <a:grpSpLocks/>
          </p:cNvGrpSpPr>
          <p:nvPr/>
        </p:nvGrpSpPr>
        <p:grpSpPr bwMode="auto">
          <a:xfrm>
            <a:off x="2428860" y="2357430"/>
            <a:ext cx="1666875" cy="1681162"/>
            <a:chOff x="1968" y="1008"/>
            <a:chExt cx="2256" cy="2256"/>
          </a:xfrm>
        </p:grpSpPr>
        <p:sp>
          <p:nvSpPr>
            <p:cNvPr id="16" name="矩形 5124"/>
            <p:cNvSpPr>
              <a:spLocks noChangeArrowheads="1"/>
            </p:cNvSpPr>
            <p:nvPr/>
          </p:nvSpPr>
          <p:spPr bwMode="auto">
            <a:xfrm>
              <a:off x="1968" y="1008"/>
              <a:ext cx="2256" cy="225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spcBef>
                  <a:spcPct val="50000"/>
                </a:spcBef>
              </a:pPr>
              <a:endParaRPr lang="zh-CN" altLang="en-US"/>
            </a:p>
          </p:txBody>
        </p:sp>
        <p:sp>
          <p:nvSpPr>
            <p:cNvPr id="17" name="直接连接符 5125"/>
            <p:cNvSpPr>
              <a:spLocks noChangeShapeType="1"/>
            </p:cNvSpPr>
            <p:nvPr/>
          </p:nvSpPr>
          <p:spPr bwMode="auto">
            <a:xfrm>
              <a:off x="1968" y="2136"/>
              <a:ext cx="22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直接连接符 5126"/>
            <p:cNvSpPr>
              <a:spLocks noChangeShapeType="1"/>
            </p:cNvSpPr>
            <p:nvPr/>
          </p:nvSpPr>
          <p:spPr bwMode="auto">
            <a:xfrm>
              <a:off x="3120" y="1008"/>
              <a:ext cx="0" cy="225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组合 5123"/>
          <p:cNvGrpSpPr>
            <a:grpSpLocks/>
          </p:cNvGrpSpPr>
          <p:nvPr/>
        </p:nvGrpSpPr>
        <p:grpSpPr bwMode="auto">
          <a:xfrm>
            <a:off x="5072066" y="2357430"/>
            <a:ext cx="1666875" cy="1681162"/>
            <a:chOff x="1968" y="1008"/>
            <a:chExt cx="2256" cy="2256"/>
          </a:xfrm>
        </p:grpSpPr>
        <p:sp>
          <p:nvSpPr>
            <p:cNvPr id="20" name="矩形 5124"/>
            <p:cNvSpPr>
              <a:spLocks noChangeArrowheads="1"/>
            </p:cNvSpPr>
            <p:nvPr/>
          </p:nvSpPr>
          <p:spPr bwMode="auto">
            <a:xfrm>
              <a:off x="1968" y="1008"/>
              <a:ext cx="2256" cy="225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spcBef>
                  <a:spcPct val="50000"/>
                </a:spcBef>
              </a:pPr>
              <a:endParaRPr lang="zh-CN" altLang="en-US"/>
            </a:p>
          </p:txBody>
        </p:sp>
        <p:sp>
          <p:nvSpPr>
            <p:cNvPr id="21" name="直接连接符 5125"/>
            <p:cNvSpPr>
              <a:spLocks noChangeShapeType="1"/>
            </p:cNvSpPr>
            <p:nvPr/>
          </p:nvSpPr>
          <p:spPr bwMode="auto">
            <a:xfrm>
              <a:off x="1968" y="2136"/>
              <a:ext cx="22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直接连接符 5126"/>
            <p:cNvSpPr>
              <a:spLocks noChangeShapeType="1"/>
            </p:cNvSpPr>
            <p:nvPr/>
          </p:nvSpPr>
          <p:spPr bwMode="auto">
            <a:xfrm>
              <a:off x="3120" y="1008"/>
              <a:ext cx="0" cy="225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1979712" y="2428868"/>
            <a:ext cx="2487613" cy="1568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9600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itchFamily="2" charset="-122"/>
                <a:ea typeface="华文楷体" pitchFamily="2" charset="-122"/>
              </a:rPr>
              <a:t>艾</a:t>
            </a:r>
            <a:endParaRPr lang="zh-CN" altLang="en-US" sz="96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04667" y="2420888"/>
            <a:ext cx="2487613" cy="1568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9600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itchFamily="2" charset="-122"/>
                <a:ea typeface="华文楷体" pitchFamily="2" charset="-122"/>
              </a:rPr>
              <a:t>热</a:t>
            </a:r>
            <a:endParaRPr lang="zh-CN" altLang="en-US" sz="96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活动四    抓住特点，学写汉字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3" name="组合 5123"/>
          <p:cNvGrpSpPr>
            <a:grpSpLocks/>
          </p:cNvGrpSpPr>
          <p:nvPr/>
        </p:nvGrpSpPr>
        <p:grpSpPr bwMode="auto">
          <a:xfrm>
            <a:off x="3851920" y="2348880"/>
            <a:ext cx="1666875" cy="1681162"/>
            <a:chOff x="1968" y="1008"/>
            <a:chExt cx="2256" cy="2256"/>
          </a:xfrm>
        </p:grpSpPr>
        <p:sp>
          <p:nvSpPr>
            <p:cNvPr id="20" name="矩形 5124"/>
            <p:cNvSpPr>
              <a:spLocks noChangeArrowheads="1"/>
            </p:cNvSpPr>
            <p:nvPr/>
          </p:nvSpPr>
          <p:spPr bwMode="auto">
            <a:xfrm>
              <a:off x="1968" y="1008"/>
              <a:ext cx="2256" cy="225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spcBef>
                  <a:spcPct val="50000"/>
                </a:spcBef>
              </a:pPr>
              <a:endParaRPr lang="zh-CN" altLang="en-US"/>
            </a:p>
          </p:txBody>
        </p:sp>
        <p:sp>
          <p:nvSpPr>
            <p:cNvPr id="21" name="直接连接符 5125"/>
            <p:cNvSpPr>
              <a:spLocks noChangeShapeType="1"/>
            </p:cNvSpPr>
            <p:nvPr/>
          </p:nvSpPr>
          <p:spPr bwMode="auto">
            <a:xfrm>
              <a:off x="1968" y="2136"/>
              <a:ext cx="22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直接连接符 5126"/>
            <p:cNvSpPr>
              <a:spLocks noChangeShapeType="1"/>
            </p:cNvSpPr>
            <p:nvPr/>
          </p:nvSpPr>
          <p:spPr bwMode="auto">
            <a:xfrm>
              <a:off x="3120" y="1008"/>
              <a:ext cx="0" cy="225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827584" y="2364606"/>
            <a:ext cx="2487613" cy="1568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960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itchFamily="2" charset="-122"/>
                <a:ea typeface="华文楷体" pitchFamily="2" charset="-122"/>
              </a:rPr>
              <a:t>团</a:t>
            </a:r>
            <a:endParaRPr lang="zh-CN" altLang="en-US" sz="96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91880" y="2420888"/>
            <a:ext cx="2487613" cy="1568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9600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itchFamily="2" charset="-122"/>
                <a:ea typeface="华文楷体" pitchFamily="2" charset="-122"/>
              </a:rPr>
              <a:t>闹</a:t>
            </a:r>
            <a:endParaRPr lang="zh-CN" altLang="en-US" sz="96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活动四    抓住特点，学写汉字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15" name="组合 5123"/>
          <p:cNvGrpSpPr>
            <a:grpSpLocks/>
          </p:cNvGrpSpPr>
          <p:nvPr/>
        </p:nvGrpSpPr>
        <p:grpSpPr bwMode="auto">
          <a:xfrm>
            <a:off x="6444208" y="2348880"/>
            <a:ext cx="1666875" cy="1681162"/>
            <a:chOff x="1968" y="1008"/>
            <a:chExt cx="2256" cy="2256"/>
          </a:xfrm>
        </p:grpSpPr>
        <p:sp>
          <p:nvSpPr>
            <p:cNvPr id="19" name="矩形 5124"/>
            <p:cNvSpPr>
              <a:spLocks noChangeArrowheads="1"/>
            </p:cNvSpPr>
            <p:nvPr/>
          </p:nvSpPr>
          <p:spPr bwMode="auto">
            <a:xfrm>
              <a:off x="1968" y="1008"/>
              <a:ext cx="2256" cy="225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spcBef>
                  <a:spcPct val="50000"/>
                </a:spcBef>
              </a:pPr>
              <a:endParaRPr lang="zh-CN" altLang="en-US"/>
            </a:p>
          </p:txBody>
        </p:sp>
        <p:sp>
          <p:nvSpPr>
            <p:cNvPr id="23" name="直接连接符 5125"/>
            <p:cNvSpPr>
              <a:spLocks noChangeShapeType="1"/>
            </p:cNvSpPr>
            <p:nvPr/>
          </p:nvSpPr>
          <p:spPr bwMode="auto">
            <a:xfrm>
              <a:off x="1968" y="2136"/>
              <a:ext cx="22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直接连接符 5126"/>
            <p:cNvSpPr>
              <a:spLocks noChangeShapeType="1"/>
            </p:cNvSpPr>
            <p:nvPr/>
          </p:nvSpPr>
          <p:spPr bwMode="auto">
            <a:xfrm>
              <a:off x="3120" y="1008"/>
              <a:ext cx="0" cy="225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组合 5123"/>
          <p:cNvGrpSpPr>
            <a:grpSpLocks/>
          </p:cNvGrpSpPr>
          <p:nvPr/>
        </p:nvGrpSpPr>
        <p:grpSpPr bwMode="auto">
          <a:xfrm>
            <a:off x="1259632" y="2348880"/>
            <a:ext cx="1666875" cy="1681162"/>
            <a:chOff x="1968" y="1008"/>
            <a:chExt cx="2256" cy="2256"/>
          </a:xfrm>
        </p:grpSpPr>
        <p:sp>
          <p:nvSpPr>
            <p:cNvPr id="28" name="矩形 5124"/>
            <p:cNvSpPr>
              <a:spLocks noChangeArrowheads="1"/>
            </p:cNvSpPr>
            <p:nvPr/>
          </p:nvSpPr>
          <p:spPr bwMode="auto">
            <a:xfrm>
              <a:off x="1968" y="1008"/>
              <a:ext cx="2256" cy="225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spcBef>
                  <a:spcPct val="50000"/>
                </a:spcBef>
              </a:pPr>
              <a:endParaRPr lang="zh-CN" altLang="en-US"/>
            </a:p>
          </p:txBody>
        </p:sp>
        <p:sp>
          <p:nvSpPr>
            <p:cNvPr id="29" name="直接连接符 5125"/>
            <p:cNvSpPr>
              <a:spLocks noChangeShapeType="1"/>
            </p:cNvSpPr>
            <p:nvPr/>
          </p:nvSpPr>
          <p:spPr bwMode="auto">
            <a:xfrm>
              <a:off x="1968" y="2136"/>
              <a:ext cx="22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直接连接符 5126"/>
            <p:cNvSpPr>
              <a:spLocks noChangeShapeType="1"/>
            </p:cNvSpPr>
            <p:nvPr/>
          </p:nvSpPr>
          <p:spPr bwMode="auto">
            <a:xfrm>
              <a:off x="3120" y="1008"/>
              <a:ext cx="0" cy="225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6044827" y="2420888"/>
            <a:ext cx="2487613" cy="1568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960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itchFamily="2" charset="-122"/>
                <a:ea typeface="华文楷体" pitchFamily="2" charset="-122"/>
              </a:rPr>
              <a:t>舟</a:t>
            </a:r>
            <a:endParaRPr lang="zh-CN" altLang="en-US" sz="96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pple\Desktop\图片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98" cy="6858000"/>
          </a:xfrm>
          <a:prstGeom prst="rect">
            <a:avLst/>
          </a:prstGeom>
          <a:noFill/>
        </p:spPr>
      </p:pic>
      <p:sp>
        <p:nvSpPr>
          <p:cNvPr id="19" name="矩形 1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>
              <a:alpha val="49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2"/>
          <p:cNvSpPr>
            <a:spLocks noGrp="1" noChangeArrowheads="1"/>
          </p:cNvSpPr>
          <p:nvPr>
            <p:ph idx="1"/>
          </p:nvPr>
        </p:nvSpPr>
        <p:spPr>
          <a:xfrm>
            <a:off x="518864" y="1495325"/>
            <a:ext cx="8229600" cy="4525963"/>
          </a:xfrm>
        </p:spPr>
        <p:txBody>
          <a:bodyPr>
            <a:normAutofit/>
          </a:bodyPr>
          <a:lstStyle/>
          <a:p>
            <a:pPr marL="0" indent="0" algn="ctr" eaLnBrk="1" hangingPunct="1">
              <a:buFontTx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全国小学语文名师工作室联盟徐金贵工作室</a:t>
            </a:r>
            <a:endParaRPr lang="en-US" altLang="zh-CN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ctr" eaLnBrk="1" hangingPunct="1">
              <a:buFontTx/>
              <a:buNone/>
            </a:pPr>
            <a:endParaRPr lang="en-US" altLang="zh-CN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ctr" eaLnBrk="1" hangingPunct="1">
              <a:buFontTx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张小宁 开发</a:t>
            </a:r>
            <a:endParaRPr lang="en-US" altLang="zh-CN" b="1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marL="0" indent="0" algn="ctr" eaLnBrk="1" hangingPunct="1">
              <a:buFontTx/>
              <a:buNone/>
            </a:pPr>
            <a:endParaRPr lang="en-US" altLang="zh-CN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algn="ctr" eaLnBrk="1" hangingPunct="1">
              <a:buFontTx/>
              <a:buNone/>
            </a:pPr>
            <a:r>
              <a: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827584" y="2132856"/>
            <a:ext cx="7572428" cy="2593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>
              <a:lnSpc>
                <a:spcPts val="6500"/>
              </a:lnSpc>
            </a:pPr>
            <a:r>
              <a:rPr lang="zh-CN" altLang="en-US" sz="4000" dirty="0" smtClean="0"/>
              <a:t>  借助</a:t>
            </a:r>
            <a:r>
              <a:rPr lang="zh-CN" altLang="en-US" sz="4000" dirty="0"/>
              <a:t>拼音，</a:t>
            </a:r>
            <a:r>
              <a:rPr lang="zh-CN" altLang="en-US" sz="4000" dirty="0" smtClean="0"/>
              <a:t>自由朗读，</a:t>
            </a:r>
            <a:r>
              <a:rPr lang="zh-CN" altLang="en-US" sz="4000" dirty="0"/>
              <a:t>做到读准字音，</a:t>
            </a:r>
            <a:r>
              <a:rPr lang="zh-CN" altLang="en-US" sz="4000" dirty="0" smtClean="0"/>
              <a:t>读顺句子，不认识的字多</a:t>
            </a:r>
            <a:r>
              <a:rPr lang="zh-CN" altLang="en-US" sz="4000" dirty="0"/>
              <a:t>读几遍。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活动一    认识节日，学习字词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403648" y="2348880"/>
            <a:ext cx="63914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/>
              <a:t>街  敬  转  团  热  闹</a:t>
            </a:r>
            <a:endParaRPr lang="zh-CN" altLang="en-US" sz="5400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活动一    认识节日，学习字词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716016" y="4149080"/>
            <a:ext cx="3528392" cy="1800200"/>
          </a:xfrm>
          <a:prstGeom prst="wedgeRoundRectCallout">
            <a:avLst>
              <a:gd name="adj1" fmla="val -75194"/>
              <a:gd name="adj2" fmla="val -56623"/>
              <a:gd name="adj3" fmla="val 16667"/>
            </a:avLst>
          </a:prstGeom>
          <a:solidFill>
            <a:schemeClr val="lt1">
              <a:alpha val="49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720000">
              <a:lnSpc>
                <a:spcPts val="4000"/>
              </a:lnSpc>
              <a:defRPr/>
            </a:pP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这些字你认识吗？大声读一读，并给它们分别找找朋友组组词吧！</a:t>
            </a:r>
            <a:endParaRPr lang="zh-CN" altLang="en-US" sz="24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活动一    认识节日，学习字词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7744" y="1916832"/>
            <a:ext cx="4381328" cy="35548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dirty="0" smtClean="0"/>
              <a:t> </a:t>
            </a:r>
            <a:r>
              <a:rPr lang="zh-CN" altLang="en-US" sz="4800" dirty="0" smtClean="0"/>
              <a:t>贴画</a:t>
            </a:r>
            <a:r>
              <a:rPr lang="en-US" sz="4800" dirty="0" smtClean="0"/>
              <a:t>     </a:t>
            </a:r>
            <a:r>
              <a:rPr lang="zh-CN" altLang="en-US" sz="4800" dirty="0" smtClean="0"/>
              <a:t>贴窗花</a:t>
            </a:r>
            <a:endParaRPr lang="en-US" sz="4800" dirty="0" smtClean="0"/>
          </a:p>
          <a:p>
            <a:pPr>
              <a:lnSpc>
                <a:spcPct val="150000"/>
              </a:lnSpc>
            </a:pPr>
            <a:r>
              <a:rPr lang="zh-CN" altLang="en-US" sz="4800" dirty="0" smtClean="0"/>
              <a:t> 月饼     饼干</a:t>
            </a:r>
            <a:endParaRPr lang="en-US" sz="4800" dirty="0" smtClean="0"/>
          </a:p>
          <a:p>
            <a:pPr>
              <a:lnSpc>
                <a:spcPct val="150000"/>
              </a:lnSpc>
            </a:pPr>
            <a:r>
              <a:rPr lang="zh-CN" altLang="en-US" sz="4800" dirty="0" smtClean="0"/>
              <a:t> 元宵     夜宵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活动一    认识节日，学习字词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97530" y="2060848"/>
            <a:ext cx="2646878" cy="1089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 smtClean="0"/>
              <a:t>大街小</a:t>
            </a:r>
            <a:r>
              <a:rPr lang="zh-CN" altLang="en-US" sz="4800" dirty="0" smtClean="0">
                <a:solidFill>
                  <a:srgbClr val="C00000"/>
                </a:solidFill>
              </a:rPr>
              <a:t>巷</a:t>
            </a:r>
            <a:endParaRPr lang="zh-CN" altLang="en-US" sz="48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4048" y="4653136"/>
            <a:ext cx="2646878" cy="1089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 smtClean="0"/>
              <a:t>清明</a:t>
            </a:r>
            <a:r>
              <a:rPr lang="zh-CN" altLang="en-US" sz="4800" dirty="0" smtClean="0">
                <a:solidFill>
                  <a:srgbClr val="C00000"/>
                </a:solidFill>
              </a:rPr>
              <a:t>祭</a:t>
            </a:r>
            <a:r>
              <a:rPr lang="zh-CN" altLang="en-US" sz="4800" dirty="0" smtClean="0"/>
              <a:t>扫</a:t>
            </a:r>
            <a:endParaRPr lang="zh-CN" altLang="en-US" sz="4800" dirty="0"/>
          </a:p>
        </p:txBody>
      </p:sp>
      <p:pic>
        <p:nvPicPr>
          <p:cNvPr id="1026" name="Picture 2" descr="C:\Users\apple\Desktop\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556792"/>
            <a:ext cx="1619674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C:\Users\apple\Desktop\cd5e0620d4a09e86cdb.jpg_r_480x360x95_8095e3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844824"/>
            <a:ext cx="2471936" cy="1853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C:\Users\apple\Desktop\u=1590583740,2874477981&amp;fm=27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4077072"/>
            <a:ext cx="2861303" cy="2145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活动一    认识节日，学习字词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648" y="1844824"/>
            <a:ext cx="1781257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 smtClean="0"/>
              <a:t>艾  菊</a:t>
            </a:r>
            <a:endParaRPr lang="en-US" altLang="zh-CN" sz="4800" dirty="0" smtClean="0"/>
          </a:p>
          <a:p>
            <a:pPr>
              <a:lnSpc>
                <a:spcPct val="150000"/>
              </a:lnSpc>
            </a:pPr>
            <a:endParaRPr lang="en-US" altLang="zh-CN" sz="4800" dirty="0" smtClean="0"/>
          </a:p>
          <a:p>
            <a:pPr>
              <a:lnSpc>
                <a:spcPct val="150000"/>
              </a:lnSpc>
            </a:pPr>
            <a:r>
              <a:rPr lang="zh-CN" altLang="en-US" sz="4800" dirty="0" smtClean="0"/>
              <a:t>堂  赏</a:t>
            </a:r>
            <a:endParaRPr lang="zh-CN" altLang="en-US" sz="4800" dirty="0"/>
          </a:p>
        </p:txBody>
      </p:sp>
      <p:sp>
        <p:nvSpPr>
          <p:cNvPr id="9" name="圆角矩形标注 8"/>
          <p:cNvSpPr/>
          <p:nvPr/>
        </p:nvSpPr>
        <p:spPr>
          <a:xfrm>
            <a:off x="4355976" y="3573016"/>
            <a:ext cx="3744416" cy="1800200"/>
          </a:xfrm>
          <a:prstGeom prst="wedgeRoundRectCallout">
            <a:avLst>
              <a:gd name="adj1" fmla="val -75194"/>
              <a:gd name="adj2" fmla="val -56623"/>
              <a:gd name="adj3" fmla="val 16667"/>
            </a:avLst>
          </a:prstGeom>
          <a:solidFill>
            <a:schemeClr val="lt1">
              <a:alpha val="49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indent="720000">
              <a:lnSpc>
                <a:spcPts val="4000"/>
              </a:lnSpc>
              <a:defRPr/>
            </a:pP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你发现了吗？这些生字有什么共同点？你能既快又准确地记住它们吗？</a:t>
            </a:r>
            <a:endParaRPr lang="zh-CN" altLang="en-US" sz="2400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活动一    认识节日，学习字词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9752" y="5157192"/>
            <a:ext cx="4608954" cy="1089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 smtClean="0"/>
              <a:t>牛</a:t>
            </a:r>
            <a:r>
              <a:rPr lang="zh-CN" altLang="en-US" sz="4800" dirty="0" smtClean="0">
                <a:solidFill>
                  <a:srgbClr val="C00000"/>
                </a:solidFill>
              </a:rPr>
              <a:t>郎</a:t>
            </a:r>
            <a:r>
              <a:rPr lang="zh-CN" altLang="en-US" sz="4800" dirty="0" smtClean="0"/>
              <a:t>织女</a:t>
            </a:r>
            <a:r>
              <a:rPr lang="en-US" altLang="zh-CN" sz="4800" dirty="0" smtClean="0"/>
              <a:t>    </a:t>
            </a:r>
            <a:r>
              <a:rPr lang="zh-CN" altLang="en-US" sz="4800" dirty="0" smtClean="0">
                <a:solidFill>
                  <a:srgbClr val="C00000"/>
                </a:solidFill>
              </a:rPr>
              <a:t>乞巧</a:t>
            </a:r>
            <a:endParaRPr lang="zh-CN" altLang="en-US" sz="4800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apple\Desktop\timg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772816"/>
            <a:ext cx="6192688" cy="3208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pple\Desktop\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77688" y="620688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活动一    认识节日，学习字词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48264" y="2276872"/>
            <a:ext cx="17145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  <a:latin typeface="+mn-ea"/>
              </a:rPr>
              <a:t>舟</a:t>
            </a:r>
            <a:endParaRPr lang="zh-CN" altLang="en-US" sz="80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276872"/>
            <a:ext cx="1991954" cy="1844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标注 8"/>
          <p:cNvSpPr/>
          <p:nvPr/>
        </p:nvSpPr>
        <p:spPr>
          <a:xfrm>
            <a:off x="1691680" y="4941168"/>
            <a:ext cx="3384376" cy="1368152"/>
          </a:xfrm>
          <a:prstGeom prst="wedgeRoundRectCallout">
            <a:avLst>
              <a:gd name="adj1" fmla="val -51402"/>
              <a:gd name="adj2" fmla="val -85551"/>
              <a:gd name="adj3" fmla="val 16667"/>
            </a:avLst>
          </a:prstGeom>
          <a:solidFill>
            <a:schemeClr val="lt1">
              <a:alpha val="49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indent="7200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欣赏象形字，说说像什么？</a:t>
            </a:r>
            <a:endParaRPr lang="zh-CN" altLang="en-US" sz="2400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204864"/>
            <a:ext cx="2625659" cy="1838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>
        <a:solidFill>
          <a:schemeClr val="lt1">
            <a:alpha val="49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959</TotalTime>
  <Words>600</Words>
  <Application>Microsoft Office PowerPoint</Application>
  <PresentationFormat>全屏显示(4:3)</PresentationFormat>
  <Paragraphs>90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跋涉</vt:lpstr>
      <vt:lpstr>幻灯片 1</vt:lpstr>
      <vt:lpstr>活动一    认识节日，学习字词</vt:lpstr>
      <vt:lpstr>活动一    认识节日，学习字词</vt:lpstr>
      <vt:lpstr>活动一    认识节日，学习字词</vt:lpstr>
      <vt:lpstr>活动一    认识节日，学习字词</vt:lpstr>
      <vt:lpstr>活动一    认识节日，学习字词</vt:lpstr>
      <vt:lpstr>活动一    认识节日，学习字词</vt:lpstr>
      <vt:lpstr>活动一    认识节日，学习字词</vt:lpstr>
      <vt:lpstr>活动一    认识节日，学习字词</vt:lpstr>
      <vt:lpstr>活动一    认识节日，学习字词</vt:lpstr>
      <vt:lpstr>活动二    反复朗读，熟读成诵</vt:lpstr>
      <vt:lpstr>活动二    反复朗读，熟读成诵</vt:lpstr>
      <vt:lpstr>活动二    反复朗读，熟读成诵</vt:lpstr>
      <vt:lpstr>活动二    反复朗读，熟读成诵</vt:lpstr>
      <vt:lpstr>活动二    反复朗读，熟读成诵</vt:lpstr>
      <vt:lpstr>活动二    反复朗读，熟读成诵</vt:lpstr>
      <vt:lpstr>活动二    反复朗读，熟读成诵</vt:lpstr>
      <vt:lpstr>活动二    反复朗读，熟读成诵</vt:lpstr>
      <vt:lpstr>活动二    反复朗读，熟读成诵</vt:lpstr>
      <vt:lpstr>活动二    反复朗读，熟读成诵</vt:lpstr>
      <vt:lpstr>活动三    情境说话，自由表达</vt:lpstr>
      <vt:lpstr>活动三    情境说话，自由表达</vt:lpstr>
      <vt:lpstr>活动四    抓住特点，学写汉字</vt:lpstr>
      <vt:lpstr>活动四    抓住特点，学写汉字</vt:lpstr>
      <vt:lpstr>活动四    抓住特点，学写汉字</vt:lpstr>
      <vt:lpstr>幻灯片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crestinaw</dc:creator>
  <cp:lastModifiedBy>_</cp:lastModifiedBy>
  <cp:revision>88</cp:revision>
  <dcterms:created xsi:type="dcterms:W3CDTF">2017-12-27T02:39:47Z</dcterms:created>
  <dcterms:modified xsi:type="dcterms:W3CDTF">2018-01-24T06:26:55Z</dcterms:modified>
</cp:coreProperties>
</file>