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93" r:id="rId5"/>
    <p:sldId id="294" r:id="rId6"/>
    <p:sldId id="334" r:id="rId7"/>
    <p:sldId id="292" r:id="rId8"/>
    <p:sldId id="301" r:id="rId9"/>
    <p:sldId id="324" r:id="rId10"/>
    <p:sldId id="325" r:id="rId11"/>
    <p:sldId id="336" r:id="rId12"/>
    <p:sldId id="302" r:id="rId13"/>
    <p:sldId id="327" r:id="rId14"/>
    <p:sldId id="322" r:id="rId15"/>
    <p:sldId id="329" r:id="rId16"/>
    <p:sldId id="300" r:id="rId17"/>
    <p:sldId id="303" r:id="rId18"/>
    <p:sldId id="304" r:id="rId19"/>
    <p:sldId id="306" r:id="rId20"/>
    <p:sldId id="305" r:id="rId21"/>
    <p:sldId id="309" r:id="rId22"/>
    <p:sldId id="310" r:id="rId23"/>
    <p:sldId id="331" r:id="rId24"/>
    <p:sldId id="311" r:id="rId25"/>
    <p:sldId id="316" r:id="rId26"/>
    <p:sldId id="307" r:id="rId27"/>
    <p:sldId id="312" r:id="rId28"/>
    <p:sldId id="315" r:id="rId29"/>
    <p:sldId id="314" r:id="rId30"/>
    <p:sldId id="333" r:id="rId31"/>
    <p:sldId id="317" r:id="rId32"/>
    <p:sldId id="332" r:id="rId33"/>
    <p:sldId id="319" r:id="rId34"/>
    <p:sldId id="320" r:id="rId35"/>
    <p:sldId id="291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2046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1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emf"/><Relationship Id="rId10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4" Type="http://schemas.openxmlformats.org/officeDocument/2006/relationships/slideLayout" Target="../slideLayouts/slideLayout11.xml"/><Relationship Id="rId13" Type="http://schemas.openxmlformats.org/officeDocument/2006/relationships/image" Target="../media/image20.pn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3.pn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13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4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0" Type="http://schemas.openxmlformats.org/officeDocument/2006/relationships/slideLayout" Target="../slideLayouts/slideLayout11.xml"/><Relationship Id="rId1" Type="http://schemas.openxmlformats.org/officeDocument/2006/relationships/hyperlink" Target="&#26391;&#35835;&#12289;&#21548;&#20889;-&#19968;&#21305;&#20986;&#33394;&#30340;&#39532;/&#35838;&#25991;&#26391;&#35835;&#8212;7%20&#19968;&#21305;&#20986;&#33394;&#30340;&#39532;.mp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6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37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8.jpe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13.png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0.png"/><Relationship Id="rId6" Type="http://schemas.openxmlformats.org/officeDocument/2006/relationships/image" Target="../media/image39.jpe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6.jpeg"/><Relationship Id="rId7" Type="http://schemas.openxmlformats.org/officeDocument/2006/relationships/image" Target="../media/image13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2.jpeg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3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7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一匹出色的马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：郊外  郊区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三拼音节。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：泛起  广泛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易错提示：前鼻音，四声。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泛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cōng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940647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：葱葱绿绿  葱郁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平舌音，后鼻音，一声。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ruǎn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：柔软  软弱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前鼻音，三拼音节。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：绿毯  地毯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前鼻音，三声。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：异常  奇异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整体认读音节，四声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葱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毯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6166" y="67693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jiāo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7364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fàn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1342" y="250866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cōng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4048" y="263009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ruǎn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64778" y="43178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tǎn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84484" y="440558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5076733" y="251518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>
                <a:latin typeface="+mn-ea"/>
                <a:ea typeface="+mn-ea"/>
              </a:rPr>
              <a:t>sh</a:t>
            </a:r>
            <a:r>
              <a:rPr lang="en-US" altLang="zh-CN" sz="4000" b="1" dirty="0" err="1" smtClean="0">
                <a:latin typeface="+mn-ea"/>
                <a:ea typeface="+mn-ea"/>
              </a:rPr>
              <a:t>í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：一株  植株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翘舌音，一声。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qí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：骑马  骑车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kuà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：跨上  跨栏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三拼音节，四声。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4044" y="685874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736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qí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7108" y="250184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kuà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36" name="组合 100"/>
          <p:cNvGrpSpPr/>
          <p:nvPr/>
        </p:nvGrpSpPr>
        <p:grpSpPr>
          <a:xfrm>
            <a:off x="4815284" y="321400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4" idx="0"/>
              <a:endCxn id="4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>
            <a:spLocks noChangeArrowheads="1"/>
          </p:cNvSpPr>
          <p:nvPr/>
        </p:nvSpPr>
        <p:spPr bwMode="auto">
          <a:xfrm>
            <a:off x="4760956" y="320926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92499" y="250184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+mn-ea"/>
                <a:ea typeface="+mn-ea"/>
              </a:rPr>
              <a:t>sh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í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7529" y="311993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47529" y="385175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：收拾  拾起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葱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泛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异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29" name="Picture 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87824" y="141277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出色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优秀   可爱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乖巧   柔软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柔嫩   美丽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漂亮   恋恋不舍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依依不舍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15816" y="2420888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出色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平凡   可爱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讨厌    柔软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僵硬   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15616" y="429309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</a:t>
            </a:r>
            <a:r>
              <a:rPr lang="en-US" altLang="zh-CN" dirty="0" err="1" smtClean="0"/>
              <a:t>shě</a:t>
            </a:r>
            <a:r>
              <a:rPr lang="zh-CN" altLang="en-US" dirty="0" smtClean="0"/>
              <a:t>（舍不得）</a:t>
            </a:r>
            <a:endParaRPr lang="en-US" altLang="zh-CN" dirty="0" smtClean="0"/>
          </a:p>
          <a:p>
            <a:r>
              <a:rPr lang="zh-CN" altLang="en-US" dirty="0" smtClean="0"/>
              <a:t>舍                        我</a:t>
            </a:r>
            <a:r>
              <a:rPr lang="zh-CN" altLang="en-US" dirty="0" smtClean="0">
                <a:solidFill>
                  <a:srgbClr val="FF0000"/>
                </a:solidFill>
              </a:rPr>
              <a:t>舍（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shě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不得离开自己住了六年的宿</a:t>
            </a:r>
            <a:r>
              <a:rPr lang="zh-CN" altLang="en-US" dirty="0" smtClean="0">
                <a:solidFill>
                  <a:srgbClr val="FF0000"/>
                </a:solidFill>
              </a:rPr>
              <a:t>舍（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shè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。    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en-US" altLang="zh-CN" dirty="0" err="1" smtClean="0"/>
              <a:t>shè</a:t>
            </a:r>
            <a:r>
              <a:rPr lang="zh-CN" altLang="en-US" dirty="0" smtClean="0"/>
              <a:t>（宿舍）</a:t>
            </a:r>
            <a:endParaRPr lang="zh-CN" altLang="en-US" dirty="0"/>
          </a:p>
        </p:txBody>
      </p:sp>
      <p:sp>
        <p:nvSpPr>
          <p:cNvPr id="28" name="左大括号 27"/>
          <p:cNvSpPr/>
          <p:nvPr/>
        </p:nvSpPr>
        <p:spPr>
          <a:xfrm>
            <a:off x="1403648" y="4509120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小波浪形成的水纹。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造句：一圈圈波纹向外荡漾开去。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郊外：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城市外面的地方（对某一城市说）。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造句：我喜欢郊外迷人的景色。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异常：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非常；特别。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造句：城市的夜景异常美丽。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迎接：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做好准备期待某事物或某情况到来。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造句：我满心欢喜地迎接新年的到来。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653136"/>
            <a:ext cx="7044503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本文写了一家四口在一个春天的傍晚到郊外散步的故事。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000" y="1628800"/>
            <a:ext cx="8640000" cy="2315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96752"/>
            <a:ext cx="89562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妹妹转过头求爸爸。爸爸</a:t>
            </a:r>
            <a:r>
              <a:rPr lang="zh-CN" altLang="en-US" sz="3600" dirty="0" smtClean="0">
                <a:solidFill>
                  <a:srgbClr val="FF0000"/>
                </a:solidFill>
              </a:rPr>
              <a:t>不作声</a:t>
            </a:r>
            <a:r>
              <a:rPr lang="zh-CN" altLang="en-US" sz="3600" dirty="0" smtClean="0">
                <a:solidFill>
                  <a:srgbClr val="0000FF"/>
                </a:solidFill>
              </a:rPr>
              <a:t>，他松开我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</a:rPr>
              <a:t>的手，从路旁一株柳树下，</a:t>
            </a:r>
            <a:r>
              <a:rPr lang="zh-CN" altLang="en-US" sz="3600" dirty="0" smtClean="0">
                <a:solidFill>
                  <a:srgbClr val="FF0000"/>
                </a:solidFill>
              </a:rPr>
              <a:t>拾起</a:t>
            </a:r>
            <a:r>
              <a:rPr lang="zh-CN" altLang="en-US" sz="3600" dirty="0" smtClean="0">
                <a:solidFill>
                  <a:srgbClr val="0000FF"/>
                </a:solidFill>
              </a:rPr>
              <a:t>一根又长又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</a:rPr>
              <a:t>细的枝条，把它</a:t>
            </a:r>
            <a:r>
              <a:rPr lang="zh-CN" altLang="en-US" sz="3600" dirty="0" smtClean="0">
                <a:solidFill>
                  <a:srgbClr val="FF0000"/>
                </a:solidFill>
              </a:rPr>
              <a:t>递给</a:t>
            </a:r>
            <a:r>
              <a:rPr lang="zh-CN" altLang="en-US" sz="3600" dirty="0" smtClean="0">
                <a:solidFill>
                  <a:srgbClr val="0000FF"/>
                </a:solidFill>
              </a:rPr>
              <a:t>了妹妹，说：“这是一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</a:rPr>
              <a:t>匹</a:t>
            </a:r>
            <a:r>
              <a:rPr lang="zh-CN" altLang="en-US" sz="3600" dirty="0" smtClean="0">
                <a:solidFill>
                  <a:srgbClr val="FF0000"/>
                </a:solidFill>
              </a:rPr>
              <a:t>出色</a:t>
            </a:r>
            <a:r>
              <a:rPr lang="zh-CN" altLang="en-US" sz="3600" dirty="0" smtClean="0">
                <a:solidFill>
                  <a:srgbClr val="0000FF"/>
                </a:solidFill>
              </a:rPr>
              <a:t>的马，你走不动了，就</a:t>
            </a:r>
            <a:r>
              <a:rPr lang="zh-CN" altLang="en-US" sz="3600" dirty="0" smtClean="0">
                <a:solidFill>
                  <a:srgbClr val="FF0000"/>
                </a:solidFill>
              </a:rPr>
              <a:t>骑着</a:t>
            </a:r>
            <a:r>
              <a:rPr lang="zh-CN" altLang="en-US" sz="3600" dirty="0" smtClean="0">
                <a:solidFill>
                  <a:srgbClr val="0000FF"/>
                </a:solidFill>
              </a:rPr>
              <a:t>它回家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</a:rPr>
              <a:t>吧。”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19672" y="3717032"/>
            <a:ext cx="6552728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2323128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重读“不作声、拾起、递给、出色、骑着”这几词，体会爸爸的教育智慧。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908720"/>
            <a:ext cx="78790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课文写得是什么时候，哪些人到什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么地方去干什么呢？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755576" y="2492896"/>
            <a:ext cx="7992888" cy="12961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春天的傍晚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牵着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妹妹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牵着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，一起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到郊外去散步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7953" y="4077072"/>
            <a:ext cx="7272808" cy="158417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课文写得是在一个春天的傍晚“我”、爸爸、妈妈和妹妹到郊外去散步。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19675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499993" y="2123350"/>
            <a:ext cx="4248472" cy="3393882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3330" y="2770280"/>
            <a:ext cx="392513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“月光光，照草地，捡根竹竿当马骑。一二三，三二一，竹马驮我北京去。”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伴随着歌声，去课文中看看为什么一根柳条会把很累的妹妹带回家吧！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467545" y="863162"/>
            <a:ext cx="8136904" cy="148571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49" y="1124744"/>
            <a:ext cx="81355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自然段用到了什么修辞手法？再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仿写一句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2842712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路的一边是田野，葱葱绿绿的，非常可爱，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一片柔软的绿毯。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57290" y="235743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这一自然段用到了比喻的修辞手法。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728" y="617712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示例：弯弯的小河像一条银色的带子。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b.hiphotos.baidu.com/image/pic/item/38dbb6fd5266d016e87459c19d2bd40734fa35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000504"/>
            <a:ext cx="3250389" cy="2166926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>
          <a:xfrm>
            <a:off x="4929190" y="5000636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929322" y="4786322"/>
            <a:ext cx="2692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柔软的绿毯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0" grpId="0"/>
      <p:bldP spid="11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39552" y="242088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妹妹说累了，妈妈和爸爸分别是怎样做的呢？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99592" y="5373216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爸爸把一根柳条说成是一匹出色的马，让妹妹骑着它回家。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932040" y="465313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5436096" y="1340768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77586" y="864249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妈妈拒绝抱抱妹妹的要求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1916832"/>
            <a:ext cx="698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妈妈摇摇头，回答说：“不行啊，我也很累，抱不动你了。”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4" y="3501008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爸爸不作声，他松开我的手，从路旁一株柳树下，拾起一根又长又细的枝条，把它递给了妹妹，说：“这是一匹出色的马，你走不动了，就骑着它回家吧。”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16" grpId="0"/>
      <p:bldP spid="11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124744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怎样理解爸爸说的话呢？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83568" y="2924944"/>
            <a:ext cx="79789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爸爸把一根柳条比作一匹出色的马，符合孩子们的心理，让妹妹自己骑着它回家迎合了小孩子好奇心很强的特点，同时暗示妹妹要学会自己克服困难。这句话蕴含了父亲的教育智慧。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1520" y="4797152"/>
            <a:ext cx="8053832" cy="1822443"/>
            <a:chOff x="180685" y="4680072"/>
            <a:chExt cx="4408140" cy="1822443"/>
          </a:xfrm>
        </p:grpSpPr>
        <p:sp>
          <p:nvSpPr>
            <p:cNvPr id="20" name="云形标注 19"/>
            <p:cNvSpPr/>
            <p:nvPr/>
          </p:nvSpPr>
          <p:spPr>
            <a:xfrm>
              <a:off x="1568258" y="4680072"/>
              <a:ext cx="3020567" cy="1137912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51128" y="4911222"/>
              <a:ext cx="2666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sz="2400" dirty="0" smtClean="0"/>
                <a:t>　爸爸的话充满了启发与激励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0685" y="5198707"/>
              <a:ext cx="1164942" cy="1303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827584" y="2420888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这是一匹出色的马，你走不动了，就骑着它回家吧。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  <p:bldP spid="15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57263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描写颜色的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葱葱绿绿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37321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郁郁葱葱　花花绿绿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249289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11266" name="Picture 2" descr="https://gss3.bdstatic.com/-Po3dSag_xI4khGkpoWK1HF6hhy/baike/w%3D268%3Bg%3D0/sign=de76d073d3c8a786be2a4d085f32ae00/730e0cf3d7ca7bcbf12fb7a6bc096b63f724a8e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212976"/>
            <a:ext cx="1351260" cy="1800000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789040"/>
            <a:ext cx="1800000" cy="120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一匹  波纹  好像  景色  恋恋不舍  请求  　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路的一边是田野，葱葱绿绿的，非常可爱，像一片柔软的绿毯。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48478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通过朗读，我们感受到了郊外的美景和妹妹的天真可爱，懂得了教育孩子需要教育智慧的道理。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51720" y="90872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春天的傍晚，一家人在郊外散步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1844824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妹妹累了，想要让妈妈或爸爸抱着她回家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79712" y="3140968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妈妈拒绝了妹妹的请求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55576" y="1340768"/>
            <a:ext cx="12241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一匹出色的马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9712" y="414908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爸爸送给妹妹一匹出色的马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右大括号 22"/>
          <p:cNvSpPr/>
          <p:nvPr/>
        </p:nvSpPr>
        <p:spPr>
          <a:xfrm rot="10800000" flipH="1">
            <a:off x="7207694" y="1093395"/>
            <a:ext cx="288033" cy="45365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763688" y="1268760"/>
            <a:ext cx="216024" cy="43924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051720" y="5157192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妹妹早早的回家了，在门口迎接我们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32742" y="314755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教育智慧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2" grpId="0"/>
      <p:bldP spid="23" grpId="0" animBg="1"/>
      <p:bldP spid="24" grpId="0" animBg="1"/>
      <p:bldP spid="26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196752"/>
            <a:ext cx="45539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描写田野风光的古诗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人闲桂花落，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夜静春山空。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月出惊山鸟，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时鸣春涧中。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196752"/>
            <a:ext cx="63367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游山西村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莫笑农家腊酒浑，丰年留客足鸡豚。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山重水复疑无路，柳暗花明又一村。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箫鼓追随春社近，衣冠简朴古风存。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从今若许闲乘月，拄杖无时夜叩门。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1268760"/>
            <a:ext cx="79789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描写田野的成语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一马平川  一望无垠  一望无际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莽莽苍苍  宽阔无边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110612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陈伯吹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355976" y="980728"/>
            <a:ext cx="3528392" cy="446449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093" y="1165405"/>
            <a:ext cx="30243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陈伯吹（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1906-1997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），原名陈汝埙，曾用笔名夏雷。上海市宝山区（原江苏省宝山县）人。中国著名的儿童文学作家、翻译家、出版家、教育家。著有童话集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一只想飞的猫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，评论诗集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儿童文学简论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2770" name="Picture 2" descr="https://gss0.bdstatic.com/94o3dSag_xI4khGkpoWK1HF6hhy/baike/w%3D268/sign=3bce4501d562853592e0d527a8ee76f2/9d82d158ccbf6c812094131bbc3eb13532fa40a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2132856"/>
            <a:ext cx="2880000" cy="40168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加偏旁变成新字再组词。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皮（  ）（ 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文（　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熟字加偏旁的方法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299695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378904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80" y="45811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979712" y="22768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1880" y="213285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9"/>
            <a:ext cx="7290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填一填。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1916832"/>
            <a:ext cx="79208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爸爸</a:t>
            </a:r>
            <a:r>
              <a:rPr lang="zh-CN" altLang="en-US" sz="3600" u="sng" dirty="0" smtClean="0"/>
              <a:t>            </a:t>
            </a:r>
            <a:r>
              <a:rPr lang="zh-CN" altLang="en-US" sz="3600" dirty="0" smtClean="0"/>
              <a:t>，他</a:t>
            </a:r>
            <a:r>
              <a:rPr lang="zh-CN" altLang="en-US" sz="3600" u="sng" dirty="0" smtClean="0"/>
              <a:t>      </a:t>
            </a:r>
            <a:r>
              <a:rPr lang="zh-CN" altLang="en-US" sz="3600" dirty="0" smtClean="0"/>
              <a:t>我的手，从路旁的一株柳树下，</a:t>
            </a:r>
            <a:r>
              <a:rPr lang="zh-CN" altLang="en-US" sz="3600" u="sng" dirty="0" smtClean="0"/>
              <a:t>            </a:t>
            </a:r>
            <a:r>
              <a:rPr lang="zh-CN" altLang="en-US" sz="3600" dirty="0" smtClean="0"/>
              <a:t>一根又细又长的</a:t>
            </a:r>
            <a:r>
              <a:rPr lang="zh-CN" altLang="en-US" sz="3600" u="sng" dirty="0" smtClean="0"/>
              <a:t>       </a:t>
            </a:r>
            <a:r>
              <a:rPr lang="zh-CN" altLang="en-US" sz="3600" dirty="0" smtClean="0"/>
              <a:t>，把它</a:t>
            </a:r>
            <a:r>
              <a:rPr lang="zh-CN" altLang="en-US" sz="3600" u="sng" dirty="0" smtClean="0"/>
              <a:t>        </a:t>
            </a:r>
            <a:r>
              <a:rPr lang="zh-CN" altLang="en-US" sz="3600" dirty="0" smtClean="0"/>
              <a:t>了妹妹，说：“这是一匹 </a:t>
            </a:r>
            <a:r>
              <a:rPr lang="zh-CN" altLang="en-US" sz="3600" u="sng" dirty="0" smtClean="0"/>
              <a:t>           </a:t>
            </a:r>
            <a:r>
              <a:rPr lang="zh-CN" altLang="en-US" sz="3600" dirty="0" smtClean="0"/>
              <a:t>的马，你走不动了，就          骑着它回家吧。”</a:t>
            </a:r>
            <a:endParaRPr lang="en-US" altLang="zh-CN" sz="32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772816"/>
            <a:ext cx="1476672" cy="735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不作声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1916832"/>
            <a:ext cx="1476672" cy="735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松开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9912" y="2636912"/>
            <a:ext cx="1476672" cy="735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拾起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3573016"/>
            <a:ext cx="1152128" cy="735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枝条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3848" y="3501008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递给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23728" y="4365104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出色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352928" cy="7967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2800" dirty="0" smtClean="0"/>
              <a:t>３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妹妹为什么会“蹦蹦跳跳地奔向前去”？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3429000"/>
            <a:ext cx="7673391" cy="2305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因为爸爸的话符合孩子们的心理，让妹妹自己骑着它回家迎合了小孩子好奇心很强的特点。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995936" y="5301208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教育智慧。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539552" y="1844824"/>
            <a:ext cx="767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dirty="0" smtClean="0">
                <a:solidFill>
                  <a:srgbClr val="00B0F0"/>
                </a:solidFill>
              </a:rPr>
              <a:t>这是一匹出色的马，你走不动了，就骑着它回家吧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垂柳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975" y="1988840"/>
            <a:ext cx="4320000" cy="32398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080" y="1988840"/>
            <a:ext cx="2552700" cy="2552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矩形 18"/>
          <p:cNvSpPr/>
          <p:nvPr/>
        </p:nvSpPr>
        <p:spPr>
          <a:xfrm>
            <a:off x="5652120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柳枝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pǐ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一匹  马匹  布匹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“四”字没了右边框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左框宽而扁，“儿”笔画紧凑。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bō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波纹  波浪  水波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“氵”在“皮”左起波浪。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“氵”呈弧形分布，“皮”撇捺舒展。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</a:t>
              </a:r>
              <a:r>
                <a:rPr lang="en-US" altLang="zh-CN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丨＝匹。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我爷爷有一匹好马。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湖面上荡漾着一圈圈的波纹。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wén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060848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波纹  皱纹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纟＋文＝纹。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书写提示：左窄右宽，“文”的撇捺舒展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xiàng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67693" y="4431523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好像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67693" y="4840469"/>
            <a:ext cx="4701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一人站在大象旁。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：左窄右宽，“象”的笔画紧凑。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熟字加偏旁识记：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“文＋纟＝纹” 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妈妈的额头爬上了皱纹。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184" y="5216353"/>
            <a:ext cx="5590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天上的云好像一团团雪白的棉花一样。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jǐng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景色  风景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日照京头上。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“日”略扁，“京”的横长，竖钩在竖中线上。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liàn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523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恋恋不舍  留恋  依恋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亦在心上。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上下大小相等，“心”的卧钩舒展。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日＋京＝景。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这里景色宜人，令人流连往返。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1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我恋恋不舍地站起身离开了。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shě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651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恋恋不舍  舍得  舍弃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舌在人下面。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“人”的撇捺舒展，“舌”的撇变成横，竖在竖中线上。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qiú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请求  恳求  求情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“球”字丢了“王”。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横短，竖钩挺拔在竖中线上，捺画舒展有力。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球</a:t>
              </a:r>
              <a:r>
                <a:rPr lang="en-US" altLang="zh-CN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王＝求。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我不舍得让他走，但是又无法挽留。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我请求老师把这个任务交给我。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mèi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妹妹  姐妹  表妹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未有好开端。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右部是“未”，不是“末”。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b="1" dirty="0"/>
                <a:t>加一加</a:t>
              </a:r>
              <a:r>
                <a:rPr lang="zh-CN" altLang="en-US" b="1" dirty="0" smtClean="0"/>
                <a:t>识记：</a:t>
              </a:r>
              <a:r>
                <a:rPr lang="zh-CN" altLang="en-US" b="1" dirty="0" smtClean="0">
                  <a:solidFill>
                    <a:srgbClr val="FF0000"/>
                  </a:solidFill>
                  <a:ea typeface="楷体" panose="02010609060101010101" pitchFamily="49" charset="-122"/>
                </a:rPr>
                <a:t>女</a:t>
              </a:r>
              <a:r>
                <a:rPr lang="en-US" altLang="zh-CN" b="1" dirty="0" smtClean="0">
                  <a:solidFill>
                    <a:srgbClr val="FF0000"/>
                  </a:solidFill>
                  <a:ea typeface="楷体" panose="02010609060101010101" pitchFamily="49" charset="-122"/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  <a:ea typeface="楷体" panose="02010609060101010101" pitchFamily="49" charset="-122"/>
                </a:rPr>
                <a:t>未</a:t>
              </a:r>
              <a:r>
                <a:rPr lang="en-US" altLang="zh-CN" b="1" dirty="0" smtClean="0">
                  <a:solidFill>
                    <a:srgbClr val="FF0000"/>
                  </a:solidFill>
                  <a:ea typeface="楷体" panose="02010609060101010101" pitchFamily="49" charset="-122"/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  <a:ea typeface="楷体" panose="02010609060101010101" pitchFamily="49" charset="-122"/>
                </a:rPr>
                <a:t>妹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我的妹妹是个顽皮的小孩。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3102</Words>
  <Application>WPS 演示</Application>
  <PresentationFormat>全屏显示(4:3)</PresentationFormat>
  <Paragraphs>535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方正卡通简体</vt:lpstr>
      <vt:lpstr>楷体</vt:lpstr>
      <vt:lpstr>华文新魏</vt:lpstr>
      <vt:lpstr>Calibri</vt:lpstr>
      <vt:lpstr>微软雅黑</vt:lpstr>
      <vt:lpstr>Arial Unicode MS</vt:lpstr>
      <vt:lpstr>黑体</vt:lpstr>
      <vt:lpstr>仿宋</vt:lpstr>
      <vt:lpstr>Calibri Light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</dc:title>
  <dcterms:created xsi:type="dcterms:W3CDTF">2017-05-17T10:13:00Z</dcterms:created>
  <dcterms:modified xsi:type="dcterms:W3CDTF">2018-01-18T13:58:18Z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