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9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0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2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5" r:id="rId3"/>
    <p:sldMasterId id="2147483689" r:id="rId4"/>
    <p:sldMasterId id="2147483703" r:id="rId5"/>
    <p:sldMasterId id="2147483773" r:id="rId6"/>
    <p:sldMasterId id="2147483813" r:id="rId7"/>
    <p:sldMasterId id="2147483839" r:id="rId8"/>
    <p:sldMasterId id="2147483852" r:id="rId9"/>
    <p:sldMasterId id="2147483866" r:id="rId10"/>
    <p:sldMasterId id="2147483878" r:id="rId11"/>
    <p:sldMasterId id="2147483902" r:id="rId12"/>
    <p:sldMasterId id="2147483914" r:id="rId13"/>
  </p:sldMasterIdLst>
  <p:notesMasterIdLst>
    <p:notesMasterId r:id="rId38"/>
  </p:notesMasterIdLst>
  <p:handoutMasterIdLst>
    <p:handoutMasterId r:id="rId39"/>
  </p:handoutMasterIdLst>
  <p:sldIdLst>
    <p:sldId id="302" r:id="rId14"/>
    <p:sldId id="355" r:id="rId15"/>
    <p:sldId id="356" r:id="rId16"/>
    <p:sldId id="358" r:id="rId17"/>
    <p:sldId id="361" r:id="rId18"/>
    <p:sldId id="360" r:id="rId19"/>
    <p:sldId id="344" r:id="rId20"/>
    <p:sldId id="359" r:id="rId21"/>
    <p:sldId id="332" r:id="rId22"/>
    <p:sldId id="316" r:id="rId23"/>
    <p:sldId id="333" r:id="rId24"/>
    <p:sldId id="334" r:id="rId25"/>
    <p:sldId id="335" r:id="rId26"/>
    <p:sldId id="329" r:id="rId27"/>
    <p:sldId id="346" r:id="rId28"/>
    <p:sldId id="347" r:id="rId29"/>
    <p:sldId id="348" r:id="rId30"/>
    <p:sldId id="354" r:id="rId31"/>
    <p:sldId id="350" r:id="rId32"/>
    <p:sldId id="331" r:id="rId33"/>
    <p:sldId id="340" r:id="rId34"/>
    <p:sldId id="308" r:id="rId35"/>
    <p:sldId id="353" r:id="rId36"/>
    <p:sldId id="319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86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528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8625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DCF81-9528-4E0B-AFAC-C3DB1A363B6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89307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828800"/>
            <a:ext cx="10261600" cy="365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CB7D944-45B3-4A46-AC00-F9381429A6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3570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9ED0-CC9B-4319-AF45-7C8BBD1F4D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260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2322-E89A-49E9-8FF7-45000FE9F00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440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77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02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0CBD-4A74-4A86-8746-DC65718B903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423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11FF-A1A2-43C7-A555-BB6399E943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16062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4CB6-DE13-4F5B-BC4A-EE22D7AB55D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41524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2BF6-A76D-40EA-83A5-C66AEEACE8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78443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09E30-3876-466D-B576-79F70177F0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1615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64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61D30-8FC3-4946-93B7-C624E81CE3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1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522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948A8-E62A-4199-B06F-0A24656FAEF9}" type="datetimeFigureOut">
              <a:rPr lang="zh-CN" altLang="en-US"/>
              <a:t>2019-9-14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522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522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5CC54-B794-4C8B-B14D-0ED0E0A3187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D08F-91C5-480E-9149-CA1EFC2022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09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2C6DA-1B1E-43BD-983E-A34FF45166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72313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77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77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259FD-8095-4455-8332-DAD84A20880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7030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AA54-A038-4971-94E6-756808CC35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165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565D8-28A1-41E8-89E2-93C8613CFA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5355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6347884" y="20638"/>
            <a:ext cx="591820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1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2" cy="516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3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738720" y="36513"/>
            <a:ext cx="10521949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203203" y="4724400"/>
            <a:ext cx="2247900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28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28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402213" y="6248400"/>
            <a:ext cx="3052233" cy="476250"/>
          </a:xfr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46" y="6248400"/>
            <a:ext cx="3052233" cy="476250"/>
          </a:xfr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EBB59ABA-7C74-4CE7-8F7A-8B947A0969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715426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ACC6BB4-0DEA-480D-B707-6CC4EF85F3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166023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6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B927DB8-D92B-48D5-8773-AC5E30137B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9862723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88B706DB-AA03-4F88-8F0C-8C9433E864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4263027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1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1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9C4D53D-EAE5-43ED-AB05-411E71A9AA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510007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B617CB1F-17B0-47FE-AD32-D6ACDF9728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932128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78464B40-8F5B-4514-936D-8E5418C697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4916801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1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12D459E6-F7ED-470C-AD3E-6A28EFD3F3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259416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F7EF0FA-57BE-406F-9FCC-D17286F051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0712001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B864A393-9F53-48A4-A7AA-C660761891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255128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7" y="228669"/>
            <a:ext cx="2846916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79" y="228669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09031663-63C6-447A-9DF4-816F7F50F2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7456192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82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EA252-9FBD-4398-8359-291DB9FF38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878742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C1FA2-3A5A-4DD0-A3C8-80554A8DC9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04271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5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8E17A-2CF1-4F94-AF78-404F730A1B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79585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BEAA2-9C56-4F06-9E0C-5A455BE055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584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9ED0-CC9B-4319-AF45-7C8BBD1F4D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8588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0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0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447F5-E9AB-4225-A6F0-26903F977C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981513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49BE0-A393-497A-87F7-F0563BE3B7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241453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82453-C585-4E09-B646-C7081AA274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208096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0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BA3FF-545C-4D85-A8AC-B756EAF060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7843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710F5-CA05-4BEF-8DDE-6FDA4E1AE3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25210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6BC06-3AC4-4081-BE3A-2437F10366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31508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95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95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1FD3A-45A0-4AF5-B2F2-AF47028646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970514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52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D8D26-DE02-4F49-83EB-2EF8263592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38261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8870E-7021-4222-95DD-1869471E27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015094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2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920B0-3FF8-4372-B622-3FB8D2583C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453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2322-E89A-49E9-8FF7-45000FE9F00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9220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B361B-2597-4418-A7FB-DE8A63A760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713525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8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8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C4156-DD50-45D4-B8B6-000EBD69C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386129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2F7FF-B12C-41ED-88A4-5AF0FC0854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069789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DCE69-FE45-4D5E-8A1B-C9BC242354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033326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7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2873A-D412-4E4E-8078-09F9080109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635310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183CF-55E2-44C2-A93B-BE6BFF041F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150256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DA05D-4902-439F-B0CA-CC813EDDC1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5747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65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65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45165-8E85-49E9-BA8C-C72B56E728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554682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CA23D-4769-471B-8745-51572ECF1FB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04062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BF733-2E2C-417B-9FC2-2C9FBD4C54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94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91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3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0CBD-4A74-4A86-8746-DC65718B903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63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46208-901A-4124-80B6-6E42B03E82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4734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AA619-C194-447A-BEFC-11DF021A0A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0832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E9EED-8B35-4C5D-974F-392DAA52A0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7756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68157-D97F-42E5-B241-F5F500EF056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438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6D1F6-88EC-4C8E-A5A9-400F8FFC4F1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3979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6568F-FDCA-42E1-95DB-900D867CFE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7071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C1AFA-ADF1-417A-8E97-799E9983072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554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69FCF-5FB1-47E6-9450-3E0361F8A1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194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B2580-A2CD-4E9B-88E0-D0FA2C89A28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598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11FF-A1A2-43C7-A555-BB6399E943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992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4CB6-DE13-4F5B-BC4A-EE22D7AB55D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2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2BF6-A76D-40EA-83A5-C66AEEACE8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767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09E30-3876-466D-B576-79F70177F0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488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9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61D30-8FC3-4946-93B7-C624E81CE3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185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D08F-91C5-480E-9149-CA1EFC2022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76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2C6DA-1B1E-43BD-983E-A34FF45166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422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811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811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259FD-8095-4455-8332-DAD84A20880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61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AA54-A038-4971-94E6-756808CC35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64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565D8-28A1-41E8-89E2-93C8613CFA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14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9ED0-CC9B-4319-AF45-7C8BBD1F4D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66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2322-E89A-49E9-8FF7-45000FE9F00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779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907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32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0CBD-4A74-4A86-8746-DC65718B903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1528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11FF-A1A2-43C7-A555-BB6399E943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5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91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3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4CB6-DE13-4F5B-BC4A-EE22D7AB55D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277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2BF6-A76D-40EA-83A5-C66AEEACE8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159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09E30-3876-466D-B576-79F70177F0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708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94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61D30-8FC3-4946-93B7-C624E81CE3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919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D08F-91C5-480E-9149-CA1EFC2022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60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2C6DA-1B1E-43BD-983E-A34FF45166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1488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807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807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259FD-8095-4455-8332-DAD84A20880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5355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AA54-A038-4971-94E6-756808CC35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328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565D8-28A1-41E8-89E2-93C8613CFA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153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9ED0-CC9B-4319-AF45-7C8BBD1F4D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61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2322-E89A-49E9-8FF7-45000FE9F00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305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903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28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0CBD-4A74-4A86-8746-DC65718B903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458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11FF-A1A2-43C7-A555-BB6399E943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848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4CB6-DE13-4F5B-BC4A-EE22D7AB55D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456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2BF6-A76D-40EA-83A5-C66AEEACE8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514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09E30-3876-466D-B576-79F70177F0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738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90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61D30-8FC3-4946-93B7-C624E81CE3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6237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D08F-91C5-480E-9149-CA1EFC2022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8567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2C6DA-1B1E-43BD-983E-A34FF45166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296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803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803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259FD-8095-4455-8332-DAD84A20880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2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AA54-A038-4971-94E6-756808CC35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008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565D8-28A1-41E8-89E2-93C8613CFA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358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19ED0-CC9B-4319-AF45-7C8BBD1F4D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349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2322-E89A-49E9-8FF7-45000FE9F00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254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95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620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0CBD-4A74-4A86-8746-DC65718B903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785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11FF-A1A2-43C7-A555-BB6399E943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1098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E4CB6-DE13-4F5B-BC4A-EE22D7AB55D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9405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12BF6-A76D-40EA-83A5-C66AEEACE8F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4707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09E30-3876-466D-B576-79F70177F0E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0019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82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61D30-8FC3-4946-93B7-C624E81CE3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8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D08F-91C5-480E-9149-CA1EFC2022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399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2C6DA-1B1E-43BD-983E-A34FF451665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6148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95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95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259FD-8095-4455-8332-DAD84A20880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2239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1AA54-A038-4971-94E6-756808CC352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738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565D8-28A1-41E8-89E2-93C8613CFAB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63213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860FC-63C3-4701-989D-CCD03FA2359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1532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051FE-C6C9-4417-A17E-52B0122A0A9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5263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83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5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DC4A8-B46C-42CE-B69C-0E21AD45AB4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1052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D2174-4608-4D64-A9FB-040E7BB1A71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6511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6DB84-D84E-4CCC-B62C-0ED0E9B6E58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52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E1E73-1F2F-452B-B1B5-E6E0FB5E2BC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47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8C08B-797B-48D9-871C-E47013A60FF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5572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51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C923E-8B6E-47CA-BA26-89EA1C70F6E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416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6A52F-3B47-4E3F-87DF-ACB279246B7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746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BF4EE-BB6D-4662-B71E-07B7864D9AA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8347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731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731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24FC0-E830-4192-81BC-8A775584FDC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383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D56FA-992E-4CDD-9F14-F70F8E468F7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89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AA465-AF2D-42CE-A66C-B767322040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9709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Freeform 2"/>
          <p:cNvSpPr>
            <a:spLocks/>
          </p:cNvSpPr>
          <p:nvPr/>
        </p:nvSpPr>
        <p:spPr bwMode="blackWhite">
          <a:xfrm>
            <a:off x="27517" y="12785"/>
            <a:ext cx="1186180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868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D0817307-F65C-469F-B8D7-B818A65FBC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315400" name="Group 8"/>
          <p:cNvGrpSpPr>
            <a:grpSpLocks/>
          </p:cNvGrpSpPr>
          <p:nvPr/>
        </p:nvGrpSpPr>
        <p:grpSpPr bwMode="auto">
          <a:xfrm>
            <a:off x="260407" y="234950"/>
            <a:ext cx="5050367" cy="1778000"/>
            <a:chOff x="123" y="148"/>
            <a:chExt cx="2386" cy="1120"/>
          </a:xfrm>
        </p:grpSpPr>
        <p:sp>
          <p:nvSpPr>
            <p:cNvPr id="315401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02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03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5404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5405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6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7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8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9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</p:grpSp>
      </p:grpSp>
      <p:grpSp>
        <p:nvGrpSpPr>
          <p:cNvPr id="315410" name="Group 18"/>
          <p:cNvGrpSpPr>
            <a:grpSpLocks/>
          </p:cNvGrpSpPr>
          <p:nvPr/>
        </p:nvGrpSpPr>
        <p:grpSpPr bwMode="auto">
          <a:xfrm>
            <a:off x="10553700" y="4368885"/>
            <a:ext cx="990600" cy="1058863"/>
            <a:chOff x="4986" y="2752"/>
            <a:chExt cx="468" cy="667"/>
          </a:xfrm>
        </p:grpSpPr>
        <p:sp>
          <p:nvSpPr>
            <p:cNvPr id="315411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12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13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5414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5415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6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7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8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9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</p:grpSp>
      </p:grpSp>
      <p:sp>
        <p:nvSpPr>
          <p:cNvPr id="315420" name="Freeform 28"/>
          <p:cNvSpPr>
            <a:spLocks/>
          </p:cNvSpPr>
          <p:nvPr/>
        </p:nvSpPr>
        <p:spPr bwMode="auto">
          <a:xfrm>
            <a:off x="1202269" y="5054685"/>
            <a:ext cx="9076267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5421" name="Freeform 29"/>
          <p:cNvSpPr>
            <a:spLocks/>
          </p:cNvSpPr>
          <p:nvPr/>
        </p:nvSpPr>
        <p:spPr bwMode="auto">
          <a:xfrm>
            <a:off x="5435600" y="1930400"/>
            <a:ext cx="1185333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57604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2F75E-FDAC-421F-91E5-DD927C3B85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72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8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C68C4-14C6-4822-88E3-DF80EDA38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1781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9D87-86B1-4E05-A1FA-4785A1817B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775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2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7859A-1B69-40BE-977F-DA07AF6009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5087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4195E-A925-407A-A9EA-2F8C0B8ADDB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0062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0951D-1839-40BA-B7DA-C1A85114B5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715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3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EEF22-95B7-4BD7-9D47-172171AB367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0783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166A6-6E27-4CCB-82AC-58C8931597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4905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C257B-149B-46AA-9C45-8BF3D40FE7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990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DCF81-9528-4E0B-AFAC-C3DB1A363B6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776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828800"/>
            <a:ext cx="10261600" cy="365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CB7D944-45B3-4A46-AC00-F9381429A6C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8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Freeform 2"/>
          <p:cNvSpPr>
            <a:spLocks/>
          </p:cNvSpPr>
          <p:nvPr/>
        </p:nvSpPr>
        <p:spPr bwMode="blackWhite">
          <a:xfrm>
            <a:off x="27517" y="12769"/>
            <a:ext cx="1186180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868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1539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539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D0817307-F65C-469F-B8D7-B818A65FBC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315400" name="Group 8"/>
          <p:cNvGrpSpPr>
            <a:grpSpLocks/>
          </p:cNvGrpSpPr>
          <p:nvPr/>
        </p:nvGrpSpPr>
        <p:grpSpPr bwMode="auto">
          <a:xfrm>
            <a:off x="260397" y="234950"/>
            <a:ext cx="5050367" cy="1778000"/>
            <a:chOff x="123" y="148"/>
            <a:chExt cx="2386" cy="1120"/>
          </a:xfrm>
        </p:grpSpPr>
        <p:sp>
          <p:nvSpPr>
            <p:cNvPr id="315401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02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03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5404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5405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6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7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8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09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</p:grpSp>
      </p:grpSp>
      <p:grpSp>
        <p:nvGrpSpPr>
          <p:cNvPr id="315410" name="Group 18"/>
          <p:cNvGrpSpPr>
            <a:grpSpLocks/>
          </p:cNvGrpSpPr>
          <p:nvPr/>
        </p:nvGrpSpPr>
        <p:grpSpPr bwMode="auto">
          <a:xfrm>
            <a:off x="10553700" y="4368869"/>
            <a:ext cx="990600" cy="1058863"/>
            <a:chOff x="4986" y="2752"/>
            <a:chExt cx="468" cy="667"/>
          </a:xfrm>
        </p:grpSpPr>
        <p:sp>
          <p:nvSpPr>
            <p:cNvPr id="315411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12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5413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5414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5415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6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7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8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5419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</p:grpSp>
      </p:grpSp>
      <p:sp>
        <p:nvSpPr>
          <p:cNvPr id="315420" name="Freeform 28"/>
          <p:cNvSpPr>
            <a:spLocks/>
          </p:cNvSpPr>
          <p:nvPr/>
        </p:nvSpPr>
        <p:spPr bwMode="auto">
          <a:xfrm>
            <a:off x="1202269" y="5054669"/>
            <a:ext cx="9076267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5421" name="Freeform 29"/>
          <p:cNvSpPr>
            <a:spLocks/>
          </p:cNvSpPr>
          <p:nvPr/>
        </p:nvSpPr>
        <p:spPr bwMode="auto">
          <a:xfrm>
            <a:off x="5435600" y="1930400"/>
            <a:ext cx="1185333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56022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2F75E-FDAC-421F-91E5-DD927C3B85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21812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6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C68C4-14C6-4822-88E3-DF80EDA3842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194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59D87-86B1-4E05-A1FA-4785A1817B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096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1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1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7859A-1B69-40BE-977F-DA07AF6009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417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4195E-A925-407A-A9EA-2F8C0B8ADDB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382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0951D-1839-40BA-B7DA-C1A85114B5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97225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1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EEF22-95B7-4BD7-9D47-172171AB367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885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166A6-6E27-4CCB-82AC-58C8931597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30426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C257B-149B-46AA-9C45-8BF3D40FE75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4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5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52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5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755652" y="0"/>
            <a:ext cx="10521949" cy="6821488"/>
            <a:chOff x="349" y="23"/>
            <a:chExt cx="4971" cy="4297"/>
          </a:xfrm>
        </p:grpSpPr>
        <p:sp>
          <p:nvSpPr>
            <p:cNvPr id="18540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1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2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3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4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5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6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7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8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49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0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1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2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3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4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5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6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7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8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59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0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1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2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3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4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5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6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7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8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69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0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1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2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3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4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5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6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7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8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79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0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1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2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3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4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5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6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7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8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89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0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1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2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3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4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5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6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7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8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99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0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1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2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3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4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5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6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7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8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09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0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1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2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3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4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5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6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7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8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19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0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1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2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3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4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5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6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7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8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29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0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1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2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3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4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5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6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7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8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39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0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1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2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3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4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5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6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7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8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49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0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1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2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3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4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5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6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7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8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59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0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1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2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3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4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5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6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7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8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69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0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1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2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3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4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5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6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7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8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79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80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81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82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83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684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35" name="Group 148"/>
          <p:cNvGrpSpPr>
            <a:grpSpLocks/>
          </p:cNvGrpSpPr>
          <p:nvPr/>
        </p:nvGrpSpPr>
        <p:grpSpPr bwMode="auto">
          <a:xfrm>
            <a:off x="1422400" y="3444876"/>
            <a:ext cx="711200" cy="492125"/>
            <a:chOff x="96" y="2784"/>
            <a:chExt cx="1062" cy="981"/>
          </a:xfrm>
        </p:grpSpPr>
        <p:sp>
          <p:nvSpPr>
            <p:cNvPr id="18527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8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9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0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1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2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3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4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5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6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7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8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39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36" name="Group 162"/>
          <p:cNvGrpSpPr>
            <a:grpSpLocks/>
          </p:cNvGrpSpPr>
          <p:nvPr/>
        </p:nvGrpSpPr>
        <p:grpSpPr bwMode="auto">
          <a:xfrm>
            <a:off x="1422400" y="4553019"/>
            <a:ext cx="711200" cy="492125"/>
            <a:chOff x="96" y="2784"/>
            <a:chExt cx="1062" cy="981"/>
          </a:xfrm>
        </p:grpSpPr>
        <p:sp>
          <p:nvSpPr>
            <p:cNvPr id="18514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5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6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7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8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9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0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1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2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3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4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5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26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37" name="Group 176"/>
          <p:cNvGrpSpPr>
            <a:grpSpLocks/>
          </p:cNvGrpSpPr>
          <p:nvPr/>
        </p:nvGrpSpPr>
        <p:grpSpPr bwMode="auto">
          <a:xfrm>
            <a:off x="1422400" y="5562669"/>
            <a:ext cx="711200" cy="492125"/>
            <a:chOff x="96" y="2784"/>
            <a:chExt cx="1062" cy="981"/>
          </a:xfrm>
        </p:grpSpPr>
        <p:sp>
          <p:nvSpPr>
            <p:cNvPr id="18501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2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3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4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5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6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7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8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9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0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1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2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3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38" name="Group 190"/>
          <p:cNvGrpSpPr>
            <a:grpSpLocks/>
          </p:cNvGrpSpPr>
          <p:nvPr/>
        </p:nvGrpSpPr>
        <p:grpSpPr bwMode="auto">
          <a:xfrm>
            <a:off x="508000" y="3962469"/>
            <a:ext cx="711200" cy="492125"/>
            <a:chOff x="96" y="2784"/>
            <a:chExt cx="1062" cy="981"/>
          </a:xfrm>
        </p:grpSpPr>
        <p:sp>
          <p:nvSpPr>
            <p:cNvPr id="18488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9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0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1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2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3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4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5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6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7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8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9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0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39" name="Group 204"/>
          <p:cNvGrpSpPr>
            <a:grpSpLocks/>
          </p:cNvGrpSpPr>
          <p:nvPr/>
        </p:nvGrpSpPr>
        <p:grpSpPr bwMode="auto">
          <a:xfrm>
            <a:off x="508000" y="5070544"/>
            <a:ext cx="711200" cy="492125"/>
            <a:chOff x="96" y="2784"/>
            <a:chExt cx="1062" cy="981"/>
          </a:xfrm>
        </p:grpSpPr>
        <p:sp>
          <p:nvSpPr>
            <p:cNvPr id="18475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6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7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8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9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0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1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2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3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4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5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6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7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40" name="Group 218"/>
          <p:cNvGrpSpPr>
            <a:grpSpLocks/>
          </p:cNvGrpSpPr>
          <p:nvPr/>
        </p:nvGrpSpPr>
        <p:grpSpPr bwMode="auto">
          <a:xfrm>
            <a:off x="508000" y="6121469"/>
            <a:ext cx="711200" cy="492125"/>
            <a:chOff x="96" y="2784"/>
            <a:chExt cx="1062" cy="981"/>
          </a:xfrm>
        </p:grpSpPr>
        <p:sp>
          <p:nvSpPr>
            <p:cNvPr id="18462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3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4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5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6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7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8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9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0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1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2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3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4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41" name="Group 232"/>
          <p:cNvGrpSpPr>
            <a:grpSpLocks/>
          </p:cNvGrpSpPr>
          <p:nvPr/>
        </p:nvGrpSpPr>
        <p:grpSpPr bwMode="auto">
          <a:xfrm>
            <a:off x="9245600" y="-7938"/>
            <a:ext cx="3090333" cy="2063751"/>
            <a:chOff x="4080" y="-5"/>
            <a:chExt cx="1748" cy="1556"/>
          </a:xfrm>
        </p:grpSpPr>
        <p:sp>
          <p:nvSpPr>
            <p:cNvPr id="18447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8448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8449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1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2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3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4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5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6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7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8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59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60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461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8442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43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34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4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4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4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41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F153AC67-27CB-400D-A7C3-7988601DB8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63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B338683-3C32-48B1-B0E7-92ADCA087D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74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5844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5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6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94A0270-05B2-4AC7-9CF0-6D9335CA1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6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61F1C4A-2654-48EB-ABE8-9FAE574AA7A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229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2639CF9-7986-4E01-858A-020C2944CEB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1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2639CF9-7986-4E01-858A-020C2944CEB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64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2639CF9-7986-4E01-858A-020C2944CEB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7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2639CF9-7986-4E01-858A-020C2944CEB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89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4468498-3D7F-450A-9995-E3BF39D1892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59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Freeform 2"/>
          <p:cNvSpPr>
            <a:spLocks/>
          </p:cNvSpPr>
          <p:nvPr/>
        </p:nvSpPr>
        <p:spPr bwMode="auto">
          <a:xfrm rot="-3172564">
            <a:off x="10564284" y="-362479"/>
            <a:ext cx="1162050" cy="2779183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093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43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4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333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7733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fld id="{CD9A8A12-9C87-4497-A5F0-E2828F4CDC21}" type="slidenum">
              <a:rPr lang="en-US" altLang="zh-CN" smtClean="0">
                <a:solidFill>
                  <a:srgbClr val="000000"/>
                </a:solidFill>
                <a:latin typeface="Comic Sans MS" pitchFamily="66" charset="0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6" name="Freeform 8"/>
          <p:cNvSpPr>
            <a:spLocks/>
          </p:cNvSpPr>
          <p:nvPr/>
        </p:nvSpPr>
        <p:spPr bwMode="auto">
          <a:xfrm rot="-3172564">
            <a:off x="10681286" y="-324865"/>
            <a:ext cx="1165225" cy="2796116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4377" name="Freeform 9"/>
          <p:cNvSpPr>
            <a:spLocks/>
          </p:cNvSpPr>
          <p:nvPr/>
        </p:nvSpPr>
        <p:spPr bwMode="auto">
          <a:xfrm rot="-3172564">
            <a:off x="10612495" y="-69848"/>
            <a:ext cx="1025525" cy="2095500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grpSp>
        <p:nvGrpSpPr>
          <p:cNvPr id="314378" name="Group 10"/>
          <p:cNvGrpSpPr>
            <a:grpSpLocks/>
          </p:cNvGrpSpPr>
          <p:nvPr/>
        </p:nvGrpSpPr>
        <p:grpSpPr bwMode="auto"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31437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438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438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439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  <p:sp>
            <p:nvSpPr>
              <p:cNvPr id="31439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439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439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grpSp>
            <p:nvGrpSpPr>
              <p:cNvPr id="314396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439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</p:grpSp>
      </p:grpSp>
      <p:grpSp>
        <p:nvGrpSpPr>
          <p:cNvPr id="314405" name="Group 37"/>
          <p:cNvGrpSpPr>
            <a:grpSpLocks/>
          </p:cNvGrpSpPr>
          <p:nvPr/>
        </p:nvGrpSpPr>
        <p:grpSpPr bwMode="auto">
          <a:xfrm>
            <a:off x="11573990" y="2116223"/>
            <a:ext cx="514351" cy="4308475"/>
            <a:chOff x="5468" y="1333"/>
            <a:chExt cx="243" cy="2714"/>
          </a:xfrm>
        </p:grpSpPr>
        <p:sp>
          <p:nvSpPr>
            <p:cNvPr id="31440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40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</p:grpSp>
      <p:grpSp>
        <p:nvGrpSpPr>
          <p:cNvPr id="314408" name="Group 40"/>
          <p:cNvGrpSpPr>
            <a:grpSpLocks/>
          </p:cNvGrpSpPr>
          <p:nvPr/>
        </p:nvGrpSpPr>
        <p:grpSpPr bwMode="auto"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31440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1441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grpSp>
            <p:nvGrpSpPr>
              <p:cNvPr id="314411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1441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</p:grpSp>
        <p:sp>
          <p:nvSpPr>
            <p:cNvPr id="31442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1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Freeform 2"/>
          <p:cNvSpPr>
            <a:spLocks/>
          </p:cNvSpPr>
          <p:nvPr/>
        </p:nvSpPr>
        <p:spPr bwMode="auto">
          <a:xfrm rot="-3172564">
            <a:off x="10564284" y="-362479"/>
            <a:ext cx="1162050" cy="2779183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43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093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43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4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333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7733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fld id="{CD9A8A12-9C87-4497-A5F0-E2828F4CDC21}" type="slidenum">
              <a:rPr lang="en-US" altLang="zh-CN" smtClean="0">
                <a:solidFill>
                  <a:srgbClr val="000000"/>
                </a:solidFill>
                <a:latin typeface="Comic Sans MS" pitchFamily="66" charset="0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14376" name="Freeform 8"/>
          <p:cNvSpPr>
            <a:spLocks/>
          </p:cNvSpPr>
          <p:nvPr/>
        </p:nvSpPr>
        <p:spPr bwMode="auto">
          <a:xfrm rot="-3172564">
            <a:off x="10681276" y="-324873"/>
            <a:ext cx="1165225" cy="2796116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sp>
        <p:nvSpPr>
          <p:cNvPr id="314377" name="Freeform 9"/>
          <p:cNvSpPr>
            <a:spLocks/>
          </p:cNvSpPr>
          <p:nvPr/>
        </p:nvSpPr>
        <p:spPr bwMode="auto">
          <a:xfrm rot="-3172564">
            <a:off x="10612484" y="-69848"/>
            <a:ext cx="1025525" cy="2095500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Comic Sans MS" pitchFamily="66" charset="0"/>
              <a:ea typeface="仿宋_GB2312" pitchFamily="49" charset="-122"/>
            </a:endParaRPr>
          </a:p>
        </p:txBody>
      </p:sp>
      <p:grpSp>
        <p:nvGrpSpPr>
          <p:cNvPr id="314378" name="Group 10"/>
          <p:cNvGrpSpPr>
            <a:grpSpLocks/>
          </p:cNvGrpSpPr>
          <p:nvPr/>
        </p:nvGrpSpPr>
        <p:grpSpPr bwMode="auto"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31437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38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grpSp>
          <p:nvGrpSpPr>
            <p:cNvPr id="31438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438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439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  <p:sp>
            <p:nvSpPr>
              <p:cNvPr id="31439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439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sp>
            <p:nvSpPr>
              <p:cNvPr id="31439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grpSp>
            <p:nvGrpSpPr>
              <p:cNvPr id="314396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439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39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0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</p:grpSp>
      </p:grpSp>
      <p:grpSp>
        <p:nvGrpSpPr>
          <p:cNvPr id="314405" name="Group 37"/>
          <p:cNvGrpSpPr>
            <a:grpSpLocks/>
          </p:cNvGrpSpPr>
          <p:nvPr/>
        </p:nvGrpSpPr>
        <p:grpSpPr bwMode="auto">
          <a:xfrm>
            <a:off x="11573979" y="2116207"/>
            <a:ext cx="514351" cy="4308475"/>
            <a:chOff x="5468" y="1333"/>
            <a:chExt cx="243" cy="2714"/>
          </a:xfrm>
        </p:grpSpPr>
        <p:sp>
          <p:nvSpPr>
            <p:cNvPr id="31440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  <p:sp>
          <p:nvSpPr>
            <p:cNvPr id="31440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</p:grpSp>
      <p:grpSp>
        <p:nvGrpSpPr>
          <p:cNvPr id="314408" name="Group 40"/>
          <p:cNvGrpSpPr>
            <a:grpSpLocks/>
          </p:cNvGrpSpPr>
          <p:nvPr/>
        </p:nvGrpSpPr>
        <p:grpSpPr bwMode="auto"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31440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1441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endParaRPr>
              </a:p>
            </p:txBody>
          </p:sp>
          <p:grpSp>
            <p:nvGrpSpPr>
              <p:cNvPr id="314411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1441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  <p:sp>
              <p:nvSpPr>
                <p:cNvPr id="31441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mtClean="0">
                    <a:solidFill>
                      <a:srgbClr val="000000"/>
                    </a:solidFill>
                    <a:latin typeface="Comic Sans MS" pitchFamily="66" charset="0"/>
                    <a:ea typeface="仿宋_GB2312" pitchFamily="49" charset="-122"/>
                  </a:endParaRPr>
                </a:p>
              </p:txBody>
            </p:sp>
          </p:grpSp>
        </p:grpSp>
        <p:sp>
          <p:nvSpPr>
            <p:cNvPr id="31442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Comic Sans MS" pitchFamily="66" charset="0"/>
                <a:ea typeface="仿宋_GB2312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2639CF9-7986-4E01-858A-020C2944CEB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4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4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课文导入：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3465627" y="971360"/>
            <a:ext cx="5806503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伯牙鼓琴</a:t>
            </a:r>
            <a:endParaRPr lang="zh-CN" altLang="en-US" sz="6600" b="1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103.jpg"/>
          <p:cNvPicPr>
            <a:picLocks noChangeAspect="1"/>
          </p:cNvPicPr>
          <p:nvPr/>
        </p:nvPicPr>
        <p:blipFill>
          <a:blip r:embed="rId2" cstate="print"/>
          <a:srcRect l="47616" t="38933" r="760" b="28533"/>
          <a:stretch>
            <a:fillRect/>
          </a:stretch>
        </p:blipFill>
        <p:spPr>
          <a:xfrm>
            <a:off x="1993392" y="2423160"/>
            <a:ext cx="7452360" cy="44348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870943" y="3017520"/>
            <a:ext cx="800219" cy="2304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微软雅黑" pitchFamily="34" charset="-122"/>
              </a:rPr>
              <a:t>俞伯牙</a:t>
            </a:r>
            <a:endParaRPr lang="zh-CN" altLang="en-US" sz="40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651" y="3034030"/>
            <a:ext cx="800219" cy="1947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微软雅黑" pitchFamily="34" charset="-122"/>
              </a:rPr>
              <a:t>锺子期</a:t>
            </a:r>
            <a:endParaRPr lang="zh-CN" altLang="en-US" sz="40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补充拓展：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33832" y="1396183"/>
            <a:ext cx="11261344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据记载，伯牙子期在一个的中秋之夜的雨后因琴声偶遇，因音乐而相知，他们彻夜长谈，不觉东方发白。伯牙子期洒泪而别。他们相约第二年八月十六日再相见。春去秋来，当伯牙满怀期待的赶来与子期相遇时，万万没有想到，面对的不是子期的人而是子期冰冷的墓碑。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0000"/>
                </a:solidFill>
              </a:rPr>
              <a:t>知音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1</a:t>
            </a:r>
            <a:r>
              <a:rPr lang="zh-CN" altLang="en-US" sz="4000" b="1" smtClean="0"/>
              <a:t>、本义：通晓音律。</a:t>
            </a:r>
          </a:p>
          <a:p>
            <a:pPr eaLnBrk="1" hangingPunct="1"/>
            <a:r>
              <a:rPr lang="en-US" altLang="zh-CN" sz="4000" b="1" smtClean="0"/>
              <a:t>2</a:t>
            </a:r>
            <a:r>
              <a:rPr lang="zh-CN" altLang="en-US" sz="4000" b="1" smtClean="0"/>
              <a:t>、现在指</a:t>
            </a:r>
            <a:r>
              <a:rPr lang="en-US" altLang="zh-CN" sz="4000" b="1" smtClean="0"/>
              <a:t>“</a:t>
            </a:r>
            <a:r>
              <a:rPr lang="zh-CN" altLang="en-US" sz="4000" b="1" smtClean="0"/>
              <a:t>真正了解自己的人</a:t>
            </a:r>
            <a:r>
              <a:rPr lang="en-US" altLang="zh-CN" sz="4000" b="1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6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7169"/>
          <p:cNvSpPr txBox="1">
            <a:spLocks noChangeArrowheads="1"/>
          </p:cNvSpPr>
          <p:nvPr/>
        </p:nvSpPr>
        <p:spPr bwMode="auto">
          <a:xfrm>
            <a:off x="0" y="762004"/>
            <a:ext cx="121920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3200" b="1" dirty="0" smtClean="0">
                <a:solidFill>
                  <a:srgbClr val="0000FF"/>
                </a:solidFill>
                <a:ea typeface="楷体_GB2312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伯牙</a:t>
            </a: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鼓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琴，钟子期听之。</a:t>
            </a: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方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鼓琴而</a:t>
            </a: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zh-CN" altLang="en-US" sz="3600" b="1" dirty="0" smtClean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CC00FF"/>
                </a:solidFill>
                <a:ea typeface="楷体_GB2312" pitchFamily="49" charset="-122"/>
              </a:rPr>
              <a:t>志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在太山。钟子期曰：“</a:t>
            </a:r>
            <a:r>
              <a:rPr lang="zh-CN" altLang="en-US" sz="3600" b="1" dirty="0" smtClean="0">
                <a:solidFill>
                  <a:srgbClr val="CC00FF"/>
                </a:solidFill>
                <a:ea typeface="楷体_GB2312" pitchFamily="49" charset="-122"/>
              </a:rPr>
              <a:t>善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哉乎鼓琴！</a:t>
            </a: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巍巍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乎</a:t>
            </a: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若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太山。</a:t>
            </a:r>
            <a:endParaRPr lang="en-US" altLang="zh-CN" sz="3600" b="1" dirty="0" smtClean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少选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之间，</a:t>
            </a: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zh-CN" altLang="en-US" sz="3600" b="1" dirty="0" smtClean="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     而志在流水，钟子期又曰：“善哉乎鼓琴，</a:t>
            </a:r>
            <a:r>
              <a:rPr lang="zh-CN" altLang="en-US" sz="3600" b="1" dirty="0" smtClean="0">
                <a:solidFill>
                  <a:srgbClr val="FF00FF"/>
                </a:solidFill>
                <a:ea typeface="楷体_GB2312" pitchFamily="49" charset="-122"/>
              </a:rPr>
              <a:t>汤汤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乎若流水！”。</a:t>
            </a:r>
          </a:p>
        </p:txBody>
      </p:sp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7879079" y="3261519"/>
            <a:ext cx="43129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高大的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样子</a:t>
            </a: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9707880" y="3261527"/>
            <a:ext cx="10820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像</a:t>
            </a:r>
          </a:p>
        </p:txBody>
      </p:sp>
      <p:sp>
        <p:nvSpPr>
          <p:cNvPr id="7173" name="文本框 7172"/>
          <p:cNvSpPr txBox="1">
            <a:spLocks noChangeArrowheads="1"/>
          </p:cNvSpPr>
          <p:nvPr/>
        </p:nvSpPr>
        <p:spPr bwMode="auto">
          <a:xfrm>
            <a:off x="1935481" y="1295400"/>
            <a:ext cx="96012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</a:rPr>
              <a:t>弹</a:t>
            </a:r>
          </a:p>
        </p:txBody>
      </p:sp>
      <p:sp>
        <p:nvSpPr>
          <p:cNvPr id="7175" name="文本框 7174"/>
          <p:cNvSpPr txBox="1">
            <a:spLocks noChangeArrowheads="1"/>
          </p:cNvSpPr>
          <p:nvPr/>
        </p:nvSpPr>
        <p:spPr bwMode="auto">
          <a:xfrm>
            <a:off x="8397240" y="5674934"/>
            <a:ext cx="3672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水流大而急的样子</a:t>
            </a:r>
          </a:p>
        </p:txBody>
      </p:sp>
      <p:sp>
        <p:nvSpPr>
          <p:cNvPr id="7178" name="文本框 7177"/>
          <p:cNvSpPr txBox="1">
            <a:spLocks noChangeArrowheads="1"/>
          </p:cNvSpPr>
          <p:nvPr/>
        </p:nvSpPr>
        <p:spPr bwMode="auto">
          <a:xfrm>
            <a:off x="459317" y="1875005"/>
            <a:ext cx="3352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心志，情志</a:t>
            </a:r>
          </a:p>
        </p:txBody>
      </p:sp>
      <p:sp>
        <p:nvSpPr>
          <p:cNvPr id="7179" name="文本框 7178"/>
          <p:cNvSpPr txBox="1">
            <a:spLocks noChangeArrowheads="1"/>
          </p:cNvSpPr>
          <p:nvPr/>
        </p:nvSpPr>
        <p:spPr bwMode="auto">
          <a:xfrm>
            <a:off x="5566876" y="2971800"/>
            <a:ext cx="296756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Times New Roman" pitchFamily="18" charset="0"/>
              </a:rPr>
              <a:t>好</a:t>
            </a:r>
          </a:p>
        </p:txBody>
      </p:sp>
      <p:sp>
        <p:nvSpPr>
          <p:cNvPr id="6153" name="文本框 7179"/>
          <p:cNvSpPr txBox="1">
            <a:spLocks noChangeArrowheads="1"/>
          </p:cNvSpPr>
          <p:nvPr/>
        </p:nvSpPr>
        <p:spPr bwMode="auto">
          <a:xfrm>
            <a:off x="0" y="167"/>
            <a:ext cx="6197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4000" b="1" smtClean="0">
                <a:solidFill>
                  <a:srgbClr val="CC0099"/>
                </a:solidFill>
                <a:latin typeface="Times New Roman" pitchFamily="18" charset="0"/>
              </a:rPr>
              <a:t>理读：</a:t>
            </a:r>
            <a:r>
              <a:rPr lang="zh-CN" altLang="en-US" sz="3600" b="1" smtClean="0">
                <a:solidFill>
                  <a:srgbClr val="CC0099"/>
                </a:solidFill>
                <a:latin typeface="Times New Roman" pitchFamily="18" charset="0"/>
              </a:rPr>
              <a:t>读懂句意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68579" y="1381291"/>
            <a:ext cx="34078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正，正在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2925" y="3846303"/>
            <a:ext cx="47715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一会儿，不久</a:t>
            </a:r>
          </a:p>
        </p:txBody>
      </p:sp>
    </p:spTree>
    <p:extLst>
      <p:ext uri="{BB962C8B-B14F-4D97-AF65-F5344CB8AC3E}">
        <p14:creationId xmlns:p14="http://schemas.microsoft.com/office/powerpoint/2010/main" val="384886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5" grpId="0"/>
      <p:bldP spid="7178" grpId="0"/>
      <p:bldP spid="7179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171" name="内容占位符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钟子期死，伯牙破琴绝弦，终身不复鼓琴，</a:t>
            </a:r>
            <a:r>
              <a:rPr lang="zh-CN" altLang="en-US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以为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世无</a:t>
            </a:r>
            <a:r>
              <a:rPr lang="zh-CN" altLang="en-US" b="1" dirty="0" smtClean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足     复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为鼓琴者。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525000" y="2609166"/>
            <a:ext cx="137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认为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8640" y="3106743"/>
            <a:ext cx="12801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值得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72640" y="3106741"/>
            <a:ext cx="296487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再</a:t>
            </a:r>
          </a:p>
        </p:txBody>
      </p:sp>
    </p:spTree>
    <p:extLst>
      <p:ext uri="{BB962C8B-B14F-4D97-AF65-F5344CB8AC3E}">
        <p14:creationId xmlns:p14="http://schemas.microsoft.com/office/powerpoint/2010/main" val="291647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3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4168" y="1417406"/>
            <a:ext cx="1053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现在请同学们结合课文注释，小组内合作，试着翻译全文。</a:t>
            </a:r>
            <a:endParaRPr lang="zh-CN" altLang="en-US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21792" y="2264531"/>
            <a:ext cx="1139342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伯牙弹琴，锺子期在一旁欣赏。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伯牙开始用琴声抒发自己志在大山的情怀，锺子期情不自禁地感叹说：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“弹得太好了，高昂激越，如登巍巍高山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!”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过了一会儿，伯牙又表达了自己志在流水的意向，锺子期又禁不住说：“弹得太好了，回旋跌宕，如临滔滔江河。”后来，锺子期不幸死去，伯牙把琴摔破，把弦扯断，终生不再弹琴，认为失去知音，世上便再无值得为之弹琴的人了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2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114" name="Group 2"/>
          <p:cNvGrpSpPr>
            <a:grpSpLocks/>
          </p:cNvGrpSpPr>
          <p:nvPr/>
        </p:nvGrpSpPr>
        <p:grpSpPr bwMode="auto">
          <a:xfrm>
            <a:off x="239184" y="260350"/>
            <a:ext cx="9313333" cy="1728788"/>
            <a:chOff x="0" y="0"/>
            <a:chExt cx="1920" cy="1032"/>
          </a:xfrm>
        </p:grpSpPr>
        <p:pic>
          <p:nvPicPr>
            <p:cNvPr id="346115" name="Picture 3" descr="20067251503572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93049">
              <a:off x="0" y="96"/>
              <a:ext cx="1920" cy="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6116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824" cy="480"/>
            </a:xfrm>
            <a:prstGeom prst="doubleWave">
              <a:avLst>
                <a:gd name="adj1" fmla="val 6500"/>
                <a:gd name="adj2" fmla="val 0"/>
              </a:avLst>
            </a:prstGeom>
            <a:gradFill rotWithShape="1">
              <a:gsLst>
                <a:gs pos="0">
                  <a:srgbClr val="66FFFF"/>
                </a:gs>
                <a:gs pos="100000">
                  <a:srgbClr val="FF8200"/>
                </a:gs>
              </a:gsLst>
              <a:lin ang="5400000" scaled="1"/>
            </a:gradFill>
            <a:ln w="57150">
              <a:solidFill>
                <a:srgbClr val="00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6000" b="1" smtClean="0">
                  <a:solidFill>
                    <a:srgbClr val="000000"/>
                  </a:solidFill>
                  <a:latin typeface="Comic Sans MS" pitchFamily="66" charset="0"/>
                  <a:ea typeface="仿宋_GB2312" pitchFamily="49" charset="-122"/>
                </a:rPr>
                <a:t>探讨、品味课文：</a:t>
              </a:r>
            </a:p>
          </p:txBody>
        </p:sp>
      </p:grpSp>
      <p:sp>
        <p:nvSpPr>
          <p:cNvPr id="346117" name="Text Box 5"/>
          <p:cNvSpPr txBox="1">
            <a:spLocks noChangeArrowheads="1"/>
          </p:cNvSpPr>
          <p:nvPr/>
        </p:nvSpPr>
        <p:spPr bwMode="auto">
          <a:xfrm>
            <a:off x="431803" y="2636838"/>
            <a:ext cx="10945284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smtClean="0">
                <a:solidFill>
                  <a:srgbClr val="FF3300"/>
                </a:solidFill>
                <a:latin typeface="Comic Sans MS" pitchFamily="66" charset="0"/>
                <a:ea typeface="仿宋_GB2312" pitchFamily="49" charset="-122"/>
              </a:rPr>
              <a:t>      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  <a:ea typeface="仿宋_GB2312" pitchFamily="49" charset="-122"/>
              </a:rPr>
              <a:t>从哪句话可以看出子期堪称伯牙的</a:t>
            </a:r>
            <a:r>
              <a:rPr lang="zh-CN" altLang="en-US" sz="4800" b="1" smtClean="0">
                <a:solidFill>
                  <a:srgbClr val="FF3300"/>
                </a:solidFill>
                <a:latin typeface="Arial"/>
                <a:ea typeface="仿宋_GB2312" pitchFamily="49" charset="-122"/>
              </a:rPr>
              <a:t>“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  <a:ea typeface="仿宋_GB2312" pitchFamily="49" charset="-122"/>
              </a:rPr>
              <a:t>知音</a:t>
            </a:r>
            <a:r>
              <a:rPr lang="zh-CN" altLang="en-US" sz="4800" b="1" smtClean="0">
                <a:solidFill>
                  <a:srgbClr val="FF3300"/>
                </a:solidFill>
                <a:latin typeface="Arial"/>
                <a:ea typeface="仿宋_GB2312" pitchFamily="49" charset="-122"/>
              </a:rPr>
              <a:t>”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  <a:ea typeface="仿宋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7675730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6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826" name="Picture 2" descr="1167_12211301550Yl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3827" name="Text Box 3"/>
          <p:cNvSpPr txBox="1">
            <a:spLocks noChangeArrowheads="1"/>
          </p:cNvSpPr>
          <p:nvPr/>
        </p:nvSpPr>
        <p:spPr bwMode="auto">
          <a:xfrm>
            <a:off x="0" y="71"/>
            <a:ext cx="12192000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smtClean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方鼓琴而志在太山，</a:t>
            </a:r>
          </a:p>
          <a:p>
            <a:r>
              <a:rPr lang="zh-CN" altLang="en-US" sz="6000" b="1" smtClean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钟子期曰：</a:t>
            </a:r>
            <a:r>
              <a:rPr lang="zh-CN" altLang="en-US" sz="6000" b="1" smtClean="0">
                <a:solidFill>
                  <a:srgbClr val="FF3300"/>
                </a:solidFill>
                <a:latin typeface="宋体"/>
                <a:ea typeface="仿宋_GB2312" pitchFamily="49" charset="-122"/>
              </a:rPr>
              <a:t>“</a:t>
            </a:r>
            <a:r>
              <a:rPr lang="zh-CN" altLang="en-US" sz="6000" b="1" smtClean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善哉乎鼓琴</a:t>
            </a:r>
            <a:r>
              <a:rPr lang="en-US" altLang="zh-CN" sz="6000" b="1" smtClean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, </a:t>
            </a:r>
          </a:p>
          <a:p>
            <a:r>
              <a:rPr lang="zh-CN" altLang="en-US" sz="6000" b="1" smtClean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巍巍乎若太山！</a:t>
            </a:r>
            <a:r>
              <a:rPr lang="zh-CN" altLang="en-US" sz="6000" b="1" smtClean="0">
                <a:solidFill>
                  <a:srgbClr val="FF3300"/>
                </a:solidFill>
                <a:latin typeface="宋体"/>
                <a:ea typeface="仿宋_GB2312" pitchFamily="49" charset="-122"/>
              </a:rPr>
              <a:t>”</a:t>
            </a:r>
            <a:endParaRPr lang="zh-CN" altLang="en-US" sz="6000" b="1" smtClean="0">
              <a:solidFill>
                <a:srgbClr val="FF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919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Text Box 2"/>
          <p:cNvSpPr txBox="1">
            <a:spLocks noChangeArrowheads="1"/>
          </p:cNvSpPr>
          <p:nvPr/>
        </p:nvSpPr>
        <p:spPr bwMode="auto">
          <a:xfrm>
            <a:off x="4751917" y="514421"/>
            <a:ext cx="7440083" cy="557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志在流水 ， </a:t>
            </a:r>
          </a:p>
          <a:p>
            <a:pPr>
              <a:lnSpc>
                <a:spcPct val="150000"/>
              </a:lnSpc>
            </a:pPr>
            <a:r>
              <a:rPr lang="zh-CN" altLang="en-US" sz="60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钟子期又曰 ：</a:t>
            </a:r>
          </a:p>
          <a:p>
            <a:pPr>
              <a:lnSpc>
                <a:spcPct val="150000"/>
              </a:lnSpc>
            </a:pPr>
            <a:r>
              <a:rPr lang="zh-CN" altLang="en-US" sz="6000" b="1" smtClean="0">
                <a:solidFill>
                  <a:srgbClr val="000000"/>
                </a:solidFill>
                <a:latin typeface="Arial"/>
                <a:ea typeface="仿宋_GB2312" pitchFamily="49" charset="-122"/>
              </a:rPr>
              <a:t>“</a:t>
            </a:r>
            <a:r>
              <a:rPr lang="zh-CN" altLang="en-US" sz="60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善哉乎鼓琴</a:t>
            </a:r>
            <a:r>
              <a:rPr lang="en-US" altLang="zh-CN" sz="60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60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汤汤乎若流水。</a:t>
            </a:r>
            <a:r>
              <a:rPr lang="zh-CN" altLang="en-US" sz="6000" b="1" smtClean="0">
                <a:solidFill>
                  <a:srgbClr val="000000"/>
                </a:solidFill>
                <a:latin typeface="Arial"/>
                <a:ea typeface="仿宋_GB2312" pitchFamily="49" charset="-122"/>
              </a:rPr>
              <a:t>”</a:t>
            </a:r>
            <a:endParaRPr lang="zh-CN" altLang="en-US" sz="6000" b="1" smtClean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34852" name="Picture 4" descr="u=2644393754,3447583054&amp;fm=0&amp;gp=4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2513"/>
            <a:ext cx="4809067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849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>
          <a:xfrm>
            <a:off x="1" y="189054"/>
            <a:ext cx="11692467" cy="1768475"/>
          </a:xfrm>
        </p:spPr>
        <p:txBody>
          <a:bodyPr/>
          <a:lstStyle/>
          <a:p>
            <a:pPr eaLnBrk="1" hangingPunct="1"/>
            <a:r>
              <a:rPr lang="zh-CN" altLang="en-US" sz="3200" b="1" smtClean="0"/>
              <a:t>联系上下文思考：</a:t>
            </a:r>
            <a:r>
              <a:rPr lang="en-US" altLang="zh-CN" sz="3200" b="1" smtClean="0"/>
              <a:t>“</a:t>
            </a:r>
            <a:r>
              <a:rPr lang="zh-CN" altLang="en-US" sz="3200" b="1" smtClean="0"/>
              <a:t>破</a:t>
            </a:r>
            <a:r>
              <a:rPr lang="en-US" altLang="zh-CN" sz="3200" b="1" smtClean="0"/>
              <a:t>”“</a:t>
            </a:r>
            <a:r>
              <a:rPr lang="zh-CN" altLang="en-US" sz="3200" b="1" smtClean="0"/>
              <a:t>绝</a:t>
            </a:r>
            <a:r>
              <a:rPr lang="en-US" altLang="zh-CN" sz="3200" b="1" smtClean="0"/>
              <a:t>”“</a:t>
            </a:r>
            <a:r>
              <a:rPr lang="zh-CN" altLang="en-US" sz="3200" b="1" smtClean="0"/>
              <a:t>终生不复</a:t>
            </a:r>
            <a:r>
              <a:rPr lang="en-US" altLang="zh-CN" sz="3200" b="1" smtClean="0"/>
              <a:t>”</a:t>
            </a:r>
            <a:r>
              <a:rPr lang="zh-CN" altLang="en-US" sz="3200" b="1" smtClean="0"/>
              <a:t>这些词语表现了伯牙怎样的心情？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609600" y="2498866"/>
            <a:ext cx="109728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mtClean="0"/>
              <a:t>    </a:t>
            </a:r>
            <a:r>
              <a:rPr lang="en-US" altLang="zh-CN" sz="4000" b="1" smtClean="0"/>
              <a:t>“</a:t>
            </a:r>
            <a:r>
              <a:rPr lang="zh-CN" altLang="en-US" sz="4000" b="1" smtClean="0"/>
              <a:t>破</a:t>
            </a:r>
            <a:r>
              <a:rPr lang="en-US" altLang="zh-CN" sz="4000" b="1" smtClean="0"/>
              <a:t>”“</a:t>
            </a:r>
            <a:r>
              <a:rPr lang="zh-CN" altLang="en-US" sz="4000" b="1" smtClean="0"/>
              <a:t>绝</a:t>
            </a:r>
            <a:r>
              <a:rPr lang="en-US" altLang="zh-CN" sz="4000" b="1" smtClean="0"/>
              <a:t>”“</a:t>
            </a:r>
            <a:r>
              <a:rPr lang="zh-CN" altLang="en-US" sz="4000" b="1" smtClean="0"/>
              <a:t>终生不复</a:t>
            </a:r>
            <a:r>
              <a:rPr lang="en-US" altLang="zh-CN" sz="4000" b="1" smtClean="0"/>
              <a:t>”  </a:t>
            </a:r>
            <a:r>
              <a:rPr lang="zh-CN" altLang="en-US" sz="4000" b="1" smtClean="0"/>
              <a:t>这些词写出伯牙不再鼓琴的</a:t>
            </a:r>
            <a:r>
              <a:rPr lang="zh-CN" altLang="en-US" sz="4000" b="1" smtClean="0">
                <a:solidFill>
                  <a:srgbClr val="0000FF"/>
                </a:solidFill>
              </a:rPr>
              <a:t>决绝</a:t>
            </a:r>
            <a:r>
              <a:rPr lang="zh-CN" altLang="en-US" sz="4000" b="1" smtClean="0"/>
              <a:t>，从中我们体会到</a:t>
            </a:r>
            <a:r>
              <a:rPr lang="zh-CN" altLang="en-US" sz="4000" b="1" smtClean="0">
                <a:solidFill>
                  <a:srgbClr val="C00000"/>
                </a:solidFill>
              </a:rPr>
              <a:t>伯牙失去知音之后</a:t>
            </a:r>
            <a:r>
              <a:rPr lang="zh-CN" altLang="en-US" sz="4000" b="1" smtClean="0"/>
              <a:t>的那种</a:t>
            </a:r>
            <a:r>
              <a:rPr lang="zh-CN" altLang="en-US" sz="4000" b="1" smtClean="0">
                <a:solidFill>
                  <a:srgbClr val="C00000"/>
                </a:solidFill>
              </a:rPr>
              <a:t>悲痛欲绝的心情</a:t>
            </a:r>
            <a:r>
              <a:rPr lang="zh-CN" altLang="en-US" sz="4000" b="1" smtClean="0"/>
              <a:t>。</a:t>
            </a:r>
            <a:r>
              <a:rPr lang="en-US" altLang="zh-CN" sz="4000" b="1" smtClean="0"/>
              <a:t>    </a:t>
            </a:r>
            <a:r>
              <a:rPr lang="en-US" altLang="zh-CN" sz="3600" b="1" smtClean="0"/>
              <a:t>        </a:t>
            </a:r>
            <a:r>
              <a:rPr lang="en-US" altLang="zh-CN" smtClean="0"/>
              <a:t>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50121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548" y="476250"/>
            <a:ext cx="7776633" cy="1600200"/>
          </a:xfrm>
        </p:spPr>
        <p:txBody>
          <a:bodyPr/>
          <a:lstStyle/>
          <a:p>
            <a:r>
              <a:rPr lang="zh-CN" altLang="en-US" b="1">
                <a:solidFill>
                  <a:srgbClr val="3333FF"/>
                </a:solidFill>
              </a:rPr>
              <a:t>本文蕴含了什么道理？</a:t>
            </a:r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endParaRPr lang="en-US" altLang="zh-CN" b="1"/>
          </a:p>
          <a:p>
            <a:pPr>
              <a:buFontTx/>
              <a:buNone/>
            </a:pPr>
            <a:r>
              <a:rPr lang="en-US" altLang="zh-CN" b="1"/>
              <a:t>  </a:t>
            </a:r>
          </a:p>
        </p:txBody>
      </p:sp>
      <p:sp>
        <p:nvSpPr>
          <p:cNvPr id="319497" name="Text Box 9"/>
          <p:cNvSpPr txBox="1">
            <a:spLocks noChangeArrowheads="1"/>
          </p:cNvSpPr>
          <p:nvPr/>
        </p:nvSpPr>
        <p:spPr bwMode="auto">
          <a:xfrm>
            <a:off x="2639486" y="3429004"/>
            <a:ext cx="48173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3333FF"/>
                </a:solidFill>
                <a:latin typeface="Comic Sans MS" pitchFamily="66" charset="0"/>
                <a:ea typeface="仿宋_GB2312" pitchFamily="49" charset="-122"/>
              </a:rPr>
              <a:t>知音难觅，知己难求。</a:t>
            </a:r>
          </a:p>
        </p:txBody>
      </p:sp>
    </p:spTree>
    <p:extLst>
      <p:ext uri="{BB962C8B-B14F-4D97-AF65-F5344CB8AC3E}">
        <p14:creationId xmlns:p14="http://schemas.microsoft.com/office/powerpoint/2010/main" val="212023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1" grpId="0" build="p"/>
      <p:bldP spid="3194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7933" y="53975"/>
            <a:ext cx="11387667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ea typeface="黑体" pitchFamily="49" charset="-122"/>
              </a:rPr>
              <a:t>关于文言文</a:t>
            </a: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39185" y="1268419"/>
            <a:ext cx="11808883" cy="51847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文言文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是中国的一种书面语言，主要包括以先秦时期的口语为基础而形成的书面语。俗称</a:t>
            </a:r>
            <a:r>
              <a:rPr lang="zh-CN" altLang="en-US" sz="4000" b="1" smtClean="0">
                <a:ea typeface="黑体" pitchFamily="49" charset="-122"/>
              </a:rPr>
              <a:t>“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之乎者也</a:t>
            </a:r>
            <a:r>
              <a:rPr lang="zh-CN" altLang="en-US" sz="4000" b="1" smtClean="0">
                <a:ea typeface="黑体" pitchFamily="49" charset="-122"/>
              </a:rPr>
              <a:t>”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hangingPunct="1"/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语句简洁，语句意思非常丰富；</a:t>
            </a:r>
          </a:p>
          <a:p>
            <a:pPr eaLnBrk="1" hangingPunct="1"/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有些词语的意思和今天的意思发生了变化。 </a:t>
            </a:r>
          </a:p>
        </p:txBody>
      </p:sp>
    </p:spTree>
    <p:extLst>
      <p:ext uri="{BB962C8B-B14F-4D97-AF65-F5344CB8AC3E}">
        <p14:creationId xmlns:p14="http://schemas.microsoft.com/office/powerpoint/2010/main" val="623420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对比质疑：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14" y="1826751"/>
            <a:ext cx="465684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你有什么问题要问吗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？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" name="图片 7" descr="u=1026876638,809017149&amp;fm=27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311" y="3035472"/>
            <a:ext cx="4208780" cy="3258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03710" y="1769556"/>
            <a:ext cx="65422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lang="zh-CN" altLang="zh-CN" sz="2400" b="1" dirty="0" smtClean="0">
                <a:solidFill>
                  <a:srgbClr val="C00000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一位是身居高位，集古琴家、作曲家于一身的琴仙。一位是戴斗笠、披蓑衣、背扁担、拿扁担的樵夫。那是什么原因让这两位身份不同，地位悬殊的人走到了一起？那又是怎样的原因让伯牙死后毅然决然的破琴绝弦，终身不复鼓呢？</a:t>
            </a:r>
            <a:endParaRPr lang="zh-CN" altLang="zh-CN" sz="2400" b="1" dirty="0" smtClean="0">
              <a:solidFill>
                <a:srgbClr val="C00000"/>
              </a:solidFill>
              <a:latin typeface="Arial" pitchFamily="34" charset="0"/>
              <a:ea typeface="微软雅黑" pitchFamily="34" charset="-122"/>
            </a:endParaRPr>
          </a:p>
          <a:p>
            <a:pPr lvl="0" indent="266700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sz="2400" b="1" dirty="0" smtClean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是古琴的魅力，是音乐的魅力，这就是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艺术的魅力。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3313"/>
          <p:cNvSpPr>
            <a:spLocks noGrp="1" noChangeArrowheads="1"/>
          </p:cNvSpPr>
          <p:nvPr>
            <p:ph type="title"/>
          </p:nvPr>
        </p:nvSpPr>
        <p:spPr>
          <a:xfrm>
            <a:off x="-2029882" y="152400"/>
            <a:ext cx="10970684" cy="1143000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rgbClr val="FF0000"/>
                </a:solidFill>
                <a:ea typeface="微软雅黑" pitchFamily="34" charset="-122"/>
              </a:rPr>
              <a:t>成语积累</a:t>
            </a:r>
          </a:p>
        </p:txBody>
      </p:sp>
      <p:sp>
        <p:nvSpPr>
          <p:cNvPr id="13315" name="文本占位符 13314"/>
          <p:cNvSpPr>
            <a:spLocks noGrp="1" noChangeArrowheads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eaLnBrk="1" hangingPunct="1"/>
            <a:endParaRPr lang="zh-CN" altLang="zh-CN" sz="2800" smtClean="0"/>
          </a:p>
        </p:txBody>
      </p:sp>
      <p:sp>
        <p:nvSpPr>
          <p:cNvPr id="13316" name="文本占位符 13315"/>
          <p:cNvSpPr>
            <a:spLocks noGrp="1" noChangeArrowheads="1"/>
          </p:cNvSpPr>
          <p:nvPr>
            <p:ph sz="half" idx="2"/>
          </p:nvPr>
        </p:nvSpPr>
        <p:spPr>
          <a:xfrm>
            <a:off x="1320800" y="1447807"/>
            <a:ext cx="4064000" cy="5211763"/>
          </a:xfrm>
        </p:spPr>
        <p:txBody>
          <a:bodyPr vert="eaVert"/>
          <a:lstStyle/>
          <a:p>
            <a:pPr eaLnBrk="1" hangingPunct="1"/>
            <a:r>
              <a:rPr lang="en-US" altLang="zh-CN" sz="2800" smtClean="0">
                <a:solidFill>
                  <a:srgbClr val="FF0000"/>
                </a:solidFill>
              </a:rPr>
              <a:t> </a:t>
            </a:r>
            <a:r>
              <a:rPr lang="zh-CN" altLang="en-US" sz="4400" b="1" smtClean="0">
                <a:solidFill>
                  <a:srgbClr val="FF0000"/>
                </a:solidFill>
                <a:ea typeface="仿宋_GB2312" pitchFamily="49" charset="-122"/>
              </a:rPr>
              <a:t>高山流水</a:t>
            </a:r>
          </a:p>
          <a:p>
            <a:pPr eaLnBrk="1" hangingPunct="1">
              <a:buFontTx/>
              <a:buNone/>
            </a:pPr>
            <a:r>
              <a:rPr lang="zh-CN" altLang="en-US" sz="4400" b="1" smtClean="0">
                <a:solidFill>
                  <a:srgbClr val="0000FF"/>
                </a:solidFill>
                <a:ea typeface="楷体_GB2312" pitchFamily="49" charset="-122"/>
              </a:rPr>
              <a:t>  比喻知己或知音。   也比喻乐曲高妙。</a:t>
            </a:r>
            <a:r>
              <a:rPr lang="zh-CN" altLang="en-US" sz="2800" smtClean="0"/>
              <a:t>  </a:t>
            </a:r>
          </a:p>
        </p:txBody>
      </p:sp>
      <p:pic>
        <p:nvPicPr>
          <p:cNvPr id="13317" name="图片 13316" descr="1_201011071254101u0P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24000"/>
            <a:ext cx="5486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528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主题思想：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171575" y="1401935"/>
            <a:ext cx="10769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回顾全文，说说这篇课文的主题思想是什么？</a:t>
            </a:r>
            <a:endParaRPr lang="zh-CN" altLang="zh-CN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8199" y="2706054"/>
            <a:ext cx="1127499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这是一篇文言文，讲述了一个千古流传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itchFamily="34" charset="-122"/>
              </a:rPr>
              <a:t>高山流水遇知音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的故事。故事的主人公俞伯牙与锺子期的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itchFamily="34" charset="-122"/>
              </a:rPr>
              <a:t>真挚情谊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令人感动。表达了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itchFamily="34" charset="-122"/>
              </a:rPr>
              <a:t>朋友间相互理解、相互欣赏的真挚友情，以及知音难觅，珍惜知音的情感。</a:t>
            </a:r>
            <a:endParaRPr lang="zh-CN" altLang="zh-CN" sz="28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431832" y="1557338"/>
            <a:ext cx="1142576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36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43046" name="Rectangle 6"/>
          <p:cNvSpPr>
            <a:spLocks noChangeArrowheads="1"/>
          </p:cNvSpPr>
          <p:nvPr/>
        </p:nvSpPr>
        <p:spPr bwMode="auto">
          <a:xfrm>
            <a:off x="814917" y="1412910"/>
            <a:ext cx="1046480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一、翻译下列句子</a:t>
            </a:r>
          </a:p>
          <a:p>
            <a:r>
              <a:rPr lang="en-US" altLang="zh-CN" sz="2800" b="1" smtClean="0">
                <a:solidFill>
                  <a:srgbClr val="000000"/>
                </a:solidFill>
                <a:latin typeface="Comic Sans MS" pitchFamily="66" charset="0"/>
              </a:rPr>
              <a:t>1</a:t>
            </a:r>
            <a:r>
              <a:rPr lang="zh-CN" altLang="en-US" sz="2800" b="1" smtClean="0">
                <a:solidFill>
                  <a:srgbClr val="000000"/>
                </a:solidFill>
                <a:latin typeface="Comic Sans MS" pitchFamily="66" charset="0"/>
              </a:rPr>
              <a:t>、善哉乎鼓琴，巍巍乎若太山。</a:t>
            </a:r>
          </a:p>
          <a:p>
            <a:r>
              <a:rPr lang="en-US" altLang="zh-CN" sz="2800" b="1" smtClean="0">
                <a:solidFill>
                  <a:srgbClr val="000000"/>
                </a:solidFill>
                <a:latin typeface="Comic Sans MS" pitchFamily="66" charset="0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Comic Sans MS" pitchFamily="66" charset="0"/>
              </a:rPr>
              <a:t>、善哉乎鼓琴，汤汤乎若流水。</a:t>
            </a:r>
          </a:p>
          <a:p>
            <a:r>
              <a:rPr lang="en-US" altLang="zh-CN" sz="2800" b="1" smtClean="0">
                <a:solidFill>
                  <a:srgbClr val="000000"/>
                </a:solidFill>
                <a:latin typeface="Comic Sans MS" pitchFamily="66" charset="0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latin typeface="Comic Sans MS" pitchFamily="66" charset="0"/>
              </a:rPr>
              <a:t>、伯牙破琴绝弦，终身不复鼓琴，以为世无足   复为鼓琴者。</a:t>
            </a:r>
          </a:p>
          <a:p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二、解释下列句中加点词语的意思</a:t>
            </a:r>
          </a:p>
          <a:p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、伯牙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鼓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琴（    ）        </a:t>
            </a:r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2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善哉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乎鼓琴（    ）</a:t>
            </a:r>
          </a:p>
          <a:p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3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、巍巍乎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若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太山（    ）   </a:t>
            </a:r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4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、终身不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复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鼓琴（   ）</a:t>
            </a:r>
          </a:p>
          <a:p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5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少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选之间（     ）       </a:t>
            </a:r>
            <a:r>
              <a:rPr lang="en-US" altLang="zh-CN" sz="2400" b="1" smtClean="0">
                <a:solidFill>
                  <a:srgbClr val="000000"/>
                </a:solidFill>
                <a:latin typeface="Comic Sans MS" pitchFamily="66" charset="0"/>
              </a:rPr>
              <a:t>6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、</a:t>
            </a:r>
            <a:r>
              <a:rPr lang="zh-CN" altLang="en-US" sz="2400" b="1" smtClean="0">
                <a:solidFill>
                  <a:srgbClr val="FF3300"/>
                </a:solidFill>
                <a:latin typeface="Comic Sans MS" pitchFamily="66" charset="0"/>
              </a:rPr>
              <a:t>方</a:t>
            </a:r>
            <a:r>
              <a:rPr lang="zh-CN" altLang="en-US" sz="2400" b="1" smtClean="0">
                <a:solidFill>
                  <a:srgbClr val="000000"/>
                </a:solidFill>
                <a:latin typeface="Comic Sans MS" pitchFamily="66" charset="0"/>
              </a:rPr>
              <a:t>鼓琴而志在太山（   ）</a:t>
            </a:r>
          </a:p>
        </p:txBody>
      </p:sp>
      <p:sp>
        <p:nvSpPr>
          <p:cNvPr id="343047" name="Text Box 7"/>
          <p:cNvSpPr txBox="1">
            <a:spLocks noChangeArrowheads="1"/>
          </p:cNvSpPr>
          <p:nvPr/>
        </p:nvSpPr>
        <p:spPr bwMode="auto">
          <a:xfrm>
            <a:off x="3790953" y="404814"/>
            <a:ext cx="432646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smtClean="0">
                <a:solidFill>
                  <a:srgbClr val="3333FF"/>
                </a:solidFill>
                <a:latin typeface="Comic Sans MS" pitchFamily="66" charset="0"/>
                <a:ea typeface="仿宋_GB2312" pitchFamily="49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571071750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拓展延伸：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92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8888" y="1885664"/>
            <a:ext cx="99547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酒逢知己千杯少，话不投机半句多。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欧阳修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莫愁前路无知己，天下谁人不识君！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高适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万两黄金容易得，知心一个也难求。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曹雪芹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欲取鸣琴弹，恨无知音赏。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孟浩然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酒逢知己饮，诗向会人吟。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itchFamily="34" charset="-122"/>
              </a:rPr>
              <a:t>《增广贤文》</a:t>
            </a:r>
            <a:endParaRPr lang="zh-CN" altLang="zh-CN" sz="28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072" y="905428"/>
            <a:ext cx="5513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ea typeface="微软雅黑" pitchFamily="34" charset="-122"/>
              </a:rPr>
              <a:t>有关知音的诗词</a:t>
            </a:r>
            <a:endParaRPr lang="zh-CN" altLang="en-US" sz="36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19667" y="1895481"/>
            <a:ext cx="102743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1.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读准字音，读通句子。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2.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逐字逐句，理解意思。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3.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用自己的话说说全文的意思。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4.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朗读课文，背诵课文。</a:t>
            </a:r>
          </a:p>
        </p:txBody>
      </p:sp>
      <p:pic>
        <p:nvPicPr>
          <p:cNvPr id="94211" name="Picture 5" descr="BS00823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224" y="692209"/>
            <a:ext cx="297603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7"/>
          <p:cNvSpPr>
            <a:spLocks noChangeArrowheads="1"/>
          </p:cNvSpPr>
          <p:nvPr/>
        </p:nvSpPr>
        <p:spPr bwMode="auto">
          <a:xfrm>
            <a:off x="1047790" y="642939"/>
            <a:ext cx="4145687" cy="769441"/>
          </a:xfrm>
          <a:prstGeom prst="rect">
            <a:avLst/>
          </a:prstGeom>
          <a:noFill/>
          <a:ln w="57150">
            <a:pattFill prst="dashHorz">
              <a:fgClr>
                <a:srgbClr val="9900FF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</a:rPr>
              <a:t>文言文学习方法</a:t>
            </a:r>
          </a:p>
        </p:txBody>
      </p:sp>
    </p:spTree>
    <p:extLst>
      <p:ext uri="{BB962C8B-B14F-4D97-AF65-F5344CB8AC3E}">
        <p14:creationId xmlns:p14="http://schemas.microsoft.com/office/powerpoint/2010/main" val="27127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>
          <a:xfrm>
            <a:off x="239184" y="333404"/>
            <a:ext cx="11343216" cy="2060575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00CC00"/>
                </a:solidFill>
              </a:rPr>
              <a:t>我们怎样才能学好古人写的文章呢？</a:t>
            </a:r>
            <a:r>
              <a:rPr lang="en-US" altLang="zh-CN" sz="4000" b="1" dirty="0" smtClean="0">
                <a:solidFill>
                  <a:srgbClr val="00CC00"/>
                </a:solidFill>
              </a:rPr>
              <a:t/>
            </a:r>
            <a:br>
              <a:rPr lang="en-US" altLang="zh-CN" sz="4000" b="1" dirty="0" smtClean="0">
                <a:solidFill>
                  <a:srgbClr val="00CC00"/>
                </a:solidFill>
              </a:rPr>
            </a:br>
            <a:r>
              <a:rPr lang="zh-CN" altLang="en-US" sz="4000" b="1" dirty="0" smtClean="0">
                <a:solidFill>
                  <a:srgbClr val="FF3300"/>
                </a:solidFill>
              </a:rPr>
              <a:t>（有什么方法呢？）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24417" y="2332038"/>
            <a:ext cx="10972800" cy="4525962"/>
          </a:xfrm>
        </p:spPr>
        <p:txBody>
          <a:bodyPr/>
          <a:lstStyle/>
          <a:p>
            <a:pPr marL="609600" indent="-609600" algn="ctr" eaLnBrk="1" hangingPunct="1">
              <a:buFontTx/>
              <a:buAutoNum type="arabicPeriod"/>
            </a:pPr>
            <a:r>
              <a:rPr lang="zh-CN" altLang="en-US" sz="4800" b="1" dirty="0" smtClean="0">
                <a:solidFill>
                  <a:srgbClr val="0000FF"/>
                </a:solidFill>
              </a:rPr>
              <a:t>多朗读</a:t>
            </a:r>
          </a:p>
          <a:p>
            <a:pPr marL="609600" indent="-609600" algn="ctr" eaLnBrk="1" hangingPunct="1">
              <a:buFontTx/>
              <a:buAutoNum type="arabicPeriod"/>
            </a:pPr>
            <a:r>
              <a:rPr lang="zh-CN" altLang="en-US" sz="4800" b="1" dirty="0" smtClean="0">
                <a:solidFill>
                  <a:srgbClr val="0000FF"/>
                </a:solidFill>
              </a:rPr>
              <a:t>看注释</a:t>
            </a:r>
          </a:p>
          <a:p>
            <a:pPr marL="609600" indent="-609600" algn="ctr" eaLnBrk="1" hangingPunct="1">
              <a:buFontTx/>
              <a:buAutoNum type="arabicPeriod"/>
            </a:pPr>
            <a:r>
              <a:rPr lang="zh-CN" altLang="en-US" sz="4800" b="1" dirty="0" smtClean="0">
                <a:solidFill>
                  <a:srgbClr val="0000FF"/>
                </a:solidFill>
              </a:rPr>
              <a:t>懂句意</a:t>
            </a:r>
          </a:p>
          <a:p>
            <a:pPr marL="609600" indent="-609600" algn="ctr" eaLnBrk="1" hangingPunct="1">
              <a:buFontTx/>
              <a:buAutoNum type="arabicPeriod"/>
            </a:pPr>
            <a:r>
              <a:rPr lang="zh-CN" altLang="en-US" sz="4800" b="1" dirty="0" smtClean="0">
                <a:solidFill>
                  <a:srgbClr val="0000FF"/>
                </a:solidFill>
              </a:rPr>
              <a:t>释全文</a:t>
            </a:r>
          </a:p>
          <a:p>
            <a:pPr marL="609600" indent="-609600" algn="ctr" eaLnBrk="1" hangingPunct="1">
              <a:buFontTx/>
              <a:buAutoNum type="arabicPeriod"/>
            </a:pPr>
            <a:r>
              <a:rPr lang="zh-CN" altLang="en-US" sz="4800" b="1" dirty="0" smtClean="0">
                <a:solidFill>
                  <a:srgbClr val="0000FF"/>
                </a:solidFill>
              </a:rPr>
              <a:t>明道理</a:t>
            </a:r>
          </a:p>
        </p:txBody>
      </p:sp>
    </p:spTree>
    <p:extLst>
      <p:ext uri="{BB962C8B-B14F-4D97-AF65-F5344CB8AC3E}">
        <p14:creationId xmlns:p14="http://schemas.microsoft.com/office/powerpoint/2010/main" val="275340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62000" y="1264920"/>
            <a:ext cx="10713720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B050"/>
                </a:solidFill>
                <a:latin typeface="Times New Roman" pitchFamily="18" charset="0"/>
                <a:ea typeface="华文中宋" pitchFamily="2" charset="-122"/>
              </a:rPr>
              <a:t>实词 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     有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实在意义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,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能够单独充当句子成分一般能单独回答问题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. 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　　实词包括名词、动词、形容词、数词、量词、代词六类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.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在文言文中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,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实词是大量的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,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掌握较多的文言实词</a:t>
            </a:r>
            <a:r>
              <a:rPr kumimoji="1" lang="en-US" altLang="zh-CN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,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是提高阅读文言文能力的关键</a:t>
            </a:r>
            <a:r>
              <a:rPr kumimoji="1" lang="en-US" altLang="zh-CN" sz="28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.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B050"/>
                </a:solidFill>
                <a:latin typeface="Times New Roman" pitchFamily="18" charset="0"/>
                <a:ea typeface="华文中宋" pitchFamily="2" charset="-122"/>
              </a:rPr>
              <a:t>文言</a:t>
            </a:r>
            <a:r>
              <a:rPr kumimoji="1" lang="zh-CN" altLang="en-US" sz="2800" b="1" dirty="0" smtClean="0">
                <a:solidFill>
                  <a:srgbClr val="00B050"/>
                </a:solidFill>
                <a:latin typeface="Times New Roman" pitchFamily="18" charset="0"/>
                <a:ea typeface="华文中宋" pitchFamily="2" charset="-122"/>
              </a:rPr>
              <a:t>虚词</a:t>
            </a:r>
            <a:r>
              <a:rPr kumimoji="1" lang="en-US" altLang="zh-CN" sz="2800" b="1" dirty="0">
                <a:solidFill>
                  <a:srgbClr val="00B050"/>
                </a:solidFill>
                <a:latin typeface="Times New Roman" pitchFamily="18" charset="0"/>
                <a:ea typeface="华文中宋" pitchFamily="2" charset="-122"/>
              </a:rPr>
              <a:t> </a:t>
            </a:r>
            <a:r>
              <a:rPr kumimoji="1" lang="en-US" altLang="zh-CN" sz="2800" b="1" dirty="0" smtClean="0">
                <a:solidFill>
                  <a:srgbClr val="00B050"/>
                </a:solidFill>
                <a:latin typeface="Times New Roman" pitchFamily="18" charset="0"/>
                <a:ea typeface="华文中宋" pitchFamily="2" charset="-122"/>
              </a:rPr>
              <a:t>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常见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文言虚词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20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个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。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在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文言文中一般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不作句子成分，不表示实在的意义的词。主要的作用是组合语言单位。 虚词种类：代词、副词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介词、连词、助词、叹词、象声词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、七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类。</a:t>
            </a:r>
          </a:p>
        </p:txBody>
      </p:sp>
    </p:spTree>
    <p:extLst>
      <p:ext uri="{BB962C8B-B14F-4D97-AF65-F5344CB8AC3E}">
        <p14:creationId xmlns:p14="http://schemas.microsoft.com/office/powerpoint/2010/main" val="310912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874" name="Group 2"/>
          <p:cNvGrpSpPr>
            <a:grpSpLocks/>
          </p:cNvGrpSpPr>
          <p:nvPr/>
        </p:nvGrpSpPr>
        <p:grpSpPr bwMode="auto">
          <a:xfrm>
            <a:off x="2446925" y="476250"/>
            <a:ext cx="6625167" cy="1512888"/>
            <a:chOff x="0" y="0"/>
            <a:chExt cx="1920" cy="1032"/>
          </a:xfrm>
        </p:grpSpPr>
        <p:pic>
          <p:nvPicPr>
            <p:cNvPr id="335875" name="Picture 3" descr="20067251503572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93049">
              <a:off x="0" y="96"/>
              <a:ext cx="1920" cy="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5876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824" cy="480"/>
            </a:xfrm>
            <a:prstGeom prst="doubleWave">
              <a:avLst>
                <a:gd name="adj1" fmla="val 6500"/>
                <a:gd name="adj2" fmla="val 0"/>
              </a:avLst>
            </a:prstGeom>
            <a:gradFill rotWithShape="1">
              <a:gsLst>
                <a:gs pos="0">
                  <a:srgbClr val="66FFFF"/>
                </a:gs>
                <a:gs pos="100000">
                  <a:srgbClr val="FF8200"/>
                </a:gs>
              </a:gsLst>
              <a:lin ang="5400000" scaled="1"/>
            </a:gradFill>
            <a:ln w="57150">
              <a:solidFill>
                <a:srgbClr val="00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omic Sans MS" pitchFamily="66" charset="0"/>
                </a:rPr>
                <a:t>文言文翻译歌</a:t>
              </a:r>
              <a:r>
                <a:rPr lang="zh-CN" altLang="en-US" sz="4000" dirty="0" smtClean="0">
                  <a:solidFill>
                    <a:srgbClr val="000000"/>
                  </a:solidFill>
                  <a:latin typeface="Comic Sans MS" pitchFamily="66" charset="0"/>
                </a:rPr>
                <a:t> </a:t>
              </a:r>
            </a:p>
          </p:txBody>
        </p:sp>
      </p:grpSp>
      <p:sp>
        <p:nvSpPr>
          <p:cNvPr id="335877" name="Text Box 5"/>
          <p:cNvSpPr txBox="1">
            <a:spLocks noChangeArrowheads="1"/>
          </p:cNvSpPr>
          <p:nvPr/>
        </p:nvSpPr>
        <p:spPr bwMode="auto">
          <a:xfrm>
            <a:off x="2159000" y="1700213"/>
            <a:ext cx="9120717" cy="558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字字落实，准确第一。</a:t>
            </a:r>
          </a:p>
          <a:p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单音词语，双音替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</a:rPr>
              <a:t>换</a:t>
            </a:r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。</a:t>
            </a:r>
          </a:p>
          <a:p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国年官地，保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</a:rPr>
              <a:t>留</a:t>
            </a:r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不译。</a:t>
            </a:r>
          </a:p>
          <a:p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遇有省略，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</a:rPr>
              <a:t>补</a:t>
            </a:r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充整齐。</a:t>
            </a:r>
          </a:p>
          <a:p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</a:rPr>
              <a:t>调</a:t>
            </a:r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整词序，</a:t>
            </a:r>
            <a:r>
              <a:rPr lang="zh-CN" altLang="en-US" sz="4800" b="1" smtClean="0">
                <a:solidFill>
                  <a:srgbClr val="FF3300"/>
                </a:solidFill>
                <a:latin typeface="Comic Sans MS" pitchFamily="66" charset="0"/>
              </a:rPr>
              <a:t>删</a:t>
            </a:r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去无义。</a:t>
            </a:r>
          </a:p>
          <a:p>
            <a:r>
              <a:rPr lang="zh-CN" altLang="en-US" sz="4800" b="1" smtClean="0">
                <a:solidFill>
                  <a:srgbClr val="000000"/>
                </a:solidFill>
                <a:latin typeface="Comic Sans MS" pitchFamily="66" charset="0"/>
              </a:rPr>
              <a:t>通达完美，翻译完毕。</a:t>
            </a:r>
            <a:endParaRPr lang="zh-CN" altLang="en-US" sz="4800" b="1" smtClean="0">
              <a:solidFill>
                <a:srgbClr val="000000"/>
              </a:solidFill>
              <a:latin typeface="Arial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800" b="1" smtClean="0">
              <a:solidFill>
                <a:srgbClr val="000000"/>
              </a:solidFill>
              <a:latin typeface="Arial" charset="0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739312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5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1" name="Text Box 5"/>
          <p:cNvSpPr txBox="1">
            <a:spLocks noChangeArrowheads="1"/>
          </p:cNvSpPr>
          <p:nvPr/>
        </p:nvSpPr>
        <p:spPr bwMode="auto">
          <a:xfrm>
            <a:off x="814917" y="1628777"/>
            <a:ext cx="10945283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smtClean="0">
                <a:solidFill>
                  <a:srgbClr val="FF3300"/>
                </a:solidFill>
                <a:latin typeface="Comic Sans MS" pitchFamily="66" charset="0"/>
              </a:rPr>
              <a:t>留</a:t>
            </a:r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，即保留，古今意义相同的词，帝号  年号，人名，地名，官名等。</a:t>
            </a:r>
          </a:p>
          <a:p>
            <a:r>
              <a:rPr lang="zh-CN" altLang="en-US" sz="3600" b="1" smtClean="0">
                <a:solidFill>
                  <a:srgbClr val="FF3300"/>
                </a:solidFill>
                <a:latin typeface="Comic Sans MS" pitchFamily="66" charset="0"/>
              </a:rPr>
              <a:t>换</a:t>
            </a:r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，即替换。</a:t>
            </a:r>
          </a:p>
          <a:p>
            <a:r>
              <a:rPr lang="zh-CN" altLang="en-US" sz="3600" b="1" smtClean="0">
                <a:solidFill>
                  <a:srgbClr val="FF3300"/>
                </a:solidFill>
                <a:latin typeface="Comic Sans MS" pitchFamily="66" charset="0"/>
              </a:rPr>
              <a:t>删</a:t>
            </a:r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，即指有的文言虚词，在现代汉语中 没有相当的词来表示，不能翻译的。</a:t>
            </a:r>
          </a:p>
          <a:p>
            <a:r>
              <a:rPr lang="zh-CN" altLang="en-US" sz="3600" b="1" smtClean="0">
                <a:solidFill>
                  <a:srgbClr val="FF3300"/>
                </a:solidFill>
                <a:latin typeface="Comic Sans MS" pitchFamily="66" charset="0"/>
              </a:rPr>
              <a:t>补</a:t>
            </a:r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，即补充。补充出省略的内容。</a:t>
            </a:r>
          </a:p>
          <a:p>
            <a:r>
              <a:rPr lang="zh-CN" altLang="en-US" sz="3600" b="1" smtClean="0">
                <a:solidFill>
                  <a:srgbClr val="FF3300"/>
                </a:solidFill>
                <a:latin typeface="Comic Sans MS" pitchFamily="66" charset="0"/>
              </a:rPr>
              <a:t>调</a:t>
            </a:r>
            <a:r>
              <a:rPr lang="zh-CN" altLang="en-US" sz="3600" b="1" smtClean="0">
                <a:solidFill>
                  <a:srgbClr val="000000"/>
                </a:solidFill>
                <a:latin typeface="Comic Sans MS" pitchFamily="66" charset="0"/>
              </a:rPr>
              <a:t>，即调整语序。</a:t>
            </a:r>
            <a:endParaRPr lang="zh-CN" altLang="en-US" sz="3600" b="1" smtClean="0">
              <a:solidFill>
                <a:srgbClr val="000000"/>
              </a:solidFill>
              <a:latin typeface="Arial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 smtClean="0">
              <a:solidFill>
                <a:srgbClr val="000000"/>
              </a:solidFill>
              <a:latin typeface="Arial" charset="0"/>
              <a:ea typeface="华文中宋" pitchFamily="2" charset="-122"/>
            </a:endParaRPr>
          </a:p>
        </p:txBody>
      </p:sp>
      <p:sp>
        <p:nvSpPr>
          <p:cNvPr id="336902" name="Text Box 6"/>
          <p:cNvSpPr txBox="1">
            <a:spLocks noChangeArrowheads="1"/>
          </p:cNvSpPr>
          <p:nvPr/>
        </p:nvSpPr>
        <p:spPr bwMode="auto">
          <a:xfrm>
            <a:off x="2159000" y="404814"/>
            <a:ext cx="7681384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smtClean="0">
                <a:solidFill>
                  <a:srgbClr val="3333FF"/>
                </a:solidFill>
                <a:latin typeface="Comic Sans MS" pitchFamily="66" charset="0"/>
                <a:ea typeface="仿宋_GB2312" pitchFamily="49" charset="-122"/>
              </a:rPr>
              <a:t>文言文翻译方法</a:t>
            </a:r>
          </a:p>
        </p:txBody>
      </p:sp>
    </p:spTree>
    <p:extLst>
      <p:ext uri="{BB962C8B-B14F-4D97-AF65-F5344CB8AC3E}">
        <p14:creationId xmlns:p14="http://schemas.microsoft.com/office/powerpoint/2010/main" val="400498500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0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159000" y="765186"/>
            <a:ext cx="609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</a:rPr>
              <a:t>【</a:t>
            </a: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</a:rPr>
              <a:t>作者介绍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</a:rPr>
              <a:t>】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57200" y="1737360"/>
            <a:ext cx="11094720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孟子：名柯，字子舆，鲁国邹邑（今山东邹邑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）人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，是鲁国贵族孟孙氏的后代，是孔丘的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孙子子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思的再传弟子，战国时期重要的思想家，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政治家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，教育家，是孔子以后儒家学派最有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权威的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代表人物。提出“民贵君轻”说。重视环境和教育对人的影响。被认为儒家“孔子”学说的继承者，有“亚圣”之称。著作有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《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孟子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》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。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《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孟子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》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是记孟子言行的书。 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</a:endParaRPr>
          </a:p>
        </p:txBody>
      </p:sp>
      <p:pic>
        <p:nvPicPr>
          <p:cNvPr id="97284" name="Picture 6" descr="W0200706123921498445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92" y="106680"/>
            <a:ext cx="1909233" cy="163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54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1"/>
          <p:cNvSpPr>
            <a:spLocks noGrp="1" noChangeArrowheads="1"/>
          </p:cNvSpPr>
          <p:nvPr>
            <p:ph type="title"/>
          </p:nvPr>
        </p:nvSpPr>
        <p:spPr>
          <a:xfrm>
            <a:off x="812800" y="-227013"/>
            <a:ext cx="10972800" cy="1141413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FF"/>
                </a:solidFill>
              </a:rPr>
              <a:t>          </a:t>
            </a:r>
            <a:r>
              <a:rPr lang="zh-CN" altLang="en-US" sz="4800" b="1" smtClean="0">
                <a:solidFill>
                  <a:srgbClr val="FF0000"/>
                </a:solidFill>
              </a:rPr>
              <a:t>人物 简介：</a:t>
            </a:r>
          </a:p>
        </p:txBody>
      </p:sp>
      <p:sp>
        <p:nvSpPr>
          <p:cNvPr id="3075" name="联机映像占位符 5122"/>
          <p:cNvSpPr>
            <a:spLocks noGrp="1" noChangeArrowheads="1" noTextEdit="1"/>
          </p:cNvSpPr>
          <p:nvPr>
            <p:ph type="dgm" sz="half" idx="1"/>
          </p:nvPr>
        </p:nvSpPr>
        <p:spPr>
          <a:xfrm>
            <a:off x="609600" y="1600206"/>
            <a:ext cx="5384800" cy="4525963"/>
          </a:xfrm>
        </p:spPr>
      </p:sp>
      <p:sp>
        <p:nvSpPr>
          <p:cNvPr id="3076" name="文本占位符 5123"/>
          <p:cNvSpPr>
            <a:spLocks noGrp="1" noChangeArrowheads="1"/>
          </p:cNvSpPr>
          <p:nvPr>
            <p:ph type="body" sz="half" idx="2"/>
          </p:nvPr>
        </p:nvSpPr>
        <p:spPr>
          <a:xfrm>
            <a:off x="5440680" y="990600"/>
            <a:ext cx="654812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伯牙：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      </a:t>
            </a:r>
            <a:r>
              <a:rPr lang="zh-CN" altLang="en-US" sz="4000" b="1" dirty="0" smtClean="0">
                <a:ea typeface="楷体_GB2312" pitchFamily="49" charset="-122"/>
              </a:rPr>
              <a:t>春秋时期的琴师，晋国</a:t>
            </a: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士大夫</a:t>
            </a:r>
            <a:r>
              <a:rPr lang="zh-CN" altLang="en-US" sz="4000" b="1" dirty="0" smtClean="0">
                <a:ea typeface="楷体_GB2312" pitchFamily="49" charset="-122"/>
              </a:rPr>
              <a:t>。</a:t>
            </a:r>
            <a:endParaRPr lang="zh-CN" altLang="en-US" sz="40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ea typeface="楷体_GB2312" pitchFamily="49" charset="-122"/>
              </a:rPr>
              <a:t>钟子期</a:t>
            </a:r>
            <a:r>
              <a:rPr lang="zh-CN" altLang="en-US" sz="4000" b="1" dirty="0" smtClean="0"/>
              <a:t>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000" b="1" dirty="0" smtClean="0"/>
              <a:t>       </a:t>
            </a:r>
            <a:r>
              <a:rPr lang="zh-CN" altLang="en-US" sz="4000" b="1" dirty="0" smtClean="0">
                <a:ea typeface="楷体_GB2312" pitchFamily="49" charset="-122"/>
              </a:rPr>
              <a:t>春秋</a:t>
            </a: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战国</a:t>
            </a:r>
            <a:r>
              <a:rPr lang="zh-CN" altLang="en-US" sz="4000" b="1" dirty="0" smtClean="0">
                <a:ea typeface="楷体_GB2312" pitchFamily="49" charset="-122"/>
              </a:rPr>
              <a:t>时代楚国人，相传其为一个戴斗笠、披蓑衣、背冲担、拿板斧的</a:t>
            </a: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樵夫</a:t>
            </a:r>
            <a:r>
              <a:rPr lang="zh-CN" altLang="en-US" sz="4000" b="1" dirty="0" smtClean="0">
                <a:ea typeface="楷体_GB2312" pitchFamily="49" charset="-122"/>
              </a:rPr>
              <a:t>。</a:t>
            </a:r>
          </a:p>
        </p:txBody>
      </p:sp>
      <p:pic>
        <p:nvPicPr>
          <p:cNvPr id="3077" name="图片 5124" descr="1332479281221_wq0dx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67" y="98600"/>
            <a:ext cx="5096933" cy="639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第一PPT模板网-WWW.1PPT.COM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1271</Words>
  <Application>Microsoft Office PowerPoint</Application>
  <PresentationFormat>自定义</PresentationFormat>
  <Paragraphs>110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13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自定义设计方案</vt:lpstr>
      <vt:lpstr>默认设计模板</vt:lpstr>
      <vt:lpstr>1_默认设计模板</vt:lpstr>
      <vt:lpstr>2_默认设计模板</vt:lpstr>
      <vt:lpstr>3_默认设计模板</vt:lpstr>
      <vt:lpstr>8_默认设计模板</vt:lpstr>
      <vt:lpstr>2_Crayons</vt:lpstr>
      <vt:lpstr>4_Crayons</vt:lpstr>
      <vt:lpstr>5_默认设计模板</vt:lpstr>
      <vt:lpstr>4_第一PPT模板网-WWW.1PPT.COM</vt:lpstr>
      <vt:lpstr>11_默认设计模板</vt:lpstr>
      <vt:lpstr>4_默认设计模板</vt:lpstr>
      <vt:lpstr>7_默认设计模板</vt:lpstr>
      <vt:lpstr>PowerPoint 演示文稿</vt:lpstr>
      <vt:lpstr>关于文言文</vt:lpstr>
      <vt:lpstr>PowerPoint 演示文稿</vt:lpstr>
      <vt:lpstr>我们怎样才能学好古人写的文章呢？ （有什么方法呢？）</vt:lpstr>
      <vt:lpstr>PowerPoint 演示文稿</vt:lpstr>
      <vt:lpstr>PowerPoint 演示文稿</vt:lpstr>
      <vt:lpstr>PowerPoint 演示文稿</vt:lpstr>
      <vt:lpstr>PowerPoint 演示文稿</vt:lpstr>
      <vt:lpstr>          人物 简介：</vt:lpstr>
      <vt:lpstr>PowerPoint 演示文稿</vt:lpstr>
      <vt:lpstr>知音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联系上下文思考：“破”“绝”“终生不复”这些词语表现了伯牙怎样的心情？</vt:lpstr>
      <vt:lpstr>本文蕴含了什么道理？</vt:lpstr>
      <vt:lpstr>PowerPoint 演示文稿</vt:lpstr>
      <vt:lpstr>成语积累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cp:lastModifiedBy>Sky123.Org</cp:lastModifiedBy>
  <cp:revision>11</cp:revision>
  <dcterms:created xsi:type="dcterms:W3CDTF">2013-07-01T03:05:00Z</dcterms:created>
  <dcterms:modified xsi:type="dcterms:W3CDTF">2019-09-14T13:23:47Z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  <property fmtid="{64440492-4C8B-11D1-8B70-080036B11A03}" pid="4">
    <vt:lpwstr>语文备课大师【全免费】</vt:lpwstr>
  </property>
</Properties>
</file>