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0" r:id="rId2"/>
    <p:sldId id="307" r:id="rId3"/>
    <p:sldId id="310" r:id="rId4"/>
    <p:sldId id="309" r:id="rId5"/>
    <p:sldId id="311" r:id="rId6"/>
    <p:sldId id="312" r:id="rId7"/>
    <p:sldId id="314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4336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502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3624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4622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6362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8225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3542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060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9294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440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0237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386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口语交际：转述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1800" y="1916832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口语交际：转述</a:t>
            </a:r>
            <a:endParaRPr lang="zh-CN" altLang="en-US" sz="3600" b="1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814043"/>
            <a:ext cx="9144000" cy="31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8270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85900" y="1988840"/>
            <a:ext cx="6400800" cy="17526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课前小游戏：我说你听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口语交际：转述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703" y="4002683"/>
            <a:ext cx="8303297" cy="285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238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8175" y="610910"/>
            <a:ext cx="8240289" cy="281809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b="1" dirty="0">
                <a:solidFill>
                  <a:schemeClr val="tx1"/>
                </a:solidFill>
              </a:rPr>
              <a:t>小组合作，练习转述</a:t>
            </a:r>
          </a:p>
          <a:p>
            <a:pPr algn="l">
              <a:lnSpc>
                <a:spcPct val="17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</a:rPr>
              <a:t>要求</a:t>
            </a:r>
            <a:r>
              <a:rPr lang="zh-CN" altLang="en-US" sz="2400" b="1" dirty="0">
                <a:solidFill>
                  <a:schemeClr val="tx1"/>
                </a:solidFill>
              </a:rPr>
              <a:t>：请把本通知转告给小组成员。</a:t>
            </a:r>
          </a:p>
          <a:p>
            <a:pPr algn="l">
              <a:lnSpc>
                <a:spcPct val="17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           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</a:rPr>
              <a:t>转述者：记住要点，注意人称的转换。</a:t>
            </a:r>
          </a:p>
          <a:p>
            <a:pPr algn="l">
              <a:lnSpc>
                <a:spcPct val="17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           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</a:rPr>
              <a:t>倾听者：认真倾听，没听清楚的地方提出疑问。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口语交际：转述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703" y="4002683"/>
            <a:ext cx="8303297" cy="285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9416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786" y="4002683"/>
            <a:ext cx="8303297" cy="2855317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7643" y="255527"/>
            <a:ext cx="8532440" cy="2924450"/>
          </a:xfrm>
        </p:spPr>
        <p:txBody>
          <a:bodyPr>
            <a:no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</a:rPr>
              <a:t>通知</a:t>
            </a:r>
          </a:p>
          <a:p>
            <a:pPr algn="l">
              <a:lnSpc>
                <a:spcPct val="170000"/>
              </a:lnSpc>
            </a:pPr>
            <a:r>
              <a:rPr lang="zh-CN" altLang="en-US" sz="2000" b="1" dirty="0">
                <a:solidFill>
                  <a:schemeClr val="tx1"/>
                </a:solidFill>
              </a:rPr>
              <a:t>各位同学：        </a:t>
            </a:r>
          </a:p>
          <a:p>
            <a:pPr algn="l">
              <a:lnSpc>
                <a:spcPct val="170000"/>
              </a:lnSpc>
            </a:pPr>
            <a:r>
              <a:rPr lang="zh-CN" altLang="en-US" sz="2000" b="1" dirty="0">
                <a:solidFill>
                  <a:schemeClr val="tx1"/>
                </a:solidFill>
              </a:rPr>
              <a:t>        为适应电子借阅系统的需求，学校图书馆决定即日起开始全面更换新借书证的工作。图书馆将为原来已持有纸质借书证的同学统一更换“一卡通”电子借书卡。请大家于</a:t>
            </a:r>
            <a:r>
              <a:rPr lang="en-US" altLang="zh-CN" sz="2000" b="1" dirty="0">
                <a:solidFill>
                  <a:schemeClr val="tx1"/>
                </a:solidFill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</a:rPr>
              <a:t>月</a:t>
            </a:r>
            <a:r>
              <a:rPr lang="en-US" altLang="zh-CN" sz="2000" b="1" dirty="0">
                <a:solidFill>
                  <a:schemeClr val="tx1"/>
                </a:solidFill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</a:rPr>
              <a:t>日</a:t>
            </a:r>
            <a:r>
              <a:rPr lang="en-US" altLang="zh-CN" sz="2000" b="1" dirty="0">
                <a:solidFill>
                  <a:schemeClr val="tx1"/>
                </a:solidFill>
              </a:rPr>
              <a:t>——30</a:t>
            </a:r>
            <a:r>
              <a:rPr lang="zh-CN" altLang="en-US" sz="2000" b="1" dirty="0">
                <a:solidFill>
                  <a:schemeClr val="tx1"/>
                </a:solidFill>
              </a:rPr>
              <a:t>日持纸质借书证到图书馆一楼办理。办理时间为</a:t>
            </a:r>
            <a:r>
              <a:rPr lang="en-US" altLang="zh-CN" sz="2000" b="1" dirty="0">
                <a:solidFill>
                  <a:schemeClr val="tx1"/>
                </a:solidFill>
              </a:rPr>
              <a:t>9</a:t>
            </a:r>
            <a:r>
              <a:rPr lang="zh-CN" altLang="en-US" sz="2000" b="1" dirty="0">
                <a:solidFill>
                  <a:schemeClr val="tx1"/>
                </a:solidFill>
              </a:rPr>
              <a:t>点至</a:t>
            </a:r>
            <a:r>
              <a:rPr lang="en-US" altLang="zh-CN" sz="2000" b="1" dirty="0">
                <a:solidFill>
                  <a:schemeClr val="tx1"/>
                </a:solidFill>
              </a:rPr>
              <a:t>17</a:t>
            </a:r>
            <a:r>
              <a:rPr lang="zh-CN" altLang="en-US" sz="2000" b="1" dirty="0">
                <a:solidFill>
                  <a:schemeClr val="tx1"/>
                </a:solidFill>
              </a:rPr>
              <a:t>点，请各位同学互相转告。</a:t>
            </a:r>
          </a:p>
          <a:p>
            <a:pPr algn="r"/>
            <a:r>
              <a:rPr lang="zh-CN" altLang="en-US" sz="2000" b="1" dirty="0">
                <a:solidFill>
                  <a:schemeClr val="tx1"/>
                </a:solidFill>
              </a:rPr>
              <a:t>光明学校图书馆</a:t>
            </a:r>
          </a:p>
          <a:p>
            <a:pPr algn="r"/>
            <a:r>
              <a:rPr lang="en-US" altLang="zh-CN" sz="2000" b="1" dirty="0">
                <a:solidFill>
                  <a:schemeClr val="tx1"/>
                </a:solidFill>
              </a:rPr>
              <a:t>2010</a:t>
            </a:r>
            <a:r>
              <a:rPr lang="zh-CN" altLang="en-US" sz="2000" b="1" dirty="0">
                <a:solidFill>
                  <a:schemeClr val="tx1"/>
                </a:solidFill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</a:rPr>
              <a:t>月</a:t>
            </a:r>
            <a:r>
              <a:rPr lang="en-US" altLang="zh-CN" sz="2000" b="1" dirty="0">
                <a:solidFill>
                  <a:schemeClr val="tx1"/>
                </a:solidFill>
              </a:rPr>
              <a:t>28</a:t>
            </a:r>
            <a:r>
              <a:rPr lang="zh-CN" altLang="en-US" sz="2000" b="1" dirty="0">
                <a:solidFill>
                  <a:schemeClr val="tx1"/>
                </a:solidFill>
              </a:rPr>
              <a:t>日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口语交际：转述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4082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3822668" y="-760451"/>
            <a:ext cx="4562710" cy="60836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口语交际：转述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313" y="836712"/>
            <a:ext cx="2645487" cy="1691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/>
              <a:t>根据</a:t>
            </a:r>
            <a:r>
              <a:rPr lang="zh-CN" altLang="zh-CN" sz="2400" dirty="0"/>
              <a:t>上面的情境，联系生活实际，分小组进行</a:t>
            </a:r>
            <a:r>
              <a:rPr lang="zh-CN" altLang="zh-CN" sz="2400" dirty="0" smtClean="0"/>
              <a:t>转述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</p:txBody>
      </p:sp>
      <p:sp>
        <p:nvSpPr>
          <p:cNvPr id="8" name="文本框 7"/>
          <p:cNvSpPr txBox="1"/>
          <p:nvPr/>
        </p:nvSpPr>
        <p:spPr>
          <a:xfrm>
            <a:off x="1450360" y="4622274"/>
            <a:ext cx="656301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提示：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弄清要点，转述时不要遗漏主要信息。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注意人称的转换。</a:t>
            </a:r>
            <a:endParaRPr lang="zh-CN" altLang="en-US" sz="2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59251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3834172" cy="360040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/>
                </a:solidFill>
              </a:rPr>
              <a:t>角色扮演，情境展示：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口语交际：转述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703" y="4002683"/>
            <a:ext cx="8303297" cy="285531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3528" y="2061314"/>
            <a:ext cx="89627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000" dirty="0" smtClean="0"/>
              <a:t>情境</a:t>
            </a:r>
            <a:r>
              <a:rPr lang="zh-CN" altLang="zh-CN" sz="2000" dirty="0"/>
              <a:t>一：给小丽打电话，小丽不在家，她妈妈接的电话，这时需要怎样转述</a:t>
            </a:r>
            <a:r>
              <a:rPr lang="zh-CN" altLang="zh-CN" sz="2000" dirty="0" smtClean="0"/>
              <a:t>？</a:t>
            </a:r>
            <a:r>
              <a:rPr lang="zh-CN" altLang="zh-CN" sz="2000" dirty="0"/>
              <a:t> </a:t>
            </a:r>
            <a:endParaRPr lang="en-US" altLang="zh-CN" sz="2000" dirty="0" smtClean="0"/>
          </a:p>
          <a:p>
            <a:pPr>
              <a:lnSpc>
                <a:spcPct val="200000"/>
              </a:lnSpc>
            </a:pPr>
            <a:r>
              <a:rPr lang="zh-CN" altLang="zh-CN" sz="2000" dirty="0" smtClean="0"/>
              <a:t>情境</a:t>
            </a:r>
            <a:r>
              <a:rPr lang="zh-CN" altLang="zh-CN" sz="2000" dirty="0"/>
              <a:t>二：给小丽打电话，如果只有小丽的祖父在家，且耳背。你该怎么办？</a:t>
            </a:r>
          </a:p>
          <a:p>
            <a:pPr>
              <a:lnSpc>
                <a:spcPct val="200000"/>
              </a:lnSpc>
            </a:pPr>
            <a:r>
              <a:rPr lang="zh-CN" altLang="zh-CN" sz="2000" dirty="0"/>
              <a:t>情境三：小丽</a:t>
            </a:r>
            <a:r>
              <a:rPr lang="zh-CN" altLang="zh-CN" sz="2000" dirty="0" smtClean="0"/>
              <a:t>接电话</a:t>
            </a:r>
            <a:r>
              <a:rPr lang="zh-CN" altLang="en-US" sz="2000" dirty="0" smtClean="0"/>
              <a:t>，你会怎么说？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623938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703" y="4002683"/>
            <a:ext cx="8303297" cy="2855317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980727"/>
            <a:ext cx="8317500" cy="5040561"/>
          </a:xfrm>
        </p:spPr>
        <p:txBody>
          <a:bodyPr>
            <a:normAutofit/>
          </a:bodyPr>
          <a:lstStyle/>
          <a:p>
            <a:pPr algn="l"/>
            <a:r>
              <a:rPr lang="zh-CN" altLang="en-US" sz="4200" b="1" dirty="0" smtClean="0">
                <a:solidFill>
                  <a:schemeClr val="tx1"/>
                </a:solidFill>
              </a:rPr>
              <a:t>情境创设：</a:t>
            </a:r>
            <a:r>
              <a:rPr lang="zh-CN" altLang="en-US" sz="2000" b="1" dirty="0">
                <a:solidFill>
                  <a:schemeClr val="tx1"/>
                </a:solidFill>
              </a:rPr>
              <a:t>（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选择</a:t>
            </a:r>
            <a:r>
              <a:rPr lang="zh-CN" altLang="en-US" sz="2000" b="1" dirty="0">
                <a:solidFill>
                  <a:schemeClr val="tx1"/>
                </a:solidFill>
              </a:rPr>
              <a:t>一个情境，练习转述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。）</a:t>
            </a:r>
            <a:endParaRPr lang="zh-CN" altLang="en-US" sz="2000" b="1" dirty="0">
              <a:solidFill>
                <a:schemeClr val="tx1"/>
              </a:solidFill>
            </a:endParaRPr>
          </a:p>
          <a:p>
            <a:pPr algn="l"/>
            <a:endParaRPr lang="en-US" altLang="zh-CN" sz="4200" b="1" dirty="0" smtClean="0">
              <a:solidFill>
                <a:schemeClr val="tx1"/>
              </a:solidFill>
            </a:endParaRPr>
          </a:p>
          <a:p>
            <a:pPr algn="l">
              <a:lnSpc>
                <a:spcPct val="16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</a:rPr>
              <a:t>          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1.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张宁请你转告李明，今天下午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3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点在学校操场集合，一起打篮球。</a:t>
            </a:r>
          </a:p>
          <a:p>
            <a:pPr algn="l">
              <a:lnSpc>
                <a:spcPct val="160000"/>
              </a:lnSpc>
            </a:pPr>
            <a:r>
              <a:rPr lang="en-US" altLang="zh-CN" sz="2000" b="1" dirty="0" smtClean="0">
                <a:solidFill>
                  <a:schemeClr val="tx1"/>
                </a:solidFill>
              </a:rPr>
              <a:t>          2</a:t>
            </a:r>
            <a:r>
              <a:rPr lang="en-US" altLang="zh-CN" sz="2000" b="1" dirty="0">
                <a:solidFill>
                  <a:schemeClr val="tx1"/>
                </a:solidFill>
              </a:rPr>
              <a:t>.</a:t>
            </a:r>
            <a:r>
              <a:rPr lang="zh-CN" altLang="en-US" sz="2000" b="1" dirty="0">
                <a:solidFill>
                  <a:schemeClr val="tx1"/>
                </a:solidFill>
              </a:rPr>
              <a:t>刘华已经转学了，她微信告诉你：“我非常想念咱们张老师，请你告诉张老师，祝他身体健康，工作愉快。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”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>
              <a:lnSpc>
                <a:spcPct val="160000"/>
              </a:lnSpc>
            </a:pPr>
            <a:endParaRPr lang="en-US" altLang="zh-CN" sz="2000" b="1" dirty="0">
              <a:solidFill>
                <a:schemeClr val="tx1"/>
              </a:solidFill>
            </a:endParaRPr>
          </a:p>
          <a:p>
            <a:pPr algn="l">
              <a:lnSpc>
                <a:spcPct val="160000"/>
              </a:lnSpc>
            </a:pP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口语交际：转述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2961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342</Words>
  <Application>Microsoft Office PowerPoint</Application>
  <PresentationFormat>全屏显示(4:3)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ztxx</dc:creator>
  <cp:lastModifiedBy>ProBook</cp:lastModifiedBy>
  <cp:revision>31</cp:revision>
  <dcterms:created xsi:type="dcterms:W3CDTF">2020-03-30T13:16:20Z</dcterms:created>
  <dcterms:modified xsi:type="dcterms:W3CDTF">2021-02-19T03:15:29Z</dcterms:modified>
</cp:coreProperties>
</file>