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63" r:id="rId7"/>
    <p:sldId id="262" r:id="rId8"/>
    <p:sldId id="264" r:id="rId9"/>
    <p:sldId id="265" r:id="rId10"/>
    <p:sldId id="259" r:id="rId11"/>
    <p:sldId id="267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717F-35F0-4145-8E6A-4833D7637D06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C14EA-9949-4701-9CC8-F8E429C2B7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717F-35F0-4145-8E6A-4833D7637D06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C14EA-9949-4701-9CC8-F8E429C2B7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717F-35F0-4145-8E6A-4833D7637D06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C14EA-9949-4701-9CC8-F8E429C2B7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717F-35F0-4145-8E6A-4833D7637D06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C14EA-9949-4701-9CC8-F8E429C2B7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717F-35F0-4145-8E6A-4833D7637D06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C14EA-9949-4701-9CC8-F8E429C2B7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717F-35F0-4145-8E6A-4833D7637D06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C14EA-9949-4701-9CC8-F8E429C2B7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717F-35F0-4145-8E6A-4833D7637D06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C14EA-9949-4701-9CC8-F8E429C2B7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717F-35F0-4145-8E6A-4833D7637D06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C14EA-9949-4701-9CC8-F8E429C2B7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717F-35F0-4145-8E6A-4833D7637D06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C14EA-9949-4701-9CC8-F8E429C2B7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717F-35F0-4145-8E6A-4833D7637D06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C14EA-9949-4701-9CC8-F8E429C2B7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717F-35F0-4145-8E6A-4833D7637D06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C14EA-9949-4701-9CC8-F8E429C2B7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1717F-35F0-4145-8E6A-4833D7637D06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C14EA-9949-4701-9CC8-F8E429C2B7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第四单元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七子之歌</a:t>
            </a:r>
            <a:r>
              <a:rPr lang="en-US" altLang="zh-CN" dirty="0" smtClean="0"/>
              <a:t>-</a:t>
            </a:r>
            <a:r>
              <a:rPr lang="zh-CN" altLang="en-US" dirty="0" smtClean="0"/>
              <a:t>澳门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你</a:t>
            </a:r>
            <a:r>
              <a:rPr lang="zh-CN" altLang="en-US" dirty="0" smtClean="0"/>
              <a:t>可知“妈港</a:t>
            </a:r>
            <a:r>
              <a:rPr lang="zh-CN" altLang="en-US" dirty="0" smtClean="0"/>
              <a:t>”</a:t>
            </a:r>
            <a:r>
              <a:rPr lang="zh-CN" altLang="en-US" dirty="0" smtClean="0"/>
              <a:t>不是</a:t>
            </a:r>
            <a:r>
              <a:rPr lang="zh-CN" altLang="en-US" dirty="0"/>
              <a:t>我的真名姓？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我离开你的襁褓太久了，母亲！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但是他们掳去的是我的肉体，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你依然保管我内心的灵魂。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那三百年来梦寐不忘的生母啊！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请叫儿的乳名，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叫我一声“澳门”！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母亲！我要回来，母亲！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七子之歌</a:t>
            </a:r>
            <a:r>
              <a:rPr lang="en-US" altLang="zh-CN" dirty="0" smtClean="0"/>
              <a:t>-</a:t>
            </a:r>
            <a:r>
              <a:rPr lang="zh-CN" altLang="en-US" dirty="0" smtClean="0"/>
              <a:t>香港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我好比凤阙阶前守夜的黄豹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zh-CN" altLang="en-US" dirty="0"/>
              <a:t>母亲呀，我身份虽微，地位险要。 </a:t>
            </a:r>
            <a:endParaRPr lang="en-US" altLang="zh-CN" dirty="0" smtClean="0"/>
          </a:p>
          <a:p>
            <a:r>
              <a:rPr lang="zh-CN" altLang="en-US" dirty="0" smtClean="0"/>
              <a:t>香港岛</a:t>
            </a:r>
            <a:r>
              <a:rPr lang="en-US" altLang="zh-CN" dirty="0"/>
              <a:t>&amp;</a:t>
            </a:r>
            <a:r>
              <a:rPr lang="zh-CN" altLang="en-US" dirty="0"/>
              <a:t>新界租借地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如今狞恶的海狮扑在我身上， </a:t>
            </a:r>
            <a:endParaRPr lang="en-US" altLang="zh-CN" dirty="0" smtClean="0"/>
          </a:p>
          <a:p>
            <a:r>
              <a:rPr lang="zh-CN" altLang="en-US" dirty="0" smtClean="0"/>
              <a:t>啖</a:t>
            </a:r>
            <a:r>
              <a:rPr lang="en-US" altLang="zh-CN" dirty="0"/>
              <a:t>(</a:t>
            </a:r>
            <a:r>
              <a:rPr lang="en-US" altLang="zh-CN" dirty="0" err="1"/>
              <a:t>dàn</a:t>
            </a:r>
            <a:r>
              <a:rPr lang="en-US" altLang="zh-CN" dirty="0"/>
              <a:t>)</a:t>
            </a:r>
            <a:r>
              <a:rPr lang="zh-CN" altLang="en-US" dirty="0"/>
              <a:t>着我的骨肉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咽</a:t>
            </a:r>
            <a:r>
              <a:rPr lang="zh-CN" altLang="en-US" dirty="0"/>
              <a:t>着我的脂膏</a:t>
            </a:r>
            <a:r>
              <a:rPr lang="en-US" altLang="zh-CN" dirty="0"/>
              <a:t>; </a:t>
            </a:r>
            <a:endParaRPr lang="en-US" altLang="zh-CN" dirty="0" smtClean="0"/>
          </a:p>
          <a:p>
            <a:r>
              <a:rPr lang="zh-CN" altLang="en-US" dirty="0" smtClean="0"/>
              <a:t>母亲</a:t>
            </a:r>
            <a:r>
              <a:rPr lang="zh-CN" altLang="en-US" dirty="0"/>
              <a:t>呀，我哭泣号啕，呼你不应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zh-CN" altLang="en-US" dirty="0"/>
              <a:t>母亲呀，快让我躲入你的怀抱</a:t>
            </a:r>
            <a:r>
              <a:rPr lang="en-US" altLang="zh-CN" dirty="0" smtClean="0"/>
              <a:t>!</a:t>
            </a:r>
          </a:p>
          <a:p>
            <a:r>
              <a:rPr lang="en-US" altLang="zh-CN" dirty="0" smtClean="0"/>
              <a:t> </a:t>
            </a:r>
            <a:r>
              <a:rPr lang="zh-CN" altLang="en-US" dirty="0"/>
              <a:t>母亲</a:t>
            </a:r>
            <a:r>
              <a:rPr lang="en-US" altLang="zh-CN" dirty="0"/>
              <a:t>!</a:t>
            </a:r>
            <a:r>
              <a:rPr lang="zh-CN" altLang="en-US" dirty="0"/>
              <a:t>我要回来，母亲</a:t>
            </a:r>
            <a:r>
              <a:rPr lang="en-US" altLang="zh-CN" dirty="0"/>
              <a:t>!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七子之歌</a:t>
            </a:r>
            <a:r>
              <a:rPr lang="en-US" altLang="zh-CN" dirty="0" smtClean="0"/>
              <a:t>-</a:t>
            </a:r>
            <a:r>
              <a:rPr lang="zh-CN" altLang="en-US" dirty="0" smtClean="0"/>
              <a:t>旅顺，大连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旅顺，大连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我们是旅顺，大连，孪</a:t>
            </a:r>
            <a:r>
              <a:rPr lang="en-US" altLang="zh-CN" dirty="0"/>
              <a:t>(</a:t>
            </a:r>
            <a:r>
              <a:rPr lang="en-US" altLang="zh-CN" dirty="0" err="1"/>
              <a:t>luán</a:t>
            </a:r>
            <a:r>
              <a:rPr lang="en-US" altLang="zh-CN" dirty="0"/>
              <a:t>)</a:t>
            </a:r>
            <a:r>
              <a:rPr lang="zh-CN" altLang="en-US" dirty="0"/>
              <a:t>生的兄弟。 </a:t>
            </a:r>
            <a:endParaRPr lang="en-US" altLang="zh-CN" dirty="0" smtClean="0"/>
          </a:p>
          <a:p>
            <a:r>
              <a:rPr lang="zh-CN" altLang="en-US" dirty="0" smtClean="0"/>
              <a:t>旅顺</a:t>
            </a:r>
            <a:r>
              <a:rPr lang="zh-CN" altLang="en-US" dirty="0"/>
              <a:t>大连租借地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我们的命运应该如何的比拟</a:t>
            </a:r>
            <a:r>
              <a:rPr lang="en-US" altLang="zh-CN" dirty="0"/>
              <a:t>? </a:t>
            </a:r>
            <a:endParaRPr lang="en-US" altLang="zh-CN" dirty="0" smtClean="0"/>
          </a:p>
          <a:p>
            <a:r>
              <a:rPr lang="zh-CN" altLang="en-US" dirty="0" smtClean="0"/>
              <a:t>两</a:t>
            </a:r>
            <a:r>
              <a:rPr lang="zh-CN" altLang="en-US" dirty="0"/>
              <a:t>个强邻将我来回的蹴</a:t>
            </a:r>
            <a:r>
              <a:rPr lang="en-US" altLang="zh-CN" dirty="0"/>
              <a:t>(</a:t>
            </a:r>
            <a:r>
              <a:rPr lang="en-US" altLang="zh-CN" dirty="0" err="1"/>
              <a:t>cù</a:t>
            </a:r>
            <a:r>
              <a:rPr lang="en-US" altLang="zh-CN" dirty="0"/>
              <a:t>)</a:t>
            </a:r>
            <a:r>
              <a:rPr lang="zh-CN" altLang="en-US" dirty="0"/>
              <a:t>蹋， 我们是暴徒脚下的两团烂泥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zh-CN" altLang="en-US" dirty="0"/>
              <a:t>母亲，归期到了，快领我们回来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zh-CN" altLang="en-US" dirty="0"/>
              <a:t>你不知道儿们如何的想念你</a:t>
            </a:r>
            <a:r>
              <a:rPr lang="en-US" altLang="zh-CN" dirty="0"/>
              <a:t>! </a:t>
            </a:r>
            <a:endParaRPr lang="en-US" altLang="zh-CN" dirty="0" smtClean="0"/>
          </a:p>
          <a:p>
            <a:r>
              <a:rPr lang="zh-CN" altLang="en-US" dirty="0" smtClean="0"/>
              <a:t>母亲</a:t>
            </a:r>
            <a:r>
              <a:rPr lang="en-US" altLang="zh-CN" dirty="0"/>
              <a:t>!</a:t>
            </a:r>
            <a:r>
              <a:rPr lang="zh-CN" altLang="en-US" dirty="0"/>
              <a:t>我们要回来，母亲</a:t>
            </a:r>
            <a:r>
              <a:rPr lang="en-US" altLang="zh-CN" dirty="0"/>
              <a:t>!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和平宣言</a:t>
            </a:r>
            <a:r>
              <a:rPr lang="zh-CN" altLang="en-US" smtClean="0"/>
              <a:t>全文：冯亦同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600200"/>
            <a:ext cx="9001156" cy="504351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巍巍</a:t>
            </a:r>
            <a:r>
              <a:rPr lang="zh-CN" altLang="en-US" dirty="0">
                <a:solidFill>
                  <a:srgbClr val="FF0000"/>
                </a:solidFill>
              </a:rPr>
              <a:t>金陵，滔滔大江，钟山花雨，千秋芬芳。 一九三七，祸从天降，一二一三，古城沦丧。 侵华倭寇，掳掠烧杀，尸横遍野，血染长江。 三十余万，生灵涂炭，炼狱六周，哀哉国殇。 </a:t>
            </a:r>
            <a:r>
              <a:rPr lang="zh-CN" altLang="en-US" dirty="0"/>
              <a:t>举世震惊，九州同悼，雪松纪年，寒梅怒放。 亘古浩劫，文明罹难，百年悲叹，警钟鸣响。 积贫积弱，山河蒙羞，内忧外患，国破家亡。 民族觉醒，独立解放，改革振兴，国运日</a:t>
            </a:r>
            <a:r>
              <a:rPr lang="zh-CN" altLang="en-US" dirty="0" smtClean="0"/>
              <a:t>昌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r>
              <a:rPr lang="zh-CN" altLang="en-US" dirty="0" smtClean="0"/>
              <a:t>前事不忘，后事之师，殷忧启圣，多难兴邦。 八十整载，青史昭彰，生生不息，山高水长。 二零一七，国家公祭，中外人士，齐聚广场。 白花致哀，庄严肃穆，丹忱抒写，和平诗章。 大道之行，天下为公，大德曰生，和气致祥。 和平发展，时代主题，民族复兴，世代梦想。 龙盘虎踞，彝训鼎铭，继往开来，永志不忘。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为什么我的眼里常含泪水？</a:t>
            </a:r>
            <a:br>
              <a:rPr lang="zh-CN" altLang="en-US" dirty="0" smtClean="0"/>
            </a:br>
            <a:r>
              <a:rPr lang="zh-CN" altLang="en-US" dirty="0" smtClean="0"/>
              <a:t>因为我对这土地爱得深沉</a:t>
            </a:r>
            <a:r>
              <a:rPr lang="en-US" altLang="zh-CN" dirty="0" smtClean="0"/>
              <a:t>……</a:t>
            </a:r>
          </a:p>
          <a:p>
            <a:endParaRPr lang="en-US" altLang="zh-CN" dirty="0"/>
          </a:p>
          <a:p>
            <a:r>
              <a:rPr lang="zh-CN" altLang="en-US" dirty="0" smtClean="0"/>
              <a:t>大声读出这句话，想想本单元的主题是什么？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我爱这土地</a:t>
            </a:r>
            <a:r>
              <a:rPr lang="en-US" altLang="zh-CN" dirty="0" smtClean="0"/>
              <a:t>》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                   </a:t>
            </a:r>
            <a:r>
              <a:rPr lang="en-US" altLang="zh-CN" dirty="0" smtClean="0"/>
              <a:t>-----</a:t>
            </a:r>
            <a:r>
              <a:rPr lang="zh-CN" altLang="en-US" dirty="0" smtClean="0"/>
              <a:t>艾青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假如我是一只鸟，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我也应该用嘶哑的喉咙歌唱：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这被暴风雨所打击的土地，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这永远汹涌着我们的悲愤的河流，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这无止息地吹刮着的激怒的风，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和那来自林间的无比温柔的黎明</a:t>
            </a:r>
            <a:r>
              <a:rPr lang="en-US" altLang="zh-CN" dirty="0"/>
              <a:t>……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dirty="0"/>
              <a:t>——</a:t>
            </a:r>
            <a:r>
              <a:rPr lang="zh-CN" altLang="en-US" dirty="0"/>
              <a:t>然后我死了，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连羽毛也腐烂在土地里面。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为什么我的眼里常含泪水？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因为我对这土地爱得深沉</a:t>
            </a:r>
            <a:r>
              <a:rPr lang="en-US" altLang="zh-CN" dirty="0"/>
              <a:t>……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结合资料，体会课文表达的思想感情。</a:t>
            </a:r>
            <a:endParaRPr lang="en-US" altLang="zh-CN" dirty="0" smtClean="0"/>
          </a:p>
          <a:p>
            <a:r>
              <a:rPr lang="zh-CN" altLang="en-US" dirty="0"/>
              <a:t>学习列</a:t>
            </a:r>
            <a:r>
              <a:rPr lang="zh-CN" altLang="en-US" dirty="0" smtClean="0"/>
              <a:t>提纲，分段叙述。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本</a:t>
            </a:r>
            <a:r>
              <a:rPr lang="zh-CN" altLang="en-US" dirty="0" smtClean="0"/>
              <a:t>单元的阅读和写作目标，那么我们就来整体一下本单元的内容，哪些地方需要查找资料，查找什么样的资料？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</a:t>
            </a:r>
            <a:r>
              <a:rPr lang="zh-CN" altLang="en-US" dirty="0"/>
              <a:t> </a:t>
            </a:r>
            <a:r>
              <a:rPr lang="zh-CN" altLang="en-US" dirty="0" smtClean="0"/>
              <a:t>古诗三首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请同学们打开书，大声读一遍课文，想一想，要学习这一课，你得知道些什么？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写作背景</a:t>
            </a:r>
            <a:endParaRPr lang="en-US" altLang="zh-CN" dirty="0" smtClean="0"/>
          </a:p>
          <a:p>
            <a:r>
              <a:rPr lang="zh-CN" altLang="en-US" dirty="0"/>
              <a:t>诗人</a:t>
            </a:r>
            <a:r>
              <a:rPr lang="zh-CN" altLang="en-US" dirty="0" smtClean="0"/>
              <a:t>简介</a:t>
            </a:r>
            <a:endParaRPr lang="en-US" altLang="zh-CN" dirty="0" smtClean="0"/>
          </a:p>
          <a:p>
            <a:r>
              <a:rPr lang="zh-CN" altLang="en-US" dirty="0" smtClean="0"/>
              <a:t>一些古代地名、难懂的词等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13</a:t>
            </a:r>
            <a:r>
              <a:rPr lang="zh-CN" altLang="en-US" dirty="0"/>
              <a:t> </a:t>
            </a:r>
            <a:r>
              <a:rPr lang="zh-CN" altLang="en-US" dirty="0" smtClean="0"/>
              <a:t>中国少年说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请同学们打开书，大声读一遍课文，想一想，要学习这一课，你得知道些什么？</a:t>
            </a:r>
            <a:endParaRPr lang="en-US" altLang="zh-CN" dirty="0" smtClean="0"/>
          </a:p>
          <a:p>
            <a:r>
              <a:rPr lang="zh-CN" altLang="en-US" dirty="0"/>
              <a:t>写作</a:t>
            </a:r>
            <a:r>
              <a:rPr lang="zh-CN" altLang="en-US" dirty="0" smtClean="0"/>
              <a:t>背景 </a:t>
            </a:r>
            <a:endParaRPr lang="en-US" altLang="zh-CN" dirty="0" smtClean="0"/>
          </a:p>
          <a:p>
            <a:r>
              <a:rPr lang="zh-CN" altLang="en-US" dirty="0" smtClean="0"/>
              <a:t>作者简介</a:t>
            </a:r>
            <a:endParaRPr lang="en-US" altLang="zh-CN" dirty="0" smtClean="0"/>
          </a:p>
          <a:p>
            <a:r>
              <a:rPr lang="zh-CN" altLang="en-US" dirty="0" smtClean="0"/>
              <a:t>难懂的词语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14 </a:t>
            </a:r>
            <a:r>
              <a:rPr lang="zh-CN" altLang="en-US" dirty="0" smtClean="0"/>
              <a:t>圆明园的毁灭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请同学们打开书，大声读一遍课文，想一想，要学习这一课，你得知道些什么？</a:t>
            </a:r>
            <a:endParaRPr lang="en-US" altLang="zh-CN" dirty="0" smtClean="0"/>
          </a:p>
          <a:p>
            <a:r>
              <a:rPr lang="zh-CN" altLang="en-US" dirty="0" smtClean="0"/>
              <a:t>时代背景（与写作背景有什么不同）</a:t>
            </a:r>
            <a:endParaRPr lang="en-US" altLang="zh-CN" dirty="0" smtClean="0"/>
          </a:p>
          <a:p>
            <a:r>
              <a:rPr lang="zh-CN" altLang="en-US" dirty="0"/>
              <a:t>圆明园</a:t>
            </a:r>
            <a:r>
              <a:rPr lang="zh-CN" altLang="en-US" dirty="0" smtClean="0"/>
              <a:t>的样子</a:t>
            </a:r>
            <a:endParaRPr lang="en-US" altLang="zh-CN" dirty="0" smtClean="0"/>
          </a:p>
          <a:p>
            <a:r>
              <a:rPr lang="zh-CN" altLang="en-US" dirty="0" smtClean="0"/>
              <a:t>圆明园里面都有什么</a:t>
            </a:r>
            <a:endParaRPr lang="en-US" altLang="zh-CN" dirty="0" smtClean="0"/>
          </a:p>
          <a:p>
            <a:r>
              <a:rPr lang="zh-CN" altLang="en-US" dirty="0" smtClean="0"/>
              <a:t>圆明园历史地位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15 </a:t>
            </a:r>
            <a:r>
              <a:rPr lang="zh-CN" altLang="en-US" dirty="0" smtClean="0"/>
              <a:t>小岛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请同学们打开书，大声读一遍课文，想一想，要学习这一课，你得知道些什么？</a:t>
            </a:r>
            <a:endParaRPr lang="en-US" altLang="zh-CN" dirty="0" smtClean="0"/>
          </a:p>
          <a:p>
            <a:r>
              <a:rPr lang="zh-CN" altLang="en-US" dirty="0" smtClean="0"/>
              <a:t>海岛条件为什么这么</a:t>
            </a:r>
            <a:r>
              <a:rPr lang="zh-CN" altLang="en-US" dirty="0" smtClean="0"/>
              <a:t>艰苦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战士为什么要驻守在这么艰苦的小岛。</a:t>
            </a:r>
            <a:endParaRPr lang="en-US" altLang="zh-CN" dirty="0" smtClean="0"/>
          </a:p>
          <a:p>
            <a:r>
              <a:rPr lang="zh-CN" altLang="en-US" dirty="0" smtClean="0"/>
              <a:t>海岛为什么种蔬菜那么难。</a:t>
            </a:r>
            <a:endParaRPr lang="en-US" altLang="zh-CN" dirty="0" smtClean="0"/>
          </a:p>
          <a:p>
            <a:r>
              <a:rPr lang="zh-CN" altLang="en-US" dirty="0"/>
              <a:t>他们</a:t>
            </a:r>
            <a:r>
              <a:rPr lang="zh-CN" altLang="en-US" dirty="0" smtClean="0"/>
              <a:t>为什么有土不用非得从家乡背土。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那么我们在查找资料之后有需要如何结合资料学习本组课文呢？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读</a:t>
            </a:r>
            <a:r>
              <a:rPr lang="en-US" altLang="zh-CN" dirty="0" smtClean="0"/>
              <a:t>63</a:t>
            </a:r>
            <a:r>
              <a:rPr lang="zh-CN" altLang="en-US" dirty="0" smtClean="0"/>
              <a:t>页交流平台：思考上面问题。</a:t>
            </a:r>
            <a:endParaRPr lang="en-US" altLang="zh-CN" dirty="0" smtClean="0"/>
          </a:p>
          <a:p>
            <a:r>
              <a:rPr lang="zh-CN" altLang="en-US" dirty="0" smtClean="0"/>
              <a:t>总结：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借助资料，了解写作背景，从而更深刻的体会课文蕴含的情感。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结合资料，可以丰富对课文的认识。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通过朗读，可以把课文丰富的情感表达出来。朗读时可以通过调整语速、语调和节奏表现课文的情感。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550</Words>
  <Application>Microsoft Office PowerPoint</Application>
  <PresentationFormat>全屏显示(4:3)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第四单元</vt:lpstr>
      <vt:lpstr>幻灯片 2</vt:lpstr>
      <vt:lpstr>《我爱这土地》                    -----艾青</vt:lpstr>
      <vt:lpstr>幻灯片 4</vt:lpstr>
      <vt:lpstr>12 古诗三首</vt:lpstr>
      <vt:lpstr>13 中国少年说</vt:lpstr>
      <vt:lpstr>14 圆明园的毁灭</vt:lpstr>
      <vt:lpstr>15 小岛</vt:lpstr>
      <vt:lpstr>那么我们在查找资料之后有需要如何结合资料学习本组课文呢？</vt:lpstr>
      <vt:lpstr>七子之歌-澳门</vt:lpstr>
      <vt:lpstr>七子之歌-香港</vt:lpstr>
      <vt:lpstr>七子之歌-旅顺，大连</vt:lpstr>
      <vt:lpstr>和平宣言全文：冯亦同 </vt:lpstr>
      <vt:lpstr>幻灯片 14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第四单元</dc:title>
  <dc:creator>微软用户</dc:creator>
  <cp:lastModifiedBy>微软用户</cp:lastModifiedBy>
  <cp:revision>7</cp:revision>
  <dcterms:created xsi:type="dcterms:W3CDTF">2019-10-17T12:02:57Z</dcterms:created>
  <dcterms:modified xsi:type="dcterms:W3CDTF">2019-10-17T12:55:05Z</dcterms:modified>
</cp:coreProperties>
</file>