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62" r:id="rId3"/>
    <p:sldId id="312" r:id="rId4"/>
    <p:sldId id="356" r:id="rId5"/>
    <p:sldId id="355" r:id="rId6"/>
    <p:sldId id="359" r:id="rId7"/>
    <p:sldId id="361" r:id="rId9"/>
    <p:sldId id="404" r:id="rId10"/>
    <p:sldId id="357" r:id="rId11"/>
    <p:sldId id="360" r:id="rId12"/>
    <p:sldId id="362" r:id="rId13"/>
    <p:sldId id="363" r:id="rId14"/>
    <p:sldId id="365" r:id="rId15"/>
    <p:sldId id="366" r:id="rId16"/>
    <p:sldId id="295" r:id="rId17"/>
    <p:sldId id="277" r:id="rId18"/>
    <p:sldId id="279" r:id="rId19"/>
    <p:sldId id="398" r:id="rId20"/>
    <p:sldId id="259" r:id="rId21"/>
    <p:sldId id="258" r:id="rId22"/>
    <p:sldId id="421" r:id="rId23"/>
    <p:sldId id="422" r:id="rId24"/>
    <p:sldId id="395" r:id="rId25"/>
    <p:sldId id="393" r:id="rId26"/>
    <p:sldId id="302" r:id="rId2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 varScale="1">
        <p:scale>
          <a:sx n="66" d="100"/>
          <a:sy n="66" d="100"/>
        </p:scale>
        <p:origin x="558" y="102"/>
      </p:cViewPr>
      <p:guideLst>
        <p:guide orient="horz" pos="222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2051" name="Rectangle 3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2052" name="Rectangle 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en-US" altLang="x-none" sz="1200" strike="noStrike" noProof="1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1120" y="-11430"/>
            <a:ext cx="9203055" cy="6866890"/>
          </a:xfrm>
          <a:prstGeom prst="rect">
            <a:avLst/>
          </a:prstGeom>
        </p:spPr>
      </p:pic>
      <p:sp>
        <p:nvSpPr>
          <p:cNvPr id="3073" name="标题 3073"/>
          <p:cNvSpPr>
            <a:spLocks noGrp="1"/>
          </p:cNvSpPr>
          <p:nvPr>
            <p:ph type="title"/>
          </p:nvPr>
        </p:nvSpPr>
        <p:spPr>
          <a:xfrm>
            <a:off x="1029018" y="2100898"/>
            <a:ext cx="7354887" cy="1430337"/>
          </a:xfrm>
        </p:spPr>
        <p:txBody>
          <a:bodyPr anchor="ctr"/>
          <a:lstStyle/>
          <a:p>
            <a:r>
              <a:rPr lang="zh-CN" altLang="en-US" sz="6000" b="1">
                <a:solidFill>
                  <a:srgbClr val="FF0000"/>
                </a:solidFill>
              </a:rPr>
              <a:t>写人要抓住特点</a:t>
            </a:r>
            <a:endParaRPr lang="zh-CN" altLang="en-US" sz="6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4"/>
          <p:cNvSpPr txBox="1"/>
          <p:nvPr/>
        </p:nvSpPr>
        <p:spPr>
          <a:xfrm>
            <a:off x="252413" y="187325"/>
            <a:ext cx="8785225" cy="61855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、外貌描写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：对人物的容貌、体态、服饰等外貌特征的描写。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容貌（面容长相，五官等）、</a:t>
            </a:r>
            <a:endParaRPr lang="zh-CN" altLang="en-US" sz="36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身材（高、矮、胖、瘦）、</a:t>
            </a:r>
            <a:endParaRPr lang="zh-CN" altLang="en-US" sz="36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衣着（穿着打扮）</a:t>
            </a:r>
            <a:endParaRPr lang="zh-CN" altLang="en-US" sz="36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36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67945" y="-1905"/>
            <a:ext cx="927227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ym typeface="+mn-ea"/>
              </a:rPr>
              <a:t>      </a:t>
            </a:r>
            <a:r>
              <a:rPr lang="zh-CN" altLang="en-US" sz="4000" b="1">
                <a:sym typeface="+mn-ea"/>
              </a:rPr>
              <a:t>一袭军绿的</a:t>
            </a:r>
            <a:r>
              <a:rPr lang="zh-CN" altLang="en-US" sz="4000" b="1">
                <a:solidFill>
                  <a:schemeClr val="tx2"/>
                </a:solidFill>
                <a:sym typeface="+mn-ea"/>
              </a:rPr>
              <a:t>大衣，披在她高挑的身上，  </a:t>
            </a:r>
            <a:r>
              <a:rPr lang="zh-CN" altLang="en-US" sz="4000" b="1">
                <a:solidFill>
                  <a:srgbClr val="C00000"/>
                </a:solidFill>
                <a:sym typeface="+mn-ea"/>
              </a:rPr>
              <a:t>显得端庄优雅。</a:t>
            </a:r>
            <a:r>
              <a:rPr lang="zh-CN" altLang="en-US" sz="4000" b="1">
                <a:solidFill>
                  <a:schemeClr val="tx2"/>
                </a:solidFill>
                <a:sym typeface="+mn-ea"/>
              </a:rPr>
              <a:t>头发黑中带黄，下端微微蜷曲，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就像黄河的波浪越到下游越浑浊，有时还溅出几点银色的浪花</a:t>
            </a:r>
            <a:r>
              <a:rPr lang="zh-CN" altLang="en-US" sz="4000" b="1">
                <a:solidFill>
                  <a:schemeClr val="tx1"/>
                </a:solidFill>
                <a:sym typeface="+mn-ea"/>
              </a:rPr>
              <a:t>，</a:t>
            </a:r>
            <a:r>
              <a:rPr lang="zh-CN" altLang="en-US" sz="4000" b="1">
                <a:solidFill>
                  <a:schemeClr val="tx2"/>
                </a:solidFill>
                <a:sym typeface="+mn-ea"/>
              </a:rPr>
              <a:t>那是两鬓的白发。戴着一副紫框眼镜，镜片上闪着</a:t>
            </a:r>
            <a:r>
              <a:rPr lang="zh-CN" altLang="en-US" sz="40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智慧的光芒</a:t>
            </a:r>
            <a:r>
              <a:rPr lang="zh-CN" altLang="en-US" sz="4000" b="1">
                <a:solidFill>
                  <a:schemeClr val="tx2"/>
                </a:solidFill>
                <a:sym typeface="+mn-ea"/>
              </a:rPr>
              <a:t>。左脸颊正中端坐着一颗引人注目的黑痣，</a:t>
            </a:r>
            <a:r>
              <a:rPr lang="zh-CN" altLang="en-US" sz="40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似乎她那优美的词汇就藏在里面</a:t>
            </a:r>
            <a:r>
              <a:rPr lang="zh-CN" altLang="en-US" sz="4000" b="1">
                <a:solidFill>
                  <a:schemeClr val="tx2"/>
                </a:solidFill>
                <a:sym typeface="+mn-ea"/>
              </a:rPr>
              <a:t>。嘴巴较大，</a:t>
            </a:r>
            <a:r>
              <a:rPr lang="zh-CN" altLang="en-US" sz="4000" b="1">
                <a:sym typeface="+mn-ea"/>
              </a:rPr>
              <a:t>却能从中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吐出朵朵莲花</a:t>
            </a:r>
            <a:r>
              <a:rPr lang="zh-CN" altLang="en-US" sz="4000" b="1">
                <a:sym typeface="+mn-ea"/>
              </a:rPr>
              <a:t>，</a:t>
            </a:r>
            <a:r>
              <a:rPr lang="zh-CN" altLang="en-US" sz="4000" b="1">
                <a:solidFill>
                  <a:srgbClr val="C00000"/>
                </a:solidFill>
                <a:sym typeface="+mn-ea"/>
              </a:rPr>
              <a:t>让人沉醉</a:t>
            </a:r>
            <a:r>
              <a:rPr lang="zh-CN" altLang="en-US" sz="4000" b="1">
                <a:sym typeface="+mn-ea"/>
              </a:rPr>
              <a:t>。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技法点拨一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7905" y="1914525"/>
            <a:ext cx="73704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tx1"/>
                </a:solidFill>
              </a:rPr>
              <a:t>               </a:t>
            </a:r>
            <a:r>
              <a:rPr lang="zh-CN" altLang="en-US" sz="4400" b="1">
                <a:solidFill>
                  <a:schemeClr val="tx1"/>
                </a:solidFill>
              </a:rPr>
              <a:t>运用修辞</a:t>
            </a:r>
            <a:endParaRPr lang="zh-CN" altLang="en-US" sz="4400" b="1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18105" y="2792095"/>
            <a:ext cx="33667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/>
              <a:t>     </a:t>
            </a:r>
            <a:r>
              <a:rPr lang="zh-CN" altLang="en-US" sz="4400" b="1"/>
              <a:t>进行联想</a:t>
            </a:r>
            <a:endParaRPr lang="zh-CN" altLang="en-US" sz="4400" b="1"/>
          </a:p>
        </p:txBody>
      </p:sp>
      <p:sp>
        <p:nvSpPr>
          <p:cNvPr id="5" name="文本框 4"/>
          <p:cNvSpPr txBox="1"/>
          <p:nvPr/>
        </p:nvSpPr>
        <p:spPr>
          <a:xfrm>
            <a:off x="2923540" y="3560445"/>
            <a:ext cx="31489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/>
              <a:t>   </a:t>
            </a:r>
            <a:r>
              <a:rPr lang="zh-CN" altLang="en-US" sz="4400" b="1"/>
              <a:t>来点议论</a:t>
            </a:r>
            <a:endParaRPr lang="zh-CN" altLang="en-US" sz="4400" b="1"/>
          </a:p>
        </p:txBody>
      </p:sp>
      <p:sp>
        <p:nvSpPr>
          <p:cNvPr id="6" name="文本框 5"/>
          <p:cNvSpPr txBox="1"/>
          <p:nvPr/>
        </p:nvSpPr>
        <p:spPr>
          <a:xfrm>
            <a:off x="2522220" y="1146175"/>
            <a:ext cx="35585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/>
              <a:t>   </a:t>
            </a:r>
            <a:r>
              <a:rPr lang="zh-CN" altLang="en-US" sz="4400" b="1"/>
              <a:t>明确特点</a:t>
            </a:r>
            <a:endParaRPr lang="zh-CN" altLang="en-US" sz="4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5970" y="1014730"/>
            <a:ext cx="7592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</a:rPr>
              <a:t>我写你来猜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3130" y="2071370"/>
            <a:ext cx="759206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运用</a:t>
            </a:r>
            <a:r>
              <a:rPr lang="zh-CN" altLang="en-US" sz="4400" b="1" dirty="0"/>
              <a:t>外貌</a:t>
            </a:r>
            <a:r>
              <a:rPr lang="zh-CN" altLang="en-US" sz="4400" b="1" dirty="0" smtClean="0"/>
              <a:t>描写</a:t>
            </a:r>
            <a:r>
              <a:rPr lang="zh-CN" altLang="en-US" sz="4400" b="1" dirty="0"/>
              <a:t>的方法，写一个熟悉的同学，突出特点。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30721"/>
          <p:cNvSpPr>
            <a:spLocks noGrp="1"/>
          </p:cNvSpPr>
          <p:nvPr>
            <p:ph type="title"/>
          </p:nvPr>
        </p:nvSpPr>
        <p:spPr>
          <a:xfrm>
            <a:off x="457200" y="2133600"/>
            <a:ext cx="8229600" cy="1143000"/>
          </a:xfrm>
        </p:spPr>
        <p:txBody>
          <a:bodyPr anchor="ctr"/>
          <a:lstStyle/>
          <a:p>
            <a:r>
              <a:rPr lang="zh-CN" altLang="en-US" sz="6000" b="1">
                <a:solidFill>
                  <a:srgbClr val="FF0000"/>
                </a:solidFill>
                <a:ea typeface="楷体_GB2312" panose="02010609030101010101" pitchFamily="1" charset="-122"/>
              </a:rPr>
              <a:t>二、动作描写</a:t>
            </a:r>
            <a:endParaRPr lang="zh-CN" altLang="en-US" sz="6000" b="1">
              <a:solidFill>
                <a:srgbClr val="FF0000"/>
              </a:solidFill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/>
          <p:nvPr/>
        </p:nvSpPr>
        <p:spPr>
          <a:xfrm>
            <a:off x="1835150" y="1052513"/>
            <a:ext cx="6480175" cy="519113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9900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357188" y="214313"/>
            <a:ext cx="184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2" name="Text Box 5"/>
          <p:cNvSpPr txBox="1"/>
          <p:nvPr/>
        </p:nvSpPr>
        <p:spPr>
          <a:xfrm>
            <a:off x="357188" y="1317625"/>
            <a:ext cx="8391525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ym typeface="+mn-ea"/>
              </a:rPr>
              <a:t>他总是微笑起来，而且将头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仰起</a:t>
            </a:r>
            <a:r>
              <a:rPr lang="zh-CN" altLang="en-US" sz="4000" b="1">
                <a:sym typeface="+mn-ea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摇着</a:t>
            </a:r>
            <a:r>
              <a:rPr lang="zh-CN" altLang="en-US" sz="4000" b="1">
                <a:sym typeface="+mn-ea"/>
              </a:rPr>
              <a:t>，向后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拗过去</a:t>
            </a:r>
            <a:r>
              <a:rPr lang="zh-CN" altLang="en-US" sz="4000" b="1">
                <a:sym typeface="+mn-ea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拗过去</a:t>
            </a:r>
            <a:r>
              <a:rPr lang="zh-CN" altLang="en-US" sz="4000" b="1">
                <a:sym typeface="+mn-ea"/>
              </a:rPr>
              <a:t>。</a:t>
            </a:r>
            <a:endParaRPr lang="zh-CN" altLang="en-US" sz="4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1835150" y="292100"/>
            <a:ext cx="462756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动作描写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6"/>
          <p:cNvSpPr txBox="1"/>
          <p:nvPr/>
        </p:nvSpPr>
        <p:spPr>
          <a:xfrm>
            <a:off x="3400425" y="24987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b"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3" name="Text Box 13"/>
          <p:cNvSpPr txBox="1"/>
          <p:nvPr/>
        </p:nvSpPr>
        <p:spPr>
          <a:xfrm>
            <a:off x="357188" y="291465"/>
            <a:ext cx="7958137" cy="64516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技法点拨二：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4" name="Text Box 8"/>
          <p:cNvSpPr txBox="1"/>
          <p:nvPr/>
        </p:nvSpPr>
        <p:spPr>
          <a:xfrm>
            <a:off x="107950" y="1125538"/>
            <a:ext cx="8207375" cy="1783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400" b="1" dirty="0">
                <a:solidFill>
                  <a:schemeClr val="tx1"/>
                </a:solidFill>
                <a:sym typeface="+mn-ea"/>
              </a:rPr>
              <a:t>             </a:t>
            </a:r>
            <a:r>
              <a:rPr lang="zh-CN" altLang="en-US" sz="4400" b="1" dirty="0">
                <a:solidFill>
                  <a:schemeClr val="tx1"/>
                </a:solidFill>
                <a:sym typeface="+mn-ea"/>
              </a:rPr>
              <a:t>分解动作      </a:t>
            </a:r>
            <a:endParaRPr lang="zh-CN" altLang="en-US" sz="4400" b="1" dirty="0">
              <a:solidFill>
                <a:schemeClr val="tx1"/>
              </a:solidFill>
              <a:sym typeface="+mn-ea"/>
            </a:endParaRPr>
          </a:p>
          <a:p>
            <a:pPr algn="l">
              <a:spcBef>
                <a:spcPct val="50000"/>
              </a:spcBef>
            </a:pPr>
            <a:r>
              <a:rPr lang="zh-CN" altLang="en-US" sz="4400" b="1" dirty="0">
                <a:solidFill>
                  <a:schemeClr val="tx1"/>
                </a:solidFill>
                <a:sym typeface="+mn-ea"/>
              </a:rPr>
              <a:t>             写出细节</a:t>
            </a:r>
            <a:endParaRPr lang="zh-CN" altLang="en-US" sz="4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95898"/>
            <a:ext cx="8229600" cy="1143000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语言描写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4005" y="1339215"/>
            <a:ext cx="884618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ym typeface="+mn-ea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哥儿</a:t>
            </a:r>
            <a:r>
              <a:rPr lang="zh-CN" altLang="en-US" sz="4400" b="1">
                <a:sym typeface="+mn-ea"/>
              </a:rPr>
              <a:t>，你牢牢</a:t>
            </a:r>
            <a:r>
              <a:rPr lang="zh-CN" altLang="en-US" sz="4400" b="1">
                <a:solidFill>
                  <a:srgbClr val="C00000"/>
                </a:solidFill>
                <a:sym typeface="+mn-ea"/>
              </a:rPr>
              <a:t>记住</a:t>
            </a:r>
            <a:r>
              <a:rPr lang="zh-CN" altLang="en-US" sz="4400" b="1">
                <a:sym typeface="+mn-ea"/>
              </a:rPr>
              <a:t>!”她极其郑重地说。“明天是正月初一，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清早</a:t>
            </a:r>
            <a:r>
              <a:rPr lang="zh-CN" altLang="en-US" sz="4400" b="1">
                <a:sym typeface="+mn-ea"/>
              </a:rPr>
              <a:t>一睁开眼睛，第一句话就得对我说：‘阿妈，恭喜恭喜!’</a:t>
            </a:r>
            <a:r>
              <a:rPr lang="zh-CN" altLang="en-US" sz="4400" b="1">
                <a:solidFill>
                  <a:srgbClr val="C00000"/>
                </a:solidFill>
                <a:sym typeface="+mn-ea"/>
              </a:rPr>
              <a:t>记得</a:t>
            </a:r>
            <a:r>
              <a:rPr lang="zh-CN" altLang="en-US" sz="4400" b="1">
                <a:sym typeface="+mn-ea"/>
              </a:rPr>
              <a:t>么?你要</a:t>
            </a:r>
            <a:r>
              <a:rPr lang="zh-CN" altLang="en-US" sz="4400" b="1">
                <a:solidFill>
                  <a:srgbClr val="C00000"/>
                </a:solidFill>
                <a:sym typeface="+mn-ea"/>
              </a:rPr>
              <a:t>记着</a:t>
            </a:r>
            <a:r>
              <a:rPr lang="zh-CN" altLang="en-US" sz="4400" b="1">
                <a:sym typeface="+mn-ea"/>
              </a:rPr>
              <a:t>，这是一年的运气的事情。不许说别的话!说过之后，还得吃一点福橘。”</a:t>
            </a:r>
            <a:endParaRPr lang="zh-CN" altLang="en-US" sz="44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占位符 46081"/>
          <p:cNvSpPr>
            <a:spLocks noGrp="1"/>
          </p:cNvSpPr>
          <p:nvPr>
            <p:ph idx="1"/>
          </p:nvPr>
        </p:nvSpPr>
        <p:spPr>
          <a:xfrm>
            <a:off x="457200" y="587375"/>
            <a:ext cx="8229600" cy="5683250"/>
          </a:xfrm>
        </p:spPr>
        <p:txBody>
          <a:bodyPr anchor="t"/>
          <a:lstStyle/>
          <a:p>
            <a:pPr>
              <a:spcBef>
                <a:spcPct val="50000"/>
              </a:spcBef>
              <a:buClr>
                <a:srgbClr val="FF0000"/>
              </a:buClr>
              <a:buNone/>
            </a:pPr>
            <a:r>
              <a:rPr lang="en-US" altLang="x-none" b="1" dirty="0">
                <a:solidFill>
                  <a:schemeClr val="tx1"/>
                </a:solidFill>
                <a:latin typeface="黑体" panose="02010600030101010101" pitchFamily="1" charset="-122"/>
                <a:ea typeface="黑体" panose="02010600030101010101" pitchFamily="1" charset="-122"/>
              </a:rPr>
              <a:t>3.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1" charset="-122"/>
                <a:ea typeface="黑体" panose="02010600030101010101" pitchFamily="1" charset="-122"/>
              </a:rPr>
              <a:t>技法点拨三</a:t>
            </a:r>
            <a:r>
              <a:rPr lang="zh-CN" altLang="en-US" b="1" dirty="0">
                <a:solidFill>
                  <a:schemeClr val="tx1"/>
                </a:solidFill>
                <a:latin typeface="黑体" panose="02010600030101010101" pitchFamily="1" charset="-122"/>
                <a:ea typeface="黑体" panose="02010600030101010101" pitchFamily="1" charset="-122"/>
              </a:rPr>
              <a:t>：</a:t>
            </a:r>
            <a:endParaRPr lang="zh-CN" altLang="en-US" b="1" dirty="0">
              <a:solidFill>
                <a:schemeClr val="tx1"/>
              </a:solidFill>
              <a:latin typeface="黑体" panose="02010600030101010101" pitchFamily="1" charset="-122"/>
              <a:ea typeface="黑体" panose="02010600030101010101" pitchFamily="1" charset="-122"/>
            </a:endParaRPr>
          </a:p>
          <a:p>
            <a:pPr>
              <a:spcBef>
                <a:spcPct val="50000"/>
              </a:spcBef>
              <a:buClr>
                <a:srgbClr val="FF0000"/>
              </a:buClr>
              <a:buNone/>
            </a:pPr>
            <a:r>
              <a:rPr lang="zh-CN" altLang="en-US" sz="44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 </a:t>
            </a:r>
            <a:r>
              <a:rPr lang="en-US" altLang="x-none" sz="4400" dirty="0">
                <a:solidFill>
                  <a:schemeClr val="tx1"/>
                </a:solidFill>
                <a:latin typeface="隶书" pitchFamily="1" charset="-122"/>
                <a:ea typeface="隶书" pitchFamily="1" charset="-122"/>
              </a:rPr>
              <a:t> </a:t>
            </a:r>
            <a:r>
              <a:rPr lang="zh-CN" altLang="en-US" sz="4400" dirty="0">
                <a:solidFill>
                  <a:schemeClr val="tx1"/>
                </a:solidFill>
                <a:latin typeface="隶书" pitchFamily="1" charset="-122"/>
                <a:ea typeface="隶书" pitchFamily="1" charset="-122"/>
              </a:rPr>
              <a:t>根据人物的年龄、身份、文化教养等特点</a:t>
            </a:r>
            <a:endParaRPr lang="zh-CN" altLang="en-US" sz="4400" dirty="0">
              <a:solidFill>
                <a:schemeClr val="tx1"/>
              </a:solidFill>
              <a:latin typeface="隶书" pitchFamily="1" charset="-122"/>
              <a:ea typeface="隶书" pitchFamily="1" charset="-122"/>
            </a:endParaRPr>
          </a:p>
          <a:p>
            <a:pPr>
              <a:spcBef>
                <a:spcPct val="50000"/>
              </a:spcBef>
              <a:buClr>
                <a:srgbClr val="FF0000"/>
              </a:buClr>
              <a:buNone/>
            </a:pPr>
            <a:r>
              <a:rPr lang="zh-CN" altLang="en-US" sz="4400" dirty="0">
                <a:solidFill>
                  <a:schemeClr val="tx1"/>
                </a:solidFill>
                <a:latin typeface="隶书" pitchFamily="1" charset="-122"/>
                <a:ea typeface="隶书" pitchFamily="1" charset="-122"/>
              </a:rPr>
              <a:t>   </a:t>
            </a:r>
            <a:endParaRPr lang="zh-CN" altLang="en-US" sz="4400" b="1" dirty="0">
              <a:solidFill>
                <a:schemeClr val="tx1"/>
              </a:solidFill>
              <a:latin typeface="隶书" pitchFamily="1" charset="-122"/>
              <a:ea typeface="隶书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857"/>
            <a:ext cx="8229600" cy="1143000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事件突出特点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2875" y="1140460"/>
            <a:ext cx="894016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Clr>
                <a:schemeClr val="tx1"/>
              </a:buClr>
              <a:buNone/>
            </a:pPr>
            <a:r>
              <a:rPr lang="en-US" altLang="zh-CN" sz="4000" b="1" dirty="0">
                <a:sym typeface="+mn-ea"/>
              </a:rPr>
              <a:t>1</a:t>
            </a:r>
            <a:r>
              <a:rPr lang="zh-CN" altLang="en-US" sz="4000" b="1" dirty="0">
                <a:sym typeface="+mn-ea"/>
              </a:rPr>
              <a:t>、人不会是独立的外貌、神态、动作、语言、心理出现，总是和相关的事件连在一起。</a:t>
            </a:r>
            <a:endParaRPr lang="zh-CN" altLang="en-US" sz="4000" b="1" dirty="0"/>
          </a:p>
          <a:p>
            <a:pPr>
              <a:lnSpc>
                <a:spcPct val="90000"/>
              </a:lnSpc>
              <a:buClr>
                <a:schemeClr val="tx1"/>
              </a:buClr>
              <a:buNone/>
            </a:pPr>
            <a:r>
              <a:rPr lang="en-US" altLang="zh-CN" sz="4000" b="1" dirty="0">
                <a:sym typeface="+mn-ea"/>
              </a:rPr>
              <a:t>2</a:t>
            </a:r>
            <a:r>
              <a:rPr lang="zh-CN" altLang="en-US" sz="4000" b="1" dirty="0">
                <a:sym typeface="+mn-ea"/>
              </a:rPr>
              <a:t>、把人放进能集中反映这个人思想、性格特点的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典型事件，</a:t>
            </a:r>
            <a:r>
              <a:rPr lang="zh-CN" altLang="en-US" sz="4000" b="1" dirty="0">
                <a:sym typeface="+mn-ea"/>
              </a:rPr>
              <a:t>写出他富有特点的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外貌、动作、语言、神态、心理活动。</a:t>
            </a:r>
            <a:endParaRPr lang="zh-CN" altLang="en-US" sz="40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4097"/>
          <p:cNvSpPr>
            <a:spLocks noGrp="1"/>
          </p:cNvSpPr>
          <p:nvPr>
            <p:ph type="title"/>
          </p:nvPr>
        </p:nvSpPr>
        <p:spPr>
          <a:xfrm flipV="1">
            <a:off x="457200" y="0"/>
            <a:ext cx="8229600" cy="85725"/>
          </a:xfrm>
        </p:spPr>
        <p:txBody>
          <a:bodyPr anchor="ctr"/>
          <a:lstStyle/>
          <a:p>
            <a:endParaRPr lang="zh-CN" sz="400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b="1">
                <a:solidFill>
                  <a:srgbClr val="FF0000"/>
                </a:solidFill>
                <a:latin typeface="+mj-ea"/>
                <a:ea typeface="+mj-ea"/>
              </a:rPr>
              <a:t>猜猜他是谁</a:t>
            </a:r>
            <a:r>
              <a:rPr lang="en-US" altLang="zh-CN" sz="4800" b="1">
                <a:solidFill>
                  <a:srgbClr val="FF0000"/>
                </a:solidFill>
                <a:latin typeface="+mj-ea"/>
                <a:ea typeface="+mj-ea"/>
              </a:rPr>
              <a:t>?</a:t>
            </a:r>
            <a:endParaRPr lang="en-US" altLang="zh-CN" sz="4800" b="1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7430" y="2530475"/>
            <a:ext cx="793686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其时进来的是一个黑瘦的先生，八字须，戴着眼镜，挟着一叠大大小小的书。</a:t>
            </a:r>
            <a:endParaRPr lang="zh-CN" altLang="en-US" sz="4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-31115" y="50165"/>
            <a:ext cx="9159240" cy="7139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    </a:t>
            </a:r>
            <a:r>
              <a:rPr lang="zh-CN" altLang="en-US" sz="4000"/>
              <a:t>“哥儿，你牢牢记住！”她极其郑重地说。“明天是正月初一，清早一睁开眼睛，第一 句话就得对我说：‘阿妈，恭喜恭喜！’记得么？你要记着，这是一年的运气的事情。不许 说别的话！说过之后，还得吃一点福橘。”她又拿起那橘子来在我的眼前摇了两摇，“那 么，一年到头，顺顺流流……。”</a:t>
            </a:r>
            <a:endParaRPr lang="zh-CN" altLang="en-US" sz="4000"/>
          </a:p>
          <a:p>
            <a:r>
              <a:rPr lang="zh-CN" altLang="en-US" sz="4000"/>
              <a:t>       梦里也记得元旦的，第二天醒得特别早，一醒，就要坐起来。她却立刻伸出臂膊，</a:t>
            </a:r>
            <a:r>
              <a:rPr lang="zh-CN" altLang="en-US" sz="4000">
                <a:sym typeface="+mn-ea"/>
              </a:rPr>
              <a:t>一把 将我按住。我惊异地看她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050" y="443865"/>
            <a:ext cx="9157970" cy="7539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ym typeface="+mn-ea"/>
              </a:rPr>
              <a:t> </a:t>
            </a:r>
            <a:r>
              <a:rPr lang="zh-CN" altLang="en-US" sz="4000">
                <a:sym typeface="+mn-ea"/>
              </a:rPr>
              <a:t>时，只见她惶急地看着我。</a:t>
            </a:r>
            <a:endParaRPr lang="zh-CN" altLang="en-US" sz="4000">
              <a:sym typeface="+mn-ea"/>
            </a:endParaRPr>
          </a:p>
          <a:p>
            <a:r>
              <a:rPr lang="zh-CN" altLang="en-US" sz="4000">
                <a:sym typeface="+mn-ea"/>
              </a:rPr>
              <a:t>       她又有所要求似的，摇着我的肩。我忽而记得了——</a:t>
            </a:r>
            <a:endParaRPr lang="zh-CN" altLang="en-US" sz="4000"/>
          </a:p>
          <a:p>
            <a:r>
              <a:rPr lang="zh-CN" altLang="en-US" sz="4000">
                <a:sym typeface="+mn-ea"/>
              </a:rPr>
              <a:t>      “阿妈，恭喜……”</a:t>
            </a:r>
            <a:endParaRPr lang="zh-CN" altLang="en-US" sz="4000">
              <a:sym typeface="+mn-ea"/>
            </a:endParaRPr>
          </a:p>
          <a:p>
            <a:r>
              <a:rPr lang="zh-CN" altLang="en-US" sz="4000"/>
              <a:t>     “恭喜恭喜！大家恭喜！真聪明！恭喜恭喜！”她于是十分欢喜似的，笑将起来，同时将 一点冰冷的东西，塞在我的嘴里。我大吃一惊之后，也就忽而记得，这就是所谓福橘，元旦 辟头的磨难，总算已经受完，可以下床玩耍去了。</a:t>
            </a:r>
            <a:endParaRPr lang="zh-CN" altLang="en-US" sz="4000"/>
          </a:p>
          <a:p>
            <a:endParaRPr lang="zh-CN" altLang="en-US" sz="4000"/>
          </a:p>
          <a:p>
            <a:endParaRPr lang="zh-CN" altLang="en-US" sz="40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6000">
                <a:solidFill>
                  <a:srgbClr val="FF0000"/>
                </a:solidFill>
              </a:rPr>
              <a:t> </a:t>
            </a:r>
            <a:r>
              <a:rPr lang="zh-CN" altLang="en-US" sz="6000">
                <a:solidFill>
                  <a:srgbClr val="FF0000"/>
                </a:solidFill>
              </a:rPr>
              <a:t>写人要抓特点</a:t>
            </a:r>
            <a:endParaRPr lang="zh-CN" altLang="en-US" sz="60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0410" y="1288415"/>
            <a:ext cx="8537575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/>
              <a:t>写人有特点</a:t>
            </a:r>
            <a:endParaRPr lang="zh-CN" altLang="en-US" sz="4400" b="1"/>
          </a:p>
          <a:p>
            <a:pPr algn="ctr"/>
            <a:r>
              <a:rPr lang="zh-CN" altLang="en-US" sz="4400" b="1"/>
              <a:t>描写来表现</a:t>
            </a:r>
            <a:endParaRPr lang="zh-CN" altLang="en-US" sz="4400" b="1"/>
          </a:p>
          <a:p>
            <a:pPr algn="ctr"/>
            <a:r>
              <a:rPr lang="zh-CN" altLang="en-US" sz="4400" b="1"/>
              <a:t>肖像加语言</a:t>
            </a:r>
            <a:endParaRPr lang="zh-CN" altLang="en-US" sz="4400" b="1"/>
          </a:p>
          <a:p>
            <a:pPr algn="ctr"/>
            <a:r>
              <a:rPr lang="zh-CN" altLang="en-US" sz="4400" b="1"/>
              <a:t>动作心理连</a:t>
            </a:r>
            <a:endParaRPr lang="zh-CN" altLang="en-US" sz="4400" b="1"/>
          </a:p>
          <a:p>
            <a:pPr algn="ctr"/>
            <a:r>
              <a:rPr lang="zh-CN" altLang="en-US" sz="4400" b="1"/>
              <a:t>围绕其个性</a:t>
            </a:r>
            <a:endParaRPr lang="zh-CN" altLang="en-US" sz="4400" b="1"/>
          </a:p>
          <a:p>
            <a:pPr algn="ctr"/>
            <a:r>
              <a:rPr lang="zh-CN" altLang="en-US" sz="4400" b="1"/>
              <a:t>选取突出面</a:t>
            </a:r>
            <a:endParaRPr lang="zh-CN" altLang="en-US" sz="4400" b="1"/>
          </a:p>
          <a:p>
            <a:pPr algn="ctr"/>
            <a:r>
              <a:rPr lang="zh-CN" altLang="en-US" sz="4400" b="1"/>
              <a:t>生动又形象</a:t>
            </a:r>
            <a:endParaRPr lang="zh-CN" altLang="en-US" sz="4400" b="1"/>
          </a:p>
          <a:p>
            <a:pPr algn="ctr"/>
            <a:r>
              <a:rPr lang="zh-CN" altLang="en-US" sz="4400" b="1"/>
              <a:t>全靠用心观</a:t>
            </a:r>
            <a:endParaRPr lang="zh-CN" altLang="en-US" sz="4400" b="1"/>
          </a:p>
          <a:p>
            <a:endParaRPr lang="zh-CN" altLang="en-US" sz="4400" b="1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2495" y="667385"/>
            <a:ext cx="805180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</a:rPr>
              <a:t>牛刀我来试</a:t>
            </a:r>
            <a:r>
              <a:rPr lang="zh-CN" altLang="en-US" sz="4400" b="1" dirty="0"/>
              <a:t>：</a:t>
            </a:r>
            <a:endParaRPr lang="zh-CN" altLang="en-US" sz="4400" b="1" dirty="0"/>
          </a:p>
          <a:p>
            <a:r>
              <a:rPr lang="zh-CN" altLang="en-US" sz="4400" b="1" dirty="0"/>
              <a:t>在刚才外貌、动作描写的基础上选取一、二件事，至少运用三种人物描写方法，继续写这个同学，</a:t>
            </a:r>
            <a:r>
              <a:rPr lang="zh-CN" altLang="en-US" sz="4400" b="1" dirty="0" smtClean="0"/>
              <a:t>突出</a:t>
            </a:r>
            <a:r>
              <a:rPr lang="zh-CN" altLang="en-US" sz="4400" b="1" dirty="0"/>
              <a:t>特点</a:t>
            </a:r>
            <a:r>
              <a:rPr lang="zh-CN" altLang="en-US" sz="4400" b="1" dirty="0" smtClean="0"/>
              <a:t>。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47105"/>
          <p:cNvSpPr>
            <a:spLocks noGrp="1"/>
          </p:cNvSpPr>
          <p:nvPr>
            <p:ph type="title"/>
          </p:nvPr>
        </p:nvSpPr>
        <p:spPr>
          <a:xfrm>
            <a:off x="252413" y="2133600"/>
            <a:ext cx="8229600" cy="1143000"/>
          </a:xfrm>
        </p:spPr>
        <p:txBody>
          <a:bodyPr anchor="ctr"/>
          <a:lstStyle/>
          <a:p>
            <a:r>
              <a:rPr lang="zh-CN" altLang="en-US" sz="6000">
                <a:solidFill>
                  <a:srgbClr val="FF0000"/>
                </a:solidFill>
              </a:rPr>
              <a:t>祝你学习愉快！</a:t>
            </a:r>
            <a:endParaRPr lang="zh-CN" altLang="en-US" sz="6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  <a:latin typeface="+mj-ea"/>
                <a:sym typeface="+mn-ea"/>
              </a:rPr>
              <a:t>猜猜他是</a:t>
            </a:r>
            <a:r>
              <a:rPr lang="zh-CN" altLang="en-US" b="1" dirty="0" smtClean="0">
                <a:solidFill>
                  <a:srgbClr val="FF0000"/>
                </a:solidFill>
                <a:latin typeface="+mj-ea"/>
                <a:sym typeface="+mn-ea"/>
              </a:rPr>
              <a:t>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400" b="1"/>
              <a:t>他总是微笑起来，而且将头仰起，摇着，向后拗过去，拗过去。</a:t>
            </a:r>
            <a:endParaRPr lang="zh-CN" altLang="en-US" sz="4400" b="1"/>
          </a:p>
          <a:p>
            <a:r>
              <a:rPr lang="zh-CN" altLang="en-US" sz="4400" b="1"/>
              <a:t>“还不是我们师母的？”他瞪着他多白的眼。</a:t>
            </a:r>
            <a:endParaRPr lang="zh-CN" altLang="en-US" sz="4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35890"/>
            <a:ext cx="8229600" cy="1354455"/>
          </a:xfrm>
        </p:spPr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  <a:latin typeface="+mj-ea"/>
                <a:sym typeface="+mn-ea"/>
              </a:rPr>
              <a:t>猜猜他是</a:t>
            </a:r>
            <a:r>
              <a:rPr lang="zh-CN" altLang="en-US" b="1" dirty="0" smtClean="0">
                <a:solidFill>
                  <a:srgbClr val="FF0000"/>
                </a:solidFill>
                <a:latin typeface="+mj-ea"/>
                <a:sym typeface="+mn-ea"/>
              </a:rPr>
              <a:t>谁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9710"/>
            <a:ext cx="8229600" cy="4914900"/>
          </a:xfrm>
        </p:spPr>
        <p:txBody>
          <a:bodyPr/>
          <a:lstStyle/>
          <a:p>
            <a:r>
              <a:rPr lang="zh-CN" altLang="en-US" sz="4400" b="1" dirty="0">
                <a:solidFill>
                  <a:schemeClr val="tx1"/>
                </a:solidFill>
              </a:rPr>
              <a:t>“哥儿，你牢牢记住!”她极其郑重地说。“明天是正月初一，清早一睁开眼睛，第一句话就得对我说：‘阿妈，恭喜恭喜!’记得么?你要记着，这是一年的运气的事情。不许说别的话!说过之后，还得吃一点福橘。”</a:t>
            </a:r>
            <a:endParaRPr lang="zh-CN" altLang="en-US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330" y="38735"/>
            <a:ext cx="7951470" cy="934085"/>
          </a:xfrm>
        </p:spPr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  <a:latin typeface="+mj-ea"/>
                <a:sym typeface="+mn-ea"/>
              </a:rPr>
              <a:t>猜猜她是</a:t>
            </a:r>
            <a:r>
              <a:rPr lang="zh-CN" altLang="en-US" b="1" dirty="0" smtClean="0">
                <a:solidFill>
                  <a:srgbClr val="FF0000"/>
                </a:solidFill>
                <a:latin typeface="+mj-ea"/>
                <a:sym typeface="+mn-ea"/>
              </a:rPr>
              <a:t>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275" y="805815"/>
            <a:ext cx="9090025" cy="6043295"/>
          </a:xfrm>
        </p:spPr>
        <p:txBody>
          <a:bodyPr/>
          <a:lstStyle/>
          <a:p>
            <a:r>
              <a:rPr lang="en-US" altLang="zh-CN" sz="3600"/>
              <a:t> </a:t>
            </a:r>
            <a:r>
              <a:rPr lang="zh-CN" altLang="en-US" sz="3600" b="1"/>
              <a:t>一袭军绿的大衣，披在她高挑的身上，显得端庄优雅。头发黑中带黄，下端微微蜷曲，就像黄河的波浪越到下游越浑浊，有时还溅出几点银色的浪花，那是两鬓的白发。戴着一副紫框眼镜，镜片上闪着智慧的光芒。左脸颊正中端坐着一颗引人注目的黑痣，似乎她那优美的词汇就藏在里面。嘴巴较大，却能从中吐出朵朵莲花，让人沉醉。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  <a:latin typeface="+mj-ea"/>
                <a:sym typeface="+mn-ea"/>
              </a:rPr>
              <a:t>猜猜他是</a:t>
            </a:r>
            <a:r>
              <a:rPr lang="zh-CN" altLang="en-US" b="1" dirty="0" smtClean="0">
                <a:solidFill>
                  <a:srgbClr val="FF0000"/>
                </a:solidFill>
                <a:latin typeface="+mj-ea"/>
                <a:sym typeface="+mn-ea"/>
              </a:rPr>
              <a:t>谁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b="1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sym typeface="+mn-ea"/>
              </a:rPr>
              <a:t>他个子不高不矮，身体不胖不瘦，脸色不黑不白，眼睛不大不小，鼻子不高不低，嘴巴不宽不窄，耳朵不圆不长。</a:t>
            </a:r>
            <a:endParaRPr lang="zh-CN" altLang="en-US" sz="4800" b="1" dirty="0">
              <a:solidFill>
                <a:schemeClr val="accent1">
                  <a:lumMod val="50000"/>
                </a:schemeClr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观察发现特点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7165" y="1802130"/>
            <a:ext cx="859155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/>
              <a:t>这个世界脾气特别古怪，你必须</a:t>
            </a:r>
            <a:r>
              <a:rPr lang="zh-CN" altLang="en-US" sz="4400">
                <a:solidFill>
                  <a:srgbClr val="FF0000"/>
                </a:solidFill>
              </a:rPr>
              <a:t>凝视</a:t>
            </a:r>
            <a:r>
              <a:rPr lang="zh-CN" altLang="en-US" sz="4400"/>
              <a:t>它，它才会将大门打开，让你看到它里头的风景。</a:t>
            </a:r>
            <a:r>
              <a:rPr lang="en-US" altLang="zh-CN" sz="4400"/>
              <a:t>----</a:t>
            </a:r>
            <a:r>
              <a:rPr lang="zh-CN" altLang="en-US" sz="4400"/>
              <a:t>曹文轩</a:t>
            </a:r>
            <a:endParaRPr lang="zh-CN" altLang="en-US" sz="4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29845"/>
            <a:ext cx="9022715" cy="67837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>
                <a:solidFill>
                  <a:srgbClr val="FF0000"/>
                </a:solidFill>
              </a:rPr>
              <a:t>描写表现特点</a:t>
            </a:r>
            <a:endParaRPr lang="zh-CN" altLang="zh-CN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 sz="4800" b="1"/>
              <a:t>描写现特点，</a:t>
            </a:r>
            <a:endParaRPr lang="zh-CN" altLang="en-US" sz="4800" b="1"/>
          </a:p>
          <a:p>
            <a:pPr algn="ctr"/>
            <a:r>
              <a:rPr lang="zh-CN" altLang="en-US" sz="4800" b="1"/>
              <a:t>外貌</a:t>
            </a:r>
            <a:r>
              <a:rPr lang="zh-CN" altLang="en-US" sz="4800" b="1">
                <a:sym typeface="+mn-ea"/>
              </a:rPr>
              <a:t>神态连</a:t>
            </a:r>
            <a:r>
              <a:rPr lang="zh-CN" altLang="en-US" sz="4800" b="1"/>
              <a:t>。</a:t>
            </a:r>
            <a:endParaRPr lang="zh-CN" altLang="en-US" sz="4800" b="1"/>
          </a:p>
          <a:p>
            <a:pPr algn="ctr"/>
            <a:r>
              <a:rPr lang="zh-CN" altLang="en-US" sz="4800" b="1"/>
              <a:t>动作加</a:t>
            </a:r>
            <a:r>
              <a:rPr lang="zh-CN" altLang="en-US" sz="4800" b="1">
                <a:sym typeface="+mn-ea"/>
              </a:rPr>
              <a:t>语言</a:t>
            </a:r>
            <a:r>
              <a:rPr lang="zh-CN" altLang="en-US" sz="4800" b="1"/>
              <a:t>，</a:t>
            </a:r>
            <a:endParaRPr lang="zh-CN" altLang="en-US" sz="4800" b="1"/>
          </a:p>
          <a:p>
            <a:pPr algn="ctr"/>
            <a:r>
              <a:rPr lang="zh-CN" altLang="en-US" sz="4800" b="1"/>
              <a:t>心理更全面。</a:t>
            </a:r>
            <a:endParaRPr lang="zh-CN" altLang="en-US" sz="4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5080" y="540068"/>
            <a:ext cx="8386445" cy="6289040"/>
          </a:xfrm>
          <a:prstGeom prst="rect">
            <a:avLst/>
          </a:prstGeom>
        </p:spPr>
      </p:pic>
      <p:pic>
        <p:nvPicPr>
          <p:cNvPr id="5" name="图片 4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80" y="-156210"/>
            <a:ext cx="9088120" cy="7820660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" y="-156845"/>
            <a:ext cx="9020810" cy="72771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-5080" y="96520"/>
            <a:ext cx="908812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ym typeface="+mn-ea"/>
              </a:rPr>
              <a:t>一袭军绿的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大衣</a:t>
            </a:r>
            <a:r>
              <a:rPr lang="zh-CN" altLang="en-US" sz="4000" b="1">
                <a:sym typeface="+mn-ea"/>
              </a:rPr>
              <a:t>，披在她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高挑</a:t>
            </a:r>
            <a:r>
              <a:rPr lang="zh-CN" altLang="en-US" sz="4000" b="1">
                <a:sym typeface="+mn-ea"/>
              </a:rPr>
              <a:t>的身上，显得端庄优雅。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头发</a:t>
            </a:r>
            <a:r>
              <a:rPr lang="zh-CN" altLang="en-US" sz="4000" b="1">
                <a:sym typeface="+mn-ea"/>
              </a:rPr>
              <a:t>黑中带黄，下端微微蜷曲，就像黄河的波浪越到下游越浑浊，有时还溅出几点银色的浪花，那是两鬓的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白发</a:t>
            </a:r>
            <a:r>
              <a:rPr lang="zh-CN" altLang="en-US" sz="4000" b="1">
                <a:sym typeface="+mn-ea"/>
              </a:rPr>
              <a:t>。戴着一副紫框眼镜，镜片上闪着智慧的光芒。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左脸颊</a:t>
            </a:r>
            <a:r>
              <a:rPr lang="zh-CN" altLang="en-US" sz="4000" b="1">
                <a:sym typeface="+mn-ea"/>
              </a:rPr>
              <a:t>正中端坐着一颗引人注目的黑痣，似乎她那优美的词汇就藏在里面。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嘴巴</a:t>
            </a:r>
            <a:r>
              <a:rPr lang="zh-CN" altLang="en-US" sz="4000" b="1">
                <a:sym typeface="+mn-ea"/>
              </a:rPr>
              <a:t>很大，却能从中吐出朵朵莲花，让人沉醉。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3EBF8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1745</Words>
  <Application>WPS 演示</Application>
  <PresentationFormat>全屏显示(4:3)</PresentationFormat>
  <Paragraphs>112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微软雅黑</vt:lpstr>
      <vt:lpstr>Arial Unicode MS</vt:lpstr>
      <vt:lpstr>Lucida Sans</vt:lpstr>
      <vt:lpstr>楷体_GB2312</vt:lpstr>
      <vt:lpstr>Times New Roman</vt:lpstr>
      <vt:lpstr>黑体</vt:lpstr>
      <vt:lpstr>华文中宋</vt:lpstr>
      <vt:lpstr>隶书</vt:lpstr>
      <vt:lpstr>默认设计模板</vt:lpstr>
      <vt:lpstr>写人要抓住特点</vt:lpstr>
      <vt:lpstr>PowerPoint 演示文稿</vt:lpstr>
      <vt:lpstr>猜猜他是谁</vt:lpstr>
      <vt:lpstr>猜猜他是谁 </vt:lpstr>
      <vt:lpstr>猜猜她是谁</vt:lpstr>
      <vt:lpstr>猜猜他是谁 </vt:lpstr>
      <vt:lpstr>观察发现特点</vt:lpstr>
      <vt:lpstr>描写表现特点</vt:lpstr>
      <vt:lpstr>PowerPoint 演示文稿</vt:lpstr>
      <vt:lpstr>PowerPoint 演示文稿</vt:lpstr>
      <vt:lpstr>PowerPoint 演示文稿</vt:lpstr>
      <vt:lpstr>技法点拨一</vt:lpstr>
      <vt:lpstr>PowerPoint 演示文稿</vt:lpstr>
      <vt:lpstr>二、动作描写</vt:lpstr>
      <vt:lpstr>PowerPoint 演示文稿</vt:lpstr>
      <vt:lpstr>PowerPoint 演示文稿</vt:lpstr>
      <vt:lpstr>语言描写</vt:lpstr>
      <vt:lpstr>PowerPoint 演示文稿</vt:lpstr>
      <vt:lpstr>事件突出特点</vt:lpstr>
      <vt:lpstr>PowerPoint 演示文稿</vt:lpstr>
      <vt:lpstr>PowerPoint 演示文稿</vt:lpstr>
      <vt:lpstr> 写人要抓特点</vt:lpstr>
      <vt:lpstr>PowerPoint 演示文稿</vt:lpstr>
      <vt:lpstr>祝你学习愉快！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35</cp:revision>
  <dcterms:created xsi:type="dcterms:W3CDTF">2013-01-25T01:44:00Z</dcterms:created>
  <dcterms:modified xsi:type="dcterms:W3CDTF">2018-11-26T11:47:06Z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