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4.xml" ContentType="application/vnd.openxmlformats-officedocument.presentationml.tags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notesSlides/notesSlide25.xml" ContentType="application/vnd.openxmlformats-officedocument.presentationml.notesSlide+xml"/>
  <Override PartName="/ppt/tags/tag19.xml" ContentType="application/vnd.openxmlformats-officedocument.presentationml.tags+xml"/>
  <Override PartName="/ppt/notesSlides/notesSlide26.xml" ContentType="application/vnd.openxmlformats-officedocument.presentationml.notesSlide+xml"/>
  <Override PartName="/ppt/tags/tag20.xml" ContentType="application/vnd.openxmlformats-officedocument.presentationml.tags+xml"/>
  <Override PartName="/ppt/notesSlides/notesSlide27.xml" ContentType="application/vnd.openxmlformats-officedocument.presentationml.notesSlide+xml"/>
  <Override PartName="/ppt/tags/tag21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1"/>
  </p:sldMasterIdLst>
  <p:notesMasterIdLst>
    <p:notesMasterId r:id="rId32"/>
  </p:notesMasterIdLst>
  <p:handoutMasterIdLst>
    <p:handoutMasterId r:id="rId33"/>
  </p:handoutMasterIdLst>
  <p:sldIdLst>
    <p:sldId id="298" r:id="rId2"/>
    <p:sldId id="299" r:id="rId3"/>
    <p:sldId id="300" r:id="rId4"/>
    <p:sldId id="258" r:id="rId5"/>
    <p:sldId id="259" r:id="rId6"/>
    <p:sldId id="301" r:id="rId7"/>
    <p:sldId id="260" r:id="rId8"/>
    <p:sldId id="261" r:id="rId9"/>
    <p:sldId id="292" r:id="rId10"/>
    <p:sldId id="302" r:id="rId11"/>
    <p:sldId id="262" r:id="rId12"/>
    <p:sldId id="280" r:id="rId13"/>
    <p:sldId id="257" r:id="rId14"/>
    <p:sldId id="303" r:id="rId15"/>
    <p:sldId id="265" r:id="rId16"/>
    <p:sldId id="266" r:id="rId17"/>
    <p:sldId id="267" r:id="rId18"/>
    <p:sldId id="278" r:id="rId19"/>
    <p:sldId id="304" r:id="rId20"/>
    <p:sldId id="269" r:id="rId21"/>
    <p:sldId id="270" r:id="rId22"/>
    <p:sldId id="305" r:id="rId23"/>
    <p:sldId id="277" r:id="rId24"/>
    <p:sldId id="271" r:id="rId25"/>
    <p:sldId id="279" r:id="rId26"/>
    <p:sldId id="273" r:id="rId27"/>
    <p:sldId id="281" r:id="rId28"/>
    <p:sldId id="274" r:id="rId29"/>
    <p:sldId id="285" r:id="rId30"/>
    <p:sldId id="306" r:id="rId31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166" userDrawn="1">
          <p15:clr>
            <a:srgbClr val="A4A3A4"/>
          </p15:clr>
        </p15:guide>
        <p15:guide id="4" pos="38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AAD5F9"/>
    <a:srgbClr val="2B8E93"/>
    <a:srgbClr val="0F4D65"/>
    <a:srgbClr val="D96C2F"/>
    <a:srgbClr val="AB492A"/>
    <a:srgbClr val="A8422A"/>
    <a:srgbClr val="C3B9B0"/>
    <a:srgbClr val="C0BCB8"/>
    <a:srgbClr val="B92E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20" y="120"/>
      </p:cViewPr>
      <p:guideLst>
        <p:guide orient="horz" pos="1620"/>
        <p:guide pos="2880"/>
        <p:guide orient="horz" pos="1166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15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FE73935-6F98-4BA0-904B-1F0B1EC7D1C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109FD5C-4523-4123-9B26-1E134074F70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53DFF-FB00-4CB1-B716-A26311B9BABC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8600BE8-3AC3-4109-8C1B-EBBC22D8C93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6336C-73CA-44CD-A8F3-633D80D59D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9A9D4E-8F98-465B-8648-36F1B8F43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906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CFF379-7DBC-417F-8E08-6E95AF091262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F9937D-FEB4-4615-AEEF-C5C656E71A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866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9559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978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6962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9691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3930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4187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0067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5220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3809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8941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89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0787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1429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4083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6994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0219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6789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0985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8391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6571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9852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725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0504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911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5722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789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480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1490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03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937D-FEB4-4615-AEEF-C5C656E71A5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722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683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877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3664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779C78E-4550-46A5-B868-78A5D82A9F2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914241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266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Relationship Id="rId5" Type="http://schemas.openxmlformats.org/officeDocument/2006/relationships/image" Target="../media/image34.png"/><Relationship Id="rId4" Type="http://schemas.openxmlformats.org/officeDocument/2006/relationships/image" Target="../media/image3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6" Type="http://schemas.openxmlformats.org/officeDocument/2006/relationships/image" Target="../media/image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5" Type="http://schemas.openxmlformats.org/officeDocument/2006/relationships/image" Target="../media/image43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Relationship Id="rId6" Type="http://schemas.openxmlformats.org/officeDocument/2006/relationships/image" Target="../media/image49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BF641BA0-064A-4A38-920C-0297A2F099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9142414" cy="514350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086AA3DB-E92A-4D1D-874A-8F1AA69B5A36}"/>
              </a:ext>
            </a:extLst>
          </p:cNvPr>
          <p:cNvSpPr txBox="1"/>
          <p:nvPr/>
        </p:nvSpPr>
        <p:spPr>
          <a:xfrm>
            <a:off x="1425899" y="1399961"/>
            <a:ext cx="61391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0070C0"/>
                </a:solidFill>
                <a:effectLst>
                  <a:glow rad="571500">
                    <a:schemeClr val="bg1">
                      <a:alpha val="40000"/>
                    </a:schemeClr>
                  </a:glow>
                </a:effectLst>
                <a:latin typeface="方正康体简体" panose="02010601030101010101" pitchFamily="2" charset="-122"/>
                <a:ea typeface="方正康体简体" panose="02010601030101010101" pitchFamily="2" charset="-122"/>
              </a:rPr>
              <a:t>寒假安全教育</a:t>
            </a:r>
            <a:endParaRPr lang="en-US" altLang="zh-CN" sz="7200" b="1" dirty="0">
              <a:solidFill>
                <a:srgbClr val="0070C0"/>
              </a:solidFill>
              <a:effectLst>
                <a:glow rad="571500">
                  <a:schemeClr val="bg1">
                    <a:alpha val="40000"/>
                  </a:schemeClr>
                </a:glow>
              </a:effectLst>
              <a:latin typeface="方正康体简体" panose="02010601030101010101" pitchFamily="2" charset="-122"/>
              <a:ea typeface="方正康体简体" panose="02010601030101010101" pitchFamily="2" charset="-122"/>
            </a:endParaRPr>
          </a:p>
          <a:p>
            <a:pPr algn="ctr"/>
            <a:r>
              <a:rPr lang="zh-CN" altLang="en-US" sz="2800" b="1" dirty="0">
                <a:solidFill>
                  <a:srgbClr val="0F4D65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主题班会</a:t>
            </a:r>
          </a:p>
        </p:txBody>
      </p:sp>
    </p:spTree>
    <p:extLst>
      <p:ext uri="{BB962C8B-B14F-4D97-AF65-F5344CB8AC3E}">
        <p14:creationId xmlns:p14="http://schemas.microsoft.com/office/powerpoint/2010/main" val="3516141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5609CAF-8EFE-4B14-AAD7-47D51CB34F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9142414" cy="51435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08AAF7D-8677-46E7-85B0-7BE3904A8442}"/>
              </a:ext>
            </a:extLst>
          </p:cNvPr>
          <p:cNvSpPr txBox="1"/>
          <p:nvPr/>
        </p:nvSpPr>
        <p:spPr>
          <a:xfrm>
            <a:off x="2594533" y="1603337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三、预防火灾</a:t>
            </a:r>
          </a:p>
        </p:txBody>
      </p:sp>
    </p:spTree>
    <p:extLst>
      <p:ext uri="{BB962C8B-B14F-4D97-AF65-F5344CB8AC3E}">
        <p14:creationId xmlns:p14="http://schemas.microsoft.com/office/powerpoint/2010/main" val="1234572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89" y="-141194"/>
            <a:ext cx="7536976" cy="5652732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520602" y="2026287"/>
            <a:ext cx="3741012" cy="23772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2015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年</a:t>
            </a:r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月</a:t>
            </a:r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2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日</a:t>
            </a:r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13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时许，哈尔滨市道外区太古街与南勋街合围地段一仓库起火近</a:t>
            </a:r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10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小时，过火仓库发生塌方，导致多名消防战士被埋。据了解，起火的仓库占地面积约为</a:t>
            </a:r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1000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平方米。火灾共造成了</a:t>
            </a:r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5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名消防战士牺牲，</a:t>
            </a:r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14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人受伤。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41963" y="1509776"/>
            <a:ext cx="4026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F4D65"/>
                </a:solidFill>
                <a:effectLst>
                  <a:glow rad="330200">
                    <a:srgbClr val="AAD5F9"/>
                  </a:glow>
                </a:effectLst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新闻衔接：哈尔滨一仓库发生火灾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55C4789-D4A7-46C7-AADD-57C0D6E3D0E1}"/>
              </a:ext>
            </a:extLst>
          </p:cNvPr>
          <p:cNvSpPr txBox="1"/>
          <p:nvPr/>
        </p:nvSpPr>
        <p:spPr>
          <a:xfrm>
            <a:off x="3694286" y="7902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预防火灾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9092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507319" y="1713239"/>
            <a:ext cx="3854945" cy="15147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据华西都市报微博报道， </a:t>
            </a:r>
            <a:r>
              <a:rPr lang="en-US" altLang="zh-CN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I</a:t>
            </a:r>
            <a:r>
              <a:rPr lang="zh-CN" altLang="en-US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月</a:t>
            </a:r>
            <a:r>
              <a:rPr lang="en-US" altLang="zh-CN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5</a:t>
            </a:r>
            <a:r>
              <a:rPr lang="zh-CN" altLang="en-US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日</a:t>
            </a:r>
            <a:r>
              <a:rPr lang="en-US" altLang="zh-CN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10</a:t>
            </a:r>
            <a:r>
              <a:rPr lang="zh-CN" altLang="en-US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点左右，成都大学女生宿舍</a:t>
            </a:r>
            <a:r>
              <a:rPr lang="en-US" altLang="zh-CN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5</a:t>
            </a:r>
            <a:r>
              <a:rPr lang="zh-CN" altLang="en-US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楼发生火灾，随后消防赶到扑灭，宿舍内的床铺桌椅已经被烧得面目全非，有疑似取暖用“小太阳”的残骸。事后管理人员分析，起火可能与用电有关。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33828" y="1117270"/>
            <a:ext cx="57129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F4D65"/>
                </a:solidFill>
                <a:effectLst>
                  <a:glow rad="330200">
                    <a:srgbClr val="AAD5F9"/>
                  </a:glow>
                </a:effectLst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新闻衔接：成都大学女生寝室发生火灾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68" y="1218819"/>
            <a:ext cx="1988898" cy="1236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598" y="3358403"/>
            <a:ext cx="1988898" cy="1236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8419" y="2288611"/>
            <a:ext cx="1991094" cy="1236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397CE969-B0ED-4A6C-89FC-CB68A1A37B88}"/>
              </a:ext>
            </a:extLst>
          </p:cNvPr>
          <p:cNvSpPr txBox="1"/>
          <p:nvPr/>
        </p:nvSpPr>
        <p:spPr>
          <a:xfrm>
            <a:off x="3430366" y="34603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预防火灾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81149" y="2178423"/>
            <a:ext cx="2062851" cy="19877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9499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410" y="171562"/>
            <a:ext cx="5524899" cy="425520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48129" y="1780506"/>
            <a:ext cx="38103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一、发现火情，沉着镇定。</a:t>
            </a:r>
          </a:p>
          <a:p>
            <a:r>
              <a:rPr lang="zh-CN" altLang="en-US" sz="24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二、听从指挥，防止混乱。</a:t>
            </a:r>
          </a:p>
          <a:p>
            <a:r>
              <a:rPr lang="zh-CN" altLang="en-US" sz="24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三、不入险地，不贪财物。</a:t>
            </a:r>
          </a:p>
          <a:p>
            <a:r>
              <a:rPr lang="zh-CN" altLang="en-US" sz="24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四、简易防护，捂鼻匍匐。</a:t>
            </a:r>
          </a:p>
          <a:p>
            <a:r>
              <a:rPr lang="zh-CN" altLang="en-US" sz="24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五、善用通道，莫入电梯。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8" y="2221394"/>
            <a:ext cx="2581069" cy="266710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3760939C-C224-463C-843A-2425307DABF9}"/>
              </a:ext>
            </a:extLst>
          </p:cNvPr>
          <p:cNvSpPr txBox="1"/>
          <p:nvPr/>
        </p:nvSpPr>
        <p:spPr>
          <a:xfrm>
            <a:off x="2997807" y="1163773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发生火灾怎么办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4117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5609CAF-8EFE-4B14-AAD7-47D51CB34F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9142414" cy="51435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08AAF7D-8677-46E7-85B0-7BE3904A8442}"/>
              </a:ext>
            </a:extLst>
          </p:cNvPr>
          <p:cNvSpPr txBox="1"/>
          <p:nvPr/>
        </p:nvSpPr>
        <p:spPr>
          <a:xfrm>
            <a:off x="1830830" y="1636955"/>
            <a:ext cx="53142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四、燃放烟花爆竹安全</a:t>
            </a:r>
          </a:p>
        </p:txBody>
      </p:sp>
    </p:spTree>
    <p:extLst>
      <p:ext uri="{BB962C8B-B14F-4D97-AF65-F5344CB8AC3E}">
        <p14:creationId xmlns:p14="http://schemas.microsoft.com/office/powerpoint/2010/main" val="3049367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587" y="-245416"/>
            <a:ext cx="7796876" cy="5321681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856132" y="1194695"/>
            <a:ext cx="5129773" cy="12900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60000"/>
              </a:lnSpc>
            </a:pP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在春节燃放烟花爆竹是我国传统习惯，特别是除夕之夜，在非禁放区烟花爆竹响彻云天，此起彼伏，整夜不停，以示辞旧迎新。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56132" y="776754"/>
            <a:ext cx="3489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燃放烟花爆竹安全</a:t>
            </a:r>
          </a:p>
        </p:txBody>
      </p:sp>
      <p:pic>
        <p:nvPicPr>
          <p:cNvPr id="11" name="Picture 6" descr="yh03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854" y="2589395"/>
            <a:ext cx="2168058" cy="1366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2" name="Picture 7" descr="yh0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932" y="2589395"/>
            <a:ext cx="2168058" cy="1366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203" y="2734710"/>
            <a:ext cx="2638798" cy="24087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74487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280727" y="2826730"/>
            <a:ext cx="3012142" cy="6217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不要在禁放区及楼道、阳台、柴草垛旁等地燃放烟花爆竹。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4292869" y="2826730"/>
            <a:ext cx="2743201" cy="6217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烟花爆竹很危险，必须有大人看着才能燃放。</a:t>
            </a:r>
          </a:p>
        </p:txBody>
      </p:sp>
      <p:pic>
        <p:nvPicPr>
          <p:cNvPr id="14" name="图片 4" descr="zhishi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181" y="1170982"/>
            <a:ext cx="2168058" cy="1462386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2769" y="1097023"/>
            <a:ext cx="2168058" cy="146238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7F692244-41EC-4280-A9E9-53563D9961DD}"/>
              </a:ext>
            </a:extLst>
          </p:cNvPr>
          <p:cNvSpPr txBox="1"/>
          <p:nvPr/>
        </p:nvSpPr>
        <p:spPr>
          <a:xfrm>
            <a:off x="2744531" y="28947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燃放烟花爆竹安全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0698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77A6F1D0-5AFC-40F0-BCF5-46096D1BF7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39" y="80423"/>
            <a:ext cx="3839039" cy="138544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16357" y="343157"/>
            <a:ext cx="3621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烟花爆竹远离它，</a:t>
            </a:r>
            <a:endParaRPr lang="en-US" altLang="zh-CN" sz="2800" b="1" dirty="0">
              <a:solidFill>
                <a:srgbClr val="0070C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安安全全过寒假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547416" y="2356947"/>
            <a:ext cx="4299044" cy="1427094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、应到有销售许可证的专营场所购买。</a:t>
            </a:r>
          </a:p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2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、中小学生然后烟花要有大人带领。</a:t>
            </a:r>
          </a:p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3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、易燃物方圆</a:t>
            </a:r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50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米内不得燃放烟花。</a:t>
            </a:r>
          </a:p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4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、不许手持烟花爆竹燃放。</a:t>
            </a: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id="{1EF91CEB-684B-4FBC-AAE3-2502D2AB3081}"/>
              </a:ext>
            </a:extLst>
          </p:cNvPr>
          <p:cNvSpPr txBox="1">
            <a:spLocks noChangeArrowheads="1"/>
          </p:cNvSpPr>
          <p:nvPr/>
        </p:nvSpPr>
        <p:spPr>
          <a:xfrm>
            <a:off x="547416" y="1658499"/>
            <a:ext cx="4299044" cy="6712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为了确保自己和他人能平安地过一个愉快的春节，燃放烟花爆竹要做到以下几点：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5845" y="343157"/>
            <a:ext cx="4505927" cy="28674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3197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415" y="901639"/>
            <a:ext cx="2268383" cy="2291067"/>
          </a:xfrm>
          <a:prstGeom prst="rect">
            <a:avLst/>
          </a:prstGeom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380669" y="2125028"/>
            <a:ext cx="4413207" cy="2036837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5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、不许直对行人或人群燃放烟花。</a:t>
            </a:r>
          </a:p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6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、点燃鞭炮后，若没有炸响，在未确认不存在安全问题之前，不要急于上前查看。</a:t>
            </a:r>
          </a:p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7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、烟花爆竹应存放在远离火源的安全地方。</a:t>
            </a:r>
          </a:p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8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、燃放烟花爆竹，严禁横放、斜放，也不要燃放“钻天猴”之类升高空，射程远的难以控制的品种。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7B47001A-5028-4BE6-93E4-988F96F75E8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86" y="43988"/>
            <a:ext cx="3824421" cy="1382228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317EE149-4AFF-4931-878F-E79D976D0E08}"/>
              </a:ext>
            </a:extLst>
          </p:cNvPr>
          <p:cNvSpPr txBox="1"/>
          <p:nvPr/>
        </p:nvSpPr>
        <p:spPr>
          <a:xfrm>
            <a:off x="825176" y="302185"/>
            <a:ext cx="30572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烟花爆竹远离它，</a:t>
            </a:r>
            <a:endParaRPr lang="en-US" altLang="zh-CN" sz="2800" b="1" dirty="0">
              <a:solidFill>
                <a:srgbClr val="0070C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安安全全过寒假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1EF91CEB-684B-4FBC-AAE3-2502D2AB3081}"/>
              </a:ext>
            </a:extLst>
          </p:cNvPr>
          <p:cNvSpPr txBox="1">
            <a:spLocks noChangeArrowheads="1"/>
          </p:cNvSpPr>
          <p:nvPr/>
        </p:nvSpPr>
        <p:spPr>
          <a:xfrm>
            <a:off x="380669" y="1453824"/>
            <a:ext cx="4658888" cy="6712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为了确保自己和他人能平安地过一个愉快的春节，燃放烟花爆竹要做到以下几点：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9956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5609CAF-8EFE-4B14-AAD7-47D51CB34F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9142414" cy="51435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08AAF7D-8677-46E7-85B0-7BE3904A8442}"/>
              </a:ext>
            </a:extLst>
          </p:cNvPr>
          <p:cNvSpPr txBox="1"/>
          <p:nvPr/>
        </p:nvSpPr>
        <p:spPr>
          <a:xfrm>
            <a:off x="2600271" y="1636955"/>
            <a:ext cx="37753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五、防食物中毒</a:t>
            </a:r>
          </a:p>
        </p:txBody>
      </p:sp>
    </p:spTree>
    <p:extLst>
      <p:ext uri="{BB962C8B-B14F-4D97-AF65-F5344CB8AC3E}">
        <p14:creationId xmlns:p14="http://schemas.microsoft.com/office/powerpoint/2010/main" val="1310094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6AEB6C7-0772-4DCB-8503-BAB56B3D20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9142414" cy="51435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0524C41-ECCB-4F97-812F-4B8EF5C067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027" y="0"/>
            <a:ext cx="1852091" cy="10439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71BEF01-0314-47EA-B557-5091804C6521}"/>
              </a:ext>
            </a:extLst>
          </p:cNvPr>
          <p:cNvSpPr txBox="1"/>
          <p:nvPr/>
        </p:nvSpPr>
        <p:spPr>
          <a:xfrm>
            <a:off x="3366168" y="437481"/>
            <a:ext cx="16546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目       录</a:t>
            </a:r>
            <a:endParaRPr lang="zh-CN" altLang="en-US" sz="2800" dirty="0">
              <a:solidFill>
                <a:srgbClr val="0070C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89A357A-3679-439F-B7CB-B216AEE480CA}"/>
              </a:ext>
            </a:extLst>
          </p:cNvPr>
          <p:cNvSpPr txBox="1"/>
          <p:nvPr/>
        </p:nvSpPr>
        <p:spPr>
          <a:xfrm>
            <a:off x="2095707" y="1059180"/>
            <a:ext cx="55256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一、防止踩踏          二、交通安全</a:t>
            </a:r>
          </a:p>
          <a:p>
            <a:endParaRPr lang="en-US" altLang="zh-CN" sz="2000" dirty="0">
              <a:solidFill>
                <a:srgbClr val="0070C0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  <a:p>
            <a:r>
              <a:rPr lang="zh-CN" altLang="en-US" sz="2000" dirty="0">
                <a:solidFill>
                  <a:srgbClr val="0070C0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三、预防火灾          四、燃放烟花爆竹</a:t>
            </a:r>
          </a:p>
          <a:p>
            <a:endParaRPr lang="en-US" altLang="zh-CN" sz="2000" dirty="0">
              <a:solidFill>
                <a:srgbClr val="0070C0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  <a:p>
            <a:r>
              <a:rPr lang="zh-CN" altLang="en-US" sz="2000" dirty="0">
                <a:solidFill>
                  <a:srgbClr val="0070C0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五、防止食物中毒   六、自我防护安全 </a:t>
            </a:r>
          </a:p>
        </p:txBody>
      </p:sp>
    </p:spTree>
    <p:extLst>
      <p:ext uri="{BB962C8B-B14F-4D97-AF65-F5344CB8AC3E}">
        <p14:creationId xmlns:p14="http://schemas.microsoft.com/office/powerpoint/2010/main" val="3261045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416399" y="807125"/>
            <a:ext cx="3206880" cy="4539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 有毒动植物食物中毒举例：</a:t>
            </a:r>
          </a:p>
        </p:txBody>
      </p:sp>
      <p:pic>
        <p:nvPicPr>
          <p:cNvPr id="10" name="Picture 5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133" y="1273265"/>
            <a:ext cx="2096581" cy="12984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658" y="1276520"/>
            <a:ext cx="2091325" cy="12952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3448217" y="2663797"/>
            <a:ext cx="863725" cy="453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芽土豆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5308150" y="2654813"/>
            <a:ext cx="863725" cy="453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毒蘑菇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C2DCA1F-DA0D-4A36-9CCA-A0049481D4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43470" cy="1605419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ACDFF1F9-5610-40AA-A215-B9BF461B7130}"/>
              </a:ext>
            </a:extLst>
          </p:cNvPr>
          <p:cNvSpPr txBox="1"/>
          <p:nvPr/>
        </p:nvSpPr>
        <p:spPr>
          <a:xfrm>
            <a:off x="127712" y="712342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防食物中毒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484" y="2036790"/>
            <a:ext cx="2805213" cy="17079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21451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312" y="1317733"/>
            <a:ext cx="1757649" cy="1135778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我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196" y="1235562"/>
            <a:ext cx="1938360" cy="1252552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我我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614" y="1317733"/>
            <a:ext cx="1447770" cy="935725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2579377" y="2570285"/>
            <a:ext cx="4917007" cy="664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误食带有一定农药的蔬菜后，马上吐出来，多喝盐水，反复洗胃。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9E8B6E6-FAA1-49BC-B1B3-A3803BEF7E0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43470" cy="1605419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9D5B555B-C72A-442F-A2CB-EBAB97847805}"/>
              </a:ext>
            </a:extLst>
          </p:cNvPr>
          <p:cNvSpPr txBox="1"/>
          <p:nvPr/>
        </p:nvSpPr>
        <p:spPr>
          <a:xfrm>
            <a:off x="127712" y="712342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防食物中毒</a:t>
            </a: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3570771" y="732543"/>
            <a:ext cx="3206880" cy="4539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化学性食物中毒：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0" y="2415374"/>
            <a:ext cx="2636795" cy="16054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59123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4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5609CAF-8EFE-4B14-AAD7-47D51CB34F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9142414" cy="51435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08AAF7D-8677-46E7-85B0-7BE3904A8442}"/>
              </a:ext>
            </a:extLst>
          </p:cNvPr>
          <p:cNvSpPr txBox="1"/>
          <p:nvPr/>
        </p:nvSpPr>
        <p:spPr>
          <a:xfrm>
            <a:off x="2343791" y="1636955"/>
            <a:ext cx="42883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六、加强自我防护</a:t>
            </a:r>
          </a:p>
        </p:txBody>
      </p:sp>
    </p:spTree>
    <p:extLst>
      <p:ext uri="{BB962C8B-B14F-4D97-AF65-F5344CB8AC3E}">
        <p14:creationId xmlns:p14="http://schemas.microsoft.com/office/powerpoint/2010/main" val="2695136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1BBA82F7-E435-486D-9283-EE16BD9430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541181" cy="1818460"/>
          </a:xfrm>
          <a:prstGeom prst="rect">
            <a:avLst/>
          </a:prstGeom>
        </p:spPr>
      </p:pic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1696431" y="1693087"/>
            <a:ext cx="6423786" cy="17573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、遵纪守法，不到网吧、游戏厅等禁止未成年人进入的场所，</a:t>
            </a:r>
            <a:endParaRPr lang="en-US" altLang="zh-CN" sz="1600" dirty="0">
              <a:solidFill>
                <a:srgbClr val="0F4D65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2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、不结交不良青少年，不打架斗殴。</a:t>
            </a:r>
            <a:endParaRPr lang="en-US" altLang="zh-CN" sz="1600" dirty="0">
              <a:solidFill>
                <a:srgbClr val="0F4D65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3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、不随意模仿电视或游戏中的暴力行为，不沉溺网络。</a:t>
            </a:r>
            <a:endParaRPr lang="en-US" altLang="zh-CN" sz="1600" dirty="0">
              <a:solidFill>
                <a:srgbClr val="0F4D65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4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、不参与迷信和赌博活动，远离毒品，不看低级色情书刊和影像。</a:t>
            </a:r>
            <a:endParaRPr lang="en-US" altLang="zh-CN" sz="1600" dirty="0">
              <a:solidFill>
                <a:srgbClr val="0F4D65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5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、如有不良青少年向自己要钱要物，要及时告诉家长或向警察求救。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DC4EB2F-58DF-4496-8EC2-31DB470BB86C}"/>
              </a:ext>
            </a:extLst>
          </p:cNvPr>
          <p:cNvSpPr txBox="1"/>
          <p:nvPr/>
        </p:nvSpPr>
        <p:spPr>
          <a:xfrm>
            <a:off x="96229" y="90923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加强自我防护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43688"/>
            <a:ext cx="3346547" cy="19089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9277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75" y="1077579"/>
            <a:ext cx="4419060" cy="350477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AF2EF03-0B04-4188-AB3F-F4373BE979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03" y="-452208"/>
            <a:ext cx="3416622" cy="267101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96066" y="827666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公共场合五注意：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640984" y="1985787"/>
            <a:ext cx="3931016" cy="22996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、不接受陌生人的同行或做客邀请。</a:t>
            </a:r>
            <a:endParaRPr lang="en-US" altLang="zh-CN" sz="1600" dirty="0">
              <a:solidFill>
                <a:srgbClr val="0F4D65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2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、人群拥挤不要好奇，应远离人群以保护自己。</a:t>
            </a:r>
          </a:p>
          <a:p>
            <a:pPr algn="l">
              <a:lnSpc>
                <a:spcPct val="150000"/>
              </a:lnSpc>
            </a:pPr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3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、公共场所玩要有大人带领，遵守安全规则，采取到保险措施。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1197" y="191380"/>
            <a:ext cx="1963744" cy="12673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28550" y="1410661"/>
            <a:ext cx="1957519" cy="12723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3716" y="2218810"/>
            <a:ext cx="1957519" cy="12673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998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75" y="1217351"/>
            <a:ext cx="4242825" cy="336499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7E80AE9-E133-4307-B98E-0602F243BD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03" y="-452208"/>
            <a:ext cx="3416622" cy="267101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96066" y="827666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公共场合五注意：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616503" y="2023011"/>
            <a:ext cx="3641598" cy="2127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4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、若被推倒，要设法靠近墙壁，身体面壁蜷成球状，双手在颈后紧扣，以保护身体最脆弱的部位。如有可能，抓住一样坚固牢靠的东西。</a:t>
            </a:r>
          </a:p>
          <a:p>
            <a:pPr algn="l">
              <a:lnSpc>
                <a:spcPct val="150000"/>
              </a:lnSpc>
            </a:pPr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5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、发现有人摔倒，要马上停下脚步，同时大声呼救，告知后面的人不要靠近。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7286" y="545114"/>
            <a:ext cx="2263216" cy="1344474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2563" y="1898391"/>
            <a:ext cx="2128505" cy="1344474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5814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5">
            <a:extLst>
              <a:ext uri="{FF2B5EF4-FFF2-40B4-BE49-F238E27FC236}">
                <a16:creationId xmlns:a16="http://schemas.microsoft.com/office/drawing/2014/main" id="{5FE90B96-E6E6-48F2-AC6A-4A269B44980B}"/>
              </a:ext>
            </a:extLst>
          </p:cNvPr>
          <p:cNvSpPr/>
          <p:nvPr/>
        </p:nvSpPr>
        <p:spPr>
          <a:xfrm>
            <a:off x="1364709" y="598394"/>
            <a:ext cx="6713170" cy="3424041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24089" y="1052273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如何过一个有意义的假期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469545" y="3326361"/>
            <a:ext cx="20620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和家人共享美好时光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482440" y="3326361"/>
            <a:ext cx="232751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去学习自己的兴趣爱好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065391" y="3326361"/>
            <a:ext cx="14714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帮父母干家务</a:t>
            </a:r>
          </a:p>
        </p:txBody>
      </p:sp>
      <p:sp>
        <p:nvSpPr>
          <p:cNvPr id="12" name="KSO_Shape"/>
          <p:cNvSpPr/>
          <p:nvPr/>
        </p:nvSpPr>
        <p:spPr>
          <a:xfrm>
            <a:off x="1518696" y="1952423"/>
            <a:ext cx="1963744" cy="12673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3658857" y="1946985"/>
            <a:ext cx="1977972" cy="127278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KSO_Shape"/>
          <p:cNvSpPr/>
          <p:nvPr/>
        </p:nvSpPr>
        <p:spPr>
          <a:xfrm>
            <a:off x="5813245" y="1946985"/>
            <a:ext cx="1975767" cy="125671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5404" y="2946448"/>
            <a:ext cx="2345709" cy="23457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25342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/>
      <p:bldP spid="14" grpId="0"/>
      <p:bldP spid="15" grpId="0"/>
      <p:bldP spid="16" grpId="0"/>
      <p:bldP spid="12" grpId="0" animBg="1"/>
      <p:bldP spid="13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5">
            <a:extLst>
              <a:ext uri="{FF2B5EF4-FFF2-40B4-BE49-F238E27FC236}">
                <a16:creationId xmlns:a16="http://schemas.microsoft.com/office/drawing/2014/main" id="{5FE90B96-E6E6-48F2-AC6A-4A269B44980B}"/>
              </a:ext>
            </a:extLst>
          </p:cNvPr>
          <p:cNvSpPr/>
          <p:nvPr/>
        </p:nvSpPr>
        <p:spPr>
          <a:xfrm>
            <a:off x="1267943" y="599801"/>
            <a:ext cx="6713170" cy="33837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283521" y="3275024"/>
            <a:ext cx="16477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多锻炼身体</a:t>
            </a:r>
          </a:p>
        </p:txBody>
      </p:sp>
      <p:sp>
        <p:nvSpPr>
          <p:cNvPr id="19" name="KSO_Shape"/>
          <p:cNvSpPr/>
          <p:nvPr/>
        </p:nvSpPr>
        <p:spPr>
          <a:xfrm>
            <a:off x="2072770" y="1823293"/>
            <a:ext cx="2244123" cy="134447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2878" y="1823293"/>
            <a:ext cx="2244123" cy="1344474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5002328" y="3275024"/>
            <a:ext cx="18812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享受节日的喜悦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CCAF6DC-897A-4EB7-8AE6-E75FBDCF7027}"/>
              </a:ext>
            </a:extLst>
          </p:cNvPr>
          <p:cNvSpPr txBox="1"/>
          <p:nvPr/>
        </p:nvSpPr>
        <p:spPr>
          <a:xfrm>
            <a:off x="2345396" y="1084183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如何过一个有意义的假期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112" y="2571750"/>
            <a:ext cx="2709740" cy="27097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4237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/>
      <p:bldP spid="19" grpId="0" animBg="1"/>
      <p:bldP spid="20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926" y="0"/>
            <a:ext cx="7364147" cy="5143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95919" y="2984063"/>
            <a:ext cx="6813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建</a:t>
            </a:r>
            <a:endParaRPr lang="en-US" altLang="zh-CN" sz="4000" b="1" dirty="0">
              <a:solidFill>
                <a:srgbClr val="0070C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议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797790" y="3045619"/>
            <a:ext cx="473577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实习即将来临，希望大家在寒假假期里以复习功课为主，好好学习，认真复习功课，保质保量完成假期作业，为实习打下坚实的基础！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971" y="3168768"/>
            <a:ext cx="2866030" cy="22523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8551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D992895-5ED1-41BD-A78A-21DB64007CCF}"/>
              </a:ext>
            </a:extLst>
          </p:cNvPr>
          <p:cNvSpPr/>
          <p:nvPr/>
        </p:nvSpPr>
        <p:spPr>
          <a:xfrm>
            <a:off x="914400" y="1663794"/>
            <a:ext cx="78149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effectLst>
                  <a:glow rad="368300">
                    <a:schemeClr val="bg1">
                      <a:alpha val="40000"/>
                    </a:schemeClr>
                  </a:glo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最后，祝愿同学们新学年，新气象，快乐每一天！度过一个安全、有意义的假期！</a:t>
            </a:r>
          </a:p>
        </p:txBody>
      </p:sp>
    </p:spTree>
    <p:extLst>
      <p:ext uri="{BB962C8B-B14F-4D97-AF65-F5344CB8AC3E}">
        <p14:creationId xmlns:p14="http://schemas.microsoft.com/office/powerpoint/2010/main" val="3526665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5609CAF-8EFE-4B14-AAD7-47D51CB34F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9142414" cy="51435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08AAF7D-8677-46E7-85B0-7BE3904A8442}"/>
              </a:ext>
            </a:extLst>
          </p:cNvPr>
          <p:cNvSpPr txBox="1"/>
          <p:nvPr/>
        </p:nvSpPr>
        <p:spPr>
          <a:xfrm>
            <a:off x="2554192" y="1690742"/>
            <a:ext cx="32624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一、防止踩踏</a:t>
            </a:r>
          </a:p>
        </p:txBody>
      </p:sp>
    </p:spTree>
    <p:extLst>
      <p:ext uri="{BB962C8B-B14F-4D97-AF65-F5344CB8AC3E}">
        <p14:creationId xmlns:p14="http://schemas.microsoft.com/office/powerpoint/2010/main" val="2379752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BF641BA0-064A-4A38-920C-0297A2F099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9142414" cy="514350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086AA3DB-E92A-4D1D-874A-8F1AA69B5A36}"/>
              </a:ext>
            </a:extLst>
          </p:cNvPr>
          <p:cNvSpPr txBox="1"/>
          <p:nvPr/>
        </p:nvSpPr>
        <p:spPr>
          <a:xfrm>
            <a:off x="1425899" y="1406685"/>
            <a:ext cx="61391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0070C0"/>
                </a:solidFill>
                <a:effectLst>
                  <a:glow rad="571500">
                    <a:schemeClr val="bg1">
                      <a:alpha val="40000"/>
                    </a:schemeClr>
                  </a:glow>
                </a:effectLst>
                <a:latin typeface="方正康体简体" panose="02010601030101010101" pitchFamily="2" charset="-122"/>
                <a:ea typeface="方正康体简体" panose="02010601030101010101" pitchFamily="2" charset="-122"/>
              </a:rPr>
              <a:t>寒假安全教育</a:t>
            </a:r>
            <a:endParaRPr lang="en-US" altLang="zh-CN" sz="7200" b="1" dirty="0">
              <a:solidFill>
                <a:srgbClr val="0070C0"/>
              </a:solidFill>
              <a:effectLst>
                <a:glow rad="571500">
                  <a:schemeClr val="bg1">
                    <a:alpha val="40000"/>
                  </a:schemeClr>
                </a:glow>
              </a:effectLst>
              <a:latin typeface="方正康体简体" panose="02010601030101010101" pitchFamily="2" charset="-122"/>
              <a:ea typeface="方正康体简体" panose="02010601030101010101" pitchFamily="2" charset="-122"/>
            </a:endParaRPr>
          </a:p>
          <a:p>
            <a:pPr algn="ctr"/>
            <a:r>
              <a:rPr lang="zh-CN" altLang="en-US" sz="2800" b="1" dirty="0">
                <a:solidFill>
                  <a:srgbClr val="0F4D65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主题班会</a:t>
            </a:r>
          </a:p>
        </p:txBody>
      </p:sp>
    </p:spTree>
    <p:extLst>
      <p:ext uri="{BB962C8B-B14F-4D97-AF65-F5344CB8AC3E}">
        <p14:creationId xmlns:p14="http://schemas.microsoft.com/office/powerpoint/2010/main" val="3093324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5">
            <a:extLst>
              <a:ext uri="{FF2B5EF4-FFF2-40B4-BE49-F238E27FC236}">
                <a16:creationId xmlns:a16="http://schemas.microsoft.com/office/drawing/2014/main" id="{5FE90B96-E6E6-48F2-AC6A-4A269B44980B}"/>
              </a:ext>
            </a:extLst>
          </p:cNvPr>
          <p:cNvSpPr/>
          <p:nvPr/>
        </p:nvSpPr>
        <p:spPr>
          <a:xfrm>
            <a:off x="717517" y="1809688"/>
            <a:ext cx="3241567" cy="2649963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78D0EA4-63E1-4321-AC80-04915DBF14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675" y="46173"/>
            <a:ext cx="2243470" cy="160541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3582" y="75662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防止踩踏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95795" y="302271"/>
            <a:ext cx="4990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0F4D65"/>
                </a:solidFill>
                <a:effectLst>
                  <a:glow rad="330200">
                    <a:srgbClr val="AAD5F9"/>
                  </a:glow>
                </a:effectLst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新闻衔接：上海外滩踩踏事件 </a:t>
            </a:r>
            <a:r>
              <a:rPr lang="en-US" altLang="zh-CN" sz="1400" dirty="0">
                <a:solidFill>
                  <a:srgbClr val="0F4D65"/>
                </a:solidFill>
                <a:effectLst>
                  <a:glow rad="330200">
                    <a:srgbClr val="AAD5F9"/>
                  </a:glow>
                </a:effectLst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— 36</a:t>
            </a:r>
            <a:r>
              <a:rPr lang="zh-CN" altLang="en-US" sz="1400" dirty="0">
                <a:solidFill>
                  <a:srgbClr val="0F4D65"/>
                </a:solidFill>
                <a:effectLst>
                  <a:glow rad="330200">
                    <a:srgbClr val="AAD5F9"/>
                  </a:glow>
                </a:effectLst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人遇难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882653" y="1871184"/>
            <a:ext cx="3040290" cy="1439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截至</a:t>
            </a:r>
            <a:r>
              <a:rPr lang="en-US" altLang="zh-CN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2015</a:t>
            </a: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年</a:t>
            </a:r>
            <a:r>
              <a:rPr lang="en-US" altLang="zh-CN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</a:t>
            </a: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月</a:t>
            </a:r>
            <a:r>
              <a:rPr lang="en-US" altLang="zh-CN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2</a:t>
            </a: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日</a:t>
            </a:r>
            <a:r>
              <a:rPr lang="en-US" altLang="zh-CN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16</a:t>
            </a: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时，上海外滩陈毅广场踩踏事故共造成</a:t>
            </a:r>
            <a:r>
              <a:rPr lang="en-US" altLang="zh-CN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36</a:t>
            </a: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人死亡。有</a:t>
            </a:r>
            <a:r>
              <a:rPr lang="en-US" altLang="zh-CN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11</a:t>
            </a: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名伤员出院，其余</a:t>
            </a:r>
            <a:r>
              <a:rPr lang="en-US" altLang="zh-CN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29</a:t>
            </a: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人继续在院治疗。其中重伤</a:t>
            </a:r>
            <a:r>
              <a:rPr lang="en-US" altLang="zh-CN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10</a:t>
            </a: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人，轻伤</a:t>
            </a:r>
            <a:r>
              <a:rPr lang="en-US" altLang="zh-CN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19</a:t>
            </a: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人。重伤员中，现有</a:t>
            </a:r>
            <a:r>
              <a:rPr lang="en-US" altLang="zh-CN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3</a:t>
            </a: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</a:t>
            </a:r>
            <a:r>
              <a:rPr lang="en-US" altLang="zh-CN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4</a:t>
            </a: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名伤员仍然处于危重状态。</a:t>
            </a:r>
          </a:p>
          <a:p>
            <a:pPr algn="l">
              <a:lnSpc>
                <a:spcPct val="120000"/>
              </a:lnSpc>
            </a:pP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遇难者中最大的</a:t>
            </a:r>
            <a:r>
              <a:rPr lang="en-US" altLang="zh-CN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37</a:t>
            </a: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岁，最小的仅</a:t>
            </a:r>
            <a:r>
              <a:rPr lang="en-US" altLang="zh-CN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12</a:t>
            </a: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岁。据统计，遇难者平均年龄仅</a:t>
            </a:r>
            <a:r>
              <a:rPr lang="en-US" altLang="zh-CN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22</a:t>
            </a: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岁。</a:t>
            </a:r>
            <a:r>
              <a:rPr lang="en-US" altLang="zh-CN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</a:t>
            </a:r>
            <a:r>
              <a:rPr lang="zh-CN" altLang="en-US" sz="13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遇难者中包括有复旦大学、华东师范大学、华东政法大学等高校学生。</a:t>
            </a:r>
          </a:p>
        </p:txBody>
      </p:sp>
      <p:pic>
        <p:nvPicPr>
          <p:cNvPr id="11" name="图片 5" descr="IMG_26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805" y="2920235"/>
            <a:ext cx="2955131" cy="196191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3143" y="828730"/>
            <a:ext cx="2994505" cy="19619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44734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/>
      <p:bldP spid="2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DDF124D1-D488-4A5E-BCAD-6895C25E45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204" y="347570"/>
            <a:ext cx="5932507" cy="2787515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102543" y="909047"/>
            <a:ext cx="4993913" cy="2097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、不凑热闹，尽量避开人多拥挤的地方；</a:t>
            </a:r>
          </a:p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2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、尽快到达安全出口或撤离到安全地带；</a:t>
            </a:r>
          </a:p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3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、不要乱跑，以免摔倒；</a:t>
            </a:r>
          </a:p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4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、要和大多数人的前进方向保持一致，千万不要逆行；</a:t>
            </a:r>
          </a:p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5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、在拥挤的人流中要尽可能保持身体平衡，不被摔倒；</a:t>
            </a:r>
          </a:p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6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、如果摔倒，要大声呼救，身体抱头蜷缩。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1671" y="2571750"/>
            <a:ext cx="1771557" cy="244727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602760" y="347571"/>
            <a:ext cx="3522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如何预防踩踏小常识</a:t>
            </a:r>
            <a:endParaRPr lang="zh-CN" altLang="en-US" sz="2800" dirty="0">
              <a:solidFill>
                <a:srgbClr val="0070C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7021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5609CAF-8EFE-4B14-AAD7-47D51CB34F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9142414" cy="51435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08AAF7D-8677-46E7-85B0-7BE3904A8442}"/>
              </a:ext>
            </a:extLst>
          </p:cNvPr>
          <p:cNvSpPr txBox="1"/>
          <p:nvPr/>
        </p:nvSpPr>
        <p:spPr>
          <a:xfrm>
            <a:off x="2594533" y="1603337"/>
            <a:ext cx="32624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二、交通安全</a:t>
            </a:r>
          </a:p>
        </p:txBody>
      </p:sp>
    </p:spTree>
    <p:extLst>
      <p:ext uri="{BB962C8B-B14F-4D97-AF65-F5344CB8AC3E}">
        <p14:creationId xmlns:p14="http://schemas.microsoft.com/office/powerpoint/2010/main" val="3983961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D838DFE-2333-4686-83A4-E78BB2A849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51" y="254572"/>
            <a:ext cx="7877500" cy="4404833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074592" y="1899596"/>
            <a:ext cx="5280949" cy="13549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0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2013</a:t>
            </a:r>
            <a:r>
              <a:rPr lang="zh-CN" altLang="en-US" sz="20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年</a:t>
            </a:r>
            <a:r>
              <a:rPr lang="en-US" altLang="zh-CN" sz="20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</a:t>
            </a:r>
            <a:r>
              <a:rPr lang="zh-CN" altLang="en-US" sz="20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月</a:t>
            </a:r>
            <a:r>
              <a:rPr lang="en-US" altLang="zh-CN" sz="20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4</a:t>
            </a:r>
            <a:r>
              <a:rPr lang="zh-CN" altLang="en-US" sz="20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日，贵阳，假期结束第一天，三名学生横穿马路，被一辆白色特锐车碾压当场死亡。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244819" y="1397554"/>
            <a:ext cx="4182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F4D65"/>
                </a:solidFill>
                <a:effectLst>
                  <a:glow rad="330200">
                    <a:srgbClr val="AAD5F9"/>
                  </a:glow>
                </a:effectLst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新闻衔接：车祸 现场惨不忍睹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1D7B85-7E0B-49BE-BD42-C6ADB81F7012}"/>
              </a:ext>
            </a:extLst>
          </p:cNvPr>
          <p:cNvSpPr txBox="1"/>
          <p:nvPr/>
        </p:nvSpPr>
        <p:spPr>
          <a:xfrm>
            <a:off x="3388672" y="81547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交通安全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B5843030-179F-4387-B78F-4AF33737BA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4851" y="1597609"/>
            <a:ext cx="1774576" cy="28167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36965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F479005-6D75-4993-AF46-587787A198A1}"/>
              </a:ext>
            </a:extLst>
          </p:cNvPr>
          <p:cNvSpPr/>
          <p:nvPr/>
        </p:nvSpPr>
        <p:spPr>
          <a:xfrm>
            <a:off x="2558737" y="3887753"/>
            <a:ext cx="3865161" cy="70637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02008" y="1879474"/>
            <a:ext cx="2573143" cy="551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、在大街小路上打闹、玩耍很危险。</a:t>
            </a:r>
            <a:endParaRPr lang="en-US" altLang="zh-CN" sz="1600" dirty="0">
              <a:solidFill>
                <a:srgbClr val="0F4D65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pic>
        <p:nvPicPr>
          <p:cNvPr id="8" name="Picture 4" descr="交通"/>
          <p:cNvPicPr>
            <a:picLocks noChangeAspect="1" noChangeArrowheads="1"/>
          </p:cNvPicPr>
          <p:nvPr/>
        </p:nvPicPr>
        <p:blipFill>
          <a:blip r:embed="rId4" cstate="print">
            <a:lum bright="-24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59" y="390220"/>
            <a:ext cx="1949502" cy="12800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Picture 4" descr="交通001"/>
          <p:cNvPicPr>
            <a:picLocks noChangeAspect="1" noChangeArrowheads="1"/>
          </p:cNvPicPr>
          <p:nvPr/>
        </p:nvPicPr>
        <p:blipFill>
          <a:blip r:embed="rId5" cstate="print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16" y="2254843"/>
            <a:ext cx="1953830" cy="12800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" name="Picture 2" descr="交通003"/>
          <p:cNvPicPr>
            <a:picLocks noChangeAspect="1" noChangeArrowheads="1"/>
          </p:cNvPicPr>
          <p:nvPr/>
        </p:nvPicPr>
        <p:blipFill>
          <a:blip r:embed="rId6" cstate="print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807" y="817602"/>
            <a:ext cx="1953830" cy="12800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AB87707-5E10-4880-BB6F-8D0C1662B230}"/>
              </a:ext>
            </a:extLst>
          </p:cNvPr>
          <p:cNvSpPr/>
          <p:nvPr/>
        </p:nvSpPr>
        <p:spPr>
          <a:xfrm>
            <a:off x="3108710" y="824802"/>
            <a:ext cx="26706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2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、在较窄的街区马路上行走，一定要靠右边走，不要几个人横着走，以免妨碍他人行走和车辆行驶。</a:t>
            </a:r>
            <a:endParaRPr lang="en-US" altLang="zh-CN" sz="1600" dirty="0">
              <a:solidFill>
                <a:srgbClr val="0F4D65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60EDE09-4B34-4D75-826D-5AF3CD10F50E}"/>
              </a:ext>
            </a:extLst>
          </p:cNvPr>
          <p:cNvSpPr/>
          <p:nvPr/>
        </p:nvSpPr>
        <p:spPr>
          <a:xfrm>
            <a:off x="6012911" y="2494430"/>
            <a:ext cx="25844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3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、在马路上，有的同学喜欢骑着自行车闹着玩，这都是不安全的。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DCE7B6F-9167-4313-B42E-8EFD5D31F26D}"/>
              </a:ext>
            </a:extLst>
          </p:cNvPr>
          <p:cNvSpPr txBox="1"/>
          <p:nvPr/>
        </p:nvSpPr>
        <p:spPr>
          <a:xfrm>
            <a:off x="2504203" y="3979331"/>
            <a:ext cx="3865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如何预防发生交通事故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134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9" grpId="0"/>
      <p:bldP spid="2" grpId="0"/>
      <p:bldP spid="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D4D2C04D-4E6E-4289-B492-A1C1CBF466A1}"/>
              </a:ext>
            </a:extLst>
          </p:cNvPr>
          <p:cNvSpPr/>
          <p:nvPr/>
        </p:nvSpPr>
        <p:spPr>
          <a:xfrm>
            <a:off x="2537121" y="4000900"/>
            <a:ext cx="3820562" cy="57763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DCE7B6F-9167-4313-B42E-8EFD5D31F26D}"/>
              </a:ext>
            </a:extLst>
          </p:cNvPr>
          <p:cNvSpPr txBox="1"/>
          <p:nvPr/>
        </p:nvSpPr>
        <p:spPr>
          <a:xfrm>
            <a:off x="2492522" y="4014539"/>
            <a:ext cx="3865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如何预防发生交通事故</a:t>
            </a:r>
          </a:p>
        </p:txBody>
      </p:sp>
      <p:pic>
        <p:nvPicPr>
          <p:cNvPr id="18" name="Picture 4" descr="交通005">
            <a:extLst>
              <a:ext uri="{FF2B5EF4-FFF2-40B4-BE49-F238E27FC236}">
                <a16:creationId xmlns:a16="http://schemas.microsoft.com/office/drawing/2014/main" id="{430570E5-226C-4EA4-9A58-6173C576C8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02" y="675495"/>
            <a:ext cx="1963744" cy="12800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9" name="Picture 4" descr="交通004">
            <a:extLst>
              <a:ext uri="{FF2B5EF4-FFF2-40B4-BE49-F238E27FC236}">
                <a16:creationId xmlns:a16="http://schemas.microsoft.com/office/drawing/2014/main" id="{A3D537F9-B154-475C-806E-308F8431D2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063" y="2143382"/>
            <a:ext cx="1986751" cy="1207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" name="Picture 5" descr="交通006">
            <a:extLst>
              <a:ext uri="{FF2B5EF4-FFF2-40B4-BE49-F238E27FC236}">
                <a16:creationId xmlns:a16="http://schemas.microsoft.com/office/drawing/2014/main" id="{137D4372-29B1-4C1F-A309-267B4A9FA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683" y="551329"/>
            <a:ext cx="1957193" cy="1280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1" name="Rectangle 3">
            <a:extLst>
              <a:ext uri="{FF2B5EF4-FFF2-40B4-BE49-F238E27FC236}">
                <a16:creationId xmlns:a16="http://schemas.microsoft.com/office/drawing/2014/main" id="{45A3DDB2-5E2D-4137-A9CF-1F406F701B58}"/>
              </a:ext>
            </a:extLst>
          </p:cNvPr>
          <p:cNvSpPr txBox="1">
            <a:spLocks noChangeArrowheads="1"/>
          </p:cNvSpPr>
          <p:nvPr/>
        </p:nvSpPr>
        <p:spPr>
          <a:xfrm>
            <a:off x="163203" y="2143382"/>
            <a:ext cx="2584487" cy="10338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4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、隔着马路相互喊话、问候，也容易被往来的行人、车辆碰撞。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80413D7-ABED-49E6-8581-CFEA5F11FE3A}"/>
              </a:ext>
            </a:extLst>
          </p:cNvPr>
          <p:cNvSpPr/>
          <p:nvPr/>
        </p:nvSpPr>
        <p:spPr>
          <a:xfrm>
            <a:off x="3076168" y="1128961"/>
            <a:ext cx="26139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5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、当走路只顾着谈天说地，没有留意地面的情况时，很容易发生意外。</a:t>
            </a:r>
            <a:endParaRPr lang="en-US" altLang="zh-CN" sz="1600" dirty="0">
              <a:solidFill>
                <a:srgbClr val="0F4D65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B02EFB8-47C5-4C05-AEE1-E49BC380B6F4}"/>
              </a:ext>
            </a:extLst>
          </p:cNvPr>
          <p:cNvSpPr/>
          <p:nvPr/>
        </p:nvSpPr>
        <p:spPr>
          <a:xfrm>
            <a:off x="5966255" y="2079746"/>
            <a:ext cx="26139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6</a:t>
            </a:r>
            <a:r>
              <a:rPr lang="zh-CN" altLang="en-US" sz="1600" dirty="0">
                <a:solidFill>
                  <a:srgbClr val="0F4D6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、坐车时，把头、手伸出车外，这样很容易在两车相会时出现意外事故。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7099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/>
      <p:bldP spid="21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4|0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5|0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4|0.6|0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4|0.5|0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3|0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4|0.6|1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3|0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6|0.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3|0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6|0.6|0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3|0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4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4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5|0.4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4|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4|0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7|0.4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4|0.5|0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.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1247</Words>
  <Application>Microsoft Office PowerPoint</Application>
  <PresentationFormat>全屏显示(16:9)</PresentationFormat>
  <Paragraphs>130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方正卡通简体</vt:lpstr>
      <vt:lpstr>方正康体简体</vt:lpstr>
      <vt:lpstr>方正喵呜体</vt:lpstr>
      <vt:lpstr>方正毡笔黑简体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/>
  <cp:lastModifiedBy/>
  <cp:revision>1</cp:revision>
  <dcterms:created xsi:type="dcterms:W3CDTF">2018-11-29T06:26:30Z</dcterms:created>
  <dcterms:modified xsi:type="dcterms:W3CDTF">2018-12-18T02:53:10Z</dcterms:modified>
</cp:coreProperties>
</file>