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440" autoAdjust="0"/>
    <p:restoredTop sz="94660"/>
  </p:normalViewPr>
  <p:slideViewPr>
    <p:cSldViewPr>
      <p:cViewPr varScale="1">
        <p:scale>
          <a:sx n="84" d="100"/>
          <a:sy n="84" d="100"/>
        </p:scale>
        <p:origin x="-45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FE8220-B917-4D94-88B6-1775F4F8A364}" type="datetimeFigureOut">
              <a:rPr lang="zh-CN" altLang="en-US" smtClean="0"/>
              <a:pPr/>
              <a:t>2014-3-10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13AC7D-A5EB-4444-9654-4005AFD683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18517-0489-43F8-8942-D2365B87015D}" type="datetimeFigureOut">
              <a:rPr lang="zh-CN" altLang="en-US" smtClean="0"/>
              <a:pPr/>
              <a:t>2014-3-10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BC37B-A073-4359-8684-C5CAEE2DC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18517-0489-43F8-8942-D2365B87015D}" type="datetimeFigureOut">
              <a:rPr lang="zh-CN" altLang="en-US" smtClean="0"/>
              <a:pPr/>
              <a:t>2014-3-10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BC37B-A073-4359-8684-C5CAEE2DC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18517-0489-43F8-8942-D2365B87015D}" type="datetimeFigureOut">
              <a:rPr lang="zh-CN" altLang="en-US" smtClean="0"/>
              <a:pPr/>
              <a:t>2014-3-10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BC37B-A073-4359-8684-C5CAEE2DC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18517-0489-43F8-8942-D2365B87015D}" type="datetimeFigureOut">
              <a:rPr lang="zh-CN" altLang="en-US" smtClean="0"/>
              <a:pPr/>
              <a:t>2014-3-10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BC37B-A073-4359-8684-C5CAEE2DC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18517-0489-43F8-8942-D2365B87015D}" type="datetimeFigureOut">
              <a:rPr lang="zh-CN" altLang="en-US" smtClean="0"/>
              <a:pPr/>
              <a:t>2014-3-10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BC37B-A073-4359-8684-C5CAEE2DC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18517-0489-43F8-8942-D2365B87015D}" type="datetimeFigureOut">
              <a:rPr lang="zh-CN" altLang="en-US" smtClean="0"/>
              <a:pPr/>
              <a:t>2014-3-10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BC37B-A073-4359-8684-C5CAEE2DC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18517-0489-43F8-8942-D2365B87015D}" type="datetimeFigureOut">
              <a:rPr lang="zh-CN" altLang="en-US" smtClean="0"/>
              <a:pPr/>
              <a:t>2014-3-10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BC37B-A073-4359-8684-C5CAEE2DC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18517-0489-43F8-8942-D2365B87015D}" type="datetimeFigureOut">
              <a:rPr lang="zh-CN" altLang="en-US" smtClean="0"/>
              <a:pPr/>
              <a:t>2014-3-10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BC37B-A073-4359-8684-C5CAEE2DC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18517-0489-43F8-8942-D2365B87015D}" type="datetimeFigureOut">
              <a:rPr lang="zh-CN" altLang="en-US" smtClean="0"/>
              <a:pPr/>
              <a:t>2014-3-10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BC37B-A073-4359-8684-C5CAEE2DC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18517-0489-43F8-8942-D2365B87015D}" type="datetimeFigureOut">
              <a:rPr lang="zh-CN" altLang="en-US" smtClean="0"/>
              <a:pPr/>
              <a:t>2014-3-10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BC37B-A073-4359-8684-C5CAEE2DC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18517-0489-43F8-8942-D2365B87015D}" type="datetimeFigureOut">
              <a:rPr lang="zh-CN" altLang="en-US" smtClean="0"/>
              <a:pPr/>
              <a:t>2014-3-10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BC37B-A073-4359-8684-C5CAEE2DC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18517-0489-43F8-8942-D2365B87015D}" type="datetimeFigureOut">
              <a:rPr lang="zh-CN" altLang="en-US" smtClean="0"/>
              <a:pPr/>
              <a:t>2014-3-10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BC37B-A073-4359-8684-C5CAEE2DC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4282" y="1"/>
            <a:ext cx="8715436" cy="1428736"/>
          </a:xfrm>
        </p:spPr>
        <p:txBody>
          <a:bodyPr>
            <a:normAutofit/>
          </a:bodyPr>
          <a:lstStyle/>
          <a:p>
            <a:r>
              <a:rPr lang="en-US" altLang="zh-CN" sz="6600" b="1" dirty="0" smtClean="0">
                <a:solidFill>
                  <a:srgbClr val="FF0000"/>
                </a:solidFill>
              </a:rPr>
              <a:t>Unit 4 Don’t eat in class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1857364"/>
            <a:ext cx="9144000" cy="4572032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5" name="图片 4" descr="t01b383dbf1fdeee48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1611"/>
            <a:ext cx="9144000" cy="54963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</a:rPr>
              <a:t>Section A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357850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4000" b="1" dirty="0" smtClean="0">
                <a:solidFill>
                  <a:srgbClr val="FF0000"/>
                </a:solidFill>
              </a:rPr>
              <a:t>I.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根据首字母写单词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742950" indent="-742950">
              <a:buNone/>
            </a:pPr>
            <a:r>
              <a:rPr lang="en-US" altLang="zh-CN" sz="4000" b="1" dirty="0" smtClean="0"/>
              <a:t>1. What are the r</a:t>
            </a:r>
            <a:r>
              <a:rPr lang="en-US" altLang="zh-CN" sz="4000" b="1" u="sng" dirty="0" smtClean="0"/>
              <a:t>            </a:t>
            </a:r>
            <a:r>
              <a:rPr lang="en-US" altLang="zh-CN" sz="4000" b="1" dirty="0" smtClean="0"/>
              <a:t>at your school ?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2. Don’t a</a:t>
            </a:r>
            <a:r>
              <a:rPr lang="en-US" altLang="zh-CN" sz="4000" b="1" u="sng" dirty="0" smtClean="0"/>
              <a:t>               </a:t>
            </a:r>
            <a:r>
              <a:rPr lang="en-US" altLang="zh-CN" sz="4000" b="1" dirty="0" smtClean="0"/>
              <a:t>late for class . 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3. Don’t run in the classroom or the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 h</a:t>
            </a:r>
            <a:r>
              <a:rPr lang="en-US" altLang="zh-CN" sz="4000" b="1" u="sng" dirty="0" smtClean="0"/>
              <a:t>                     </a:t>
            </a:r>
            <a:r>
              <a:rPr lang="en-US" altLang="zh-CN" sz="4000" b="1" dirty="0" smtClean="0"/>
              <a:t>. 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4. We can eat in the d</a:t>
            </a:r>
            <a:r>
              <a:rPr lang="en-US" altLang="zh-CN" sz="4000" b="1" u="sng" dirty="0" smtClean="0"/>
              <a:t>               </a:t>
            </a:r>
            <a:r>
              <a:rPr lang="en-US" altLang="zh-CN" sz="4000" b="1" dirty="0" smtClean="0"/>
              <a:t>hall .  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5. Don’t f</a:t>
            </a:r>
            <a:r>
              <a:rPr lang="en-US" altLang="zh-CN" sz="4000" b="1" u="sng" dirty="0" smtClean="0"/>
              <a:t>               </a:t>
            </a:r>
            <a:r>
              <a:rPr lang="en-US" altLang="zh-CN" sz="4000" b="1" dirty="0" smtClean="0"/>
              <a:t>against me . I’m your friend.</a:t>
            </a:r>
            <a:endParaRPr lang="zh-CN" altLang="en-US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868" y="1857364"/>
            <a:ext cx="1285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ulers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2571744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rrive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4572008"/>
            <a:ext cx="1428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ining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3857628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allways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0232" y="5214950"/>
            <a:ext cx="150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ight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28670"/>
          </a:xfrm>
        </p:spPr>
        <p:txBody>
          <a:bodyPr>
            <a:normAutofit/>
          </a:bodyPr>
          <a:lstStyle/>
          <a:p>
            <a:pPr algn="l"/>
            <a:r>
              <a:rPr lang="en-US" altLang="zh-CN" sz="4000" b="1" dirty="0" smtClean="0">
                <a:solidFill>
                  <a:srgbClr val="FF0000"/>
                </a:solidFill>
              </a:rPr>
              <a:t>II.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根据汉语完成句子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9001156" cy="6000768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en-US" altLang="zh-CN" b="1" dirty="0" smtClean="0"/>
              <a:t>Don’t </a:t>
            </a:r>
            <a:r>
              <a:rPr lang="en-US" altLang="zh-CN" b="1" u="sng" dirty="0" smtClean="0"/>
              <a:t>               </a:t>
            </a:r>
            <a:r>
              <a:rPr lang="en-US" altLang="zh-CN" b="1" dirty="0" smtClean="0"/>
              <a:t> </a:t>
            </a:r>
            <a:r>
              <a:rPr lang="en-US" altLang="zh-CN" b="1" u="sng" dirty="0" smtClean="0"/>
              <a:t>          </a:t>
            </a:r>
            <a:r>
              <a:rPr lang="en-US" altLang="zh-CN" b="1" dirty="0" smtClean="0"/>
              <a:t> </a:t>
            </a:r>
            <a:r>
              <a:rPr lang="en-US" altLang="zh-CN" b="1" u="sng" dirty="0" smtClean="0"/>
              <a:t>              </a:t>
            </a:r>
            <a:r>
              <a:rPr lang="zh-CN" altLang="en-US" b="1" dirty="0" smtClean="0"/>
              <a:t>（听音乐</a:t>
            </a:r>
            <a:r>
              <a:rPr lang="zh-CN" altLang="en-US" b="1" dirty="0"/>
              <a:t>）</a:t>
            </a:r>
            <a:r>
              <a:rPr lang="en-US" altLang="zh-CN" b="1" dirty="0" smtClean="0"/>
              <a:t>in class. </a:t>
            </a:r>
          </a:p>
          <a:p>
            <a:pPr marL="514350" indent="-514350">
              <a:buAutoNum type="arabicPeriod" startAt="2"/>
            </a:pPr>
            <a:endParaRPr lang="en-US" altLang="zh-CN" b="1" dirty="0" smtClean="0"/>
          </a:p>
          <a:p>
            <a:pPr marL="514350" indent="-514350">
              <a:buAutoNum type="arabicPeriod" startAt="2"/>
            </a:pPr>
            <a:r>
              <a:rPr lang="en-US" altLang="zh-CN" b="1" dirty="0" smtClean="0"/>
              <a:t>We can’t </a:t>
            </a:r>
            <a:r>
              <a:rPr lang="en-US" altLang="zh-CN" b="1" u="sng" dirty="0" smtClean="0"/>
              <a:t>        </a:t>
            </a:r>
            <a:r>
              <a:rPr lang="en-US" altLang="zh-CN" b="1" dirty="0" smtClean="0"/>
              <a:t>  </a:t>
            </a:r>
            <a:r>
              <a:rPr lang="en-US" altLang="zh-CN" b="1" u="sng" dirty="0" smtClean="0"/>
              <a:t>                </a:t>
            </a:r>
            <a:r>
              <a:rPr lang="en-US" altLang="zh-CN" b="1" dirty="0" smtClean="0"/>
              <a:t>  </a:t>
            </a:r>
            <a:r>
              <a:rPr lang="en-US" altLang="zh-CN" b="1" u="sng" dirty="0" smtClean="0"/>
              <a:t>        </a:t>
            </a:r>
            <a:r>
              <a:rPr lang="zh-CN" altLang="en-US" b="1" dirty="0" smtClean="0"/>
              <a:t>（迟到）</a:t>
            </a:r>
            <a:r>
              <a:rPr lang="en-US" altLang="zh-CN" b="1" dirty="0" smtClean="0"/>
              <a:t>class.   </a:t>
            </a:r>
          </a:p>
          <a:p>
            <a:pPr marL="514350" indent="-514350">
              <a:buAutoNum type="arabicPeriod" startAt="2"/>
            </a:pPr>
            <a:endParaRPr lang="en-US" altLang="zh-CN" b="1" dirty="0" smtClean="0"/>
          </a:p>
          <a:p>
            <a:pPr marL="514350" indent="-514350">
              <a:buAutoNum type="arabicPeriod" startAt="2"/>
            </a:pPr>
            <a:r>
              <a:rPr lang="en-US" altLang="zh-CN" b="1" dirty="0" smtClean="0"/>
              <a:t>You must be </a:t>
            </a:r>
            <a:r>
              <a:rPr lang="en-US" altLang="zh-CN" b="1" u="sng" dirty="0" smtClean="0"/>
              <a:t>           </a:t>
            </a:r>
            <a:r>
              <a:rPr lang="en-US" altLang="zh-CN" b="1" dirty="0" smtClean="0"/>
              <a:t>   </a:t>
            </a:r>
            <a:r>
              <a:rPr lang="en-US" altLang="zh-CN" b="1" u="sng" dirty="0" smtClean="0"/>
              <a:t>               </a:t>
            </a:r>
            <a:r>
              <a:rPr lang="zh-CN" altLang="en-US" b="1" dirty="0" smtClean="0"/>
              <a:t>（准时）</a:t>
            </a:r>
            <a:r>
              <a:rPr lang="en-US" altLang="zh-CN" b="1" dirty="0" smtClean="0"/>
              <a:t>.   </a:t>
            </a:r>
          </a:p>
          <a:p>
            <a:pPr marL="514350" indent="-514350">
              <a:buAutoNum type="arabicPeriod" startAt="2"/>
            </a:pPr>
            <a:endParaRPr lang="en-US" altLang="zh-CN" b="1" dirty="0" smtClean="0"/>
          </a:p>
          <a:p>
            <a:pPr marL="514350" indent="-514350">
              <a:buAutoNum type="arabicPeriod" startAt="2"/>
            </a:pPr>
            <a:r>
              <a:rPr lang="en-US" altLang="zh-CN" b="1" dirty="0" smtClean="0"/>
              <a:t>Can we</a:t>
            </a:r>
            <a:r>
              <a:rPr lang="en-US" altLang="zh-CN" b="1" u="sng" dirty="0" smtClean="0"/>
              <a:t>               </a:t>
            </a:r>
            <a:r>
              <a:rPr lang="en-US" altLang="zh-CN" b="1" dirty="0" smtClean="0"/>
              <a:t>CD players </a:t>
            </a:r>
            <a:r>
              <a:rPr lang="en-US" altLang="zh-CN" b="1" u="sng" dirty="0" smtClean="0"/>
              <a:t>        </a:t>
            </a:r>
            <a:r>
              <a:rPr lang="zh-CN" altLang="en-US" b="1" dirty="0" smtClean="0"/>
              <a:t>（把</a:t>
            </a:r>
            <a:r>
              <a:rPr lang="en-US" altLang="zh-CN" b="1" dirty="0" smtClean="0"/>
              <a:t>…</a:t>
            </a:r>
            <a:r>
              <a:rPr lang="zh-CN" altLang="en-US" b="1" dirty="0" smtClean="0"/>
              <a:t>带到）</a:t>
            </a:r>
            <a:r>
              <a:rPr lang="en-US" altLang="zh-CN" b="1" dirty="0" smtClean="0"/>
              <a:t>school ?                            </a:t>
            </a:r>
          </a:p>
          <a:p>
            <a:pPr marL="514350" indent="-514350">
              <a:buAutoNum type="arabicPeriod" startAt="5"/>
            </a:pPr>
            <a:endParaRPr lang="en-US" altLang="zh-CN" b="1" dirty="0" smtClean="0"/>
          </a:p>
          <a:p>
            <a:pPr marL="514350" indent="-514350">
              <a:buAutoNum type="arabicPeriod" startAt="5"/>
            </a:pPr>
            <a:r>
              <a:rPr lang="en-US" altLang="zh-CN" b="1" dirty="0" smtClean="0"/>
              <a:t>The students have to</a:t>
            </a:r>
            <a:r>
              <a:rPr lang="en-US" altLang="zh-CN" b="1" u="sng" dirty="0" smtClean="0"/>
              <a:t>        </a:t>
            </a:r>
            <a:r>
              <a:rPr lang="en-US" altLang="zh-CN" b="1" dirty="0" smtClean="0"/>
              <a:t> </a:t>
            </a:r>
            <a:r>
              <a:rPr lang="en-US" altLang="zh-CN" b="1" u="sng" dirty="0" smtClean="0"/>
              <a:t>      </a:t>
            </a:r>
            <a:r>
              <a:rPr lang="en-US" altLang="zh-CN" b="1" dirty="0" smtClean="0"/>
              <a:t> </a:t>
            </a:r>
            <a:r>
              <a:rPr lang="en-US" altLang="zh-CN" b="1" u="sng" dirty="0" smtClean="0"/>
              <a:t>              </a:t>
            </a:r>
            <a:r>
              <a:rPr lang="en-US" altLang="zh-CN" b="1" dirty="0" smtClean="0"/>
              <a:t> </a:t>
            </a:r>
            <a:r>
              <a:rPr lang="en-US" altLang="zh-CN" b="1" u="sng" dirty="0" smtClean="0"/>
              <a:t>            </a:t>
            </a:r>
            <a:r>
              <a:rPr lang="zh-CN" altLang="en-US" b="1" dirty="0" smtClean="0"/>
              <a:t>（穿校服）</a:t>
            </a:r>
            <a:r>
              <a:rPr lang="en-US" altLang="zh-CN" b="1" dirty="0" smtClean="0"/>
              <a:t>. </a:t>
            </a:r>
          </a:p>
          <a:p>
            <a:pPr marL="514350" indent="-514350">
              <a:buAutoNum type="arabicPeriod" startAt="5"/>
            </a:pPr>
            <a:endParaRPr lang="en-US" altLang="zh-CN" b="1" dirty="0" smtClean="0"/>
          </a:p>
          <a:p>
            <a:pPr marL="514350" indent="-514350">
              <a:buNone/>
            </a:pPr>
            <a:r>
              <a:rPr lang="en-US" altLang="zh-CN" b="1" dirty="0" smtClean="0"/>
              <a:t>                                             </a:t>
            </a:r>
          </a:p>
          <a:p>
            <a:pPr marL="514350" indent="-514350">
              <a:buNone/>
            </a:pPr>
            <a:r>
              <a:rPr lang="en-US" altLang="zh-CN" b="1" dirty="0" smtClean="0"/>
              <a:t>       </a:t>
            </a:r>
            <a:endParaRPr lang="en-US" altLang="zh-CN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14480" y="642918"/>
            <a:ext cx="514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Listen  to   music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08" y="1571612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be    late    for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2500306"/>
            <a:ext cx="3500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on     time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4480" y="3357562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bring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3429001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to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9058" y="4500570"/>
            <a:ext cx="4000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  wear   the  school   uniforms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0"/>
            <a:ext cx="8543956" cy="928670"/>
          </a:xfrm>
        </p:spPr>
        <p:txBody>
          <a:bodyPr>
            <a:normAutofit/>
          </a:bodyPr>
          <a:lstStyle/>
          <a:p>
            <a:pPr algn="l"/>
            <a:r>
              <a:rPr lang="en-US" altLang="zh-CN" b="1" dirty="0" smtClean="0">
                <a:solidFill>
                  <a:srgbClr val="FF0000"/>
                </a:solidFill>
              </a:rPr>
              <a:t>III. </a:t>
            </a:r>
            <a:r>
              <a:rPr lang="zh-CN" altLang="en-US" b="1" dirty="0">
                <a:solidFill>
                  <a:srgbClr val="FF0000"/>
                </a:solidFill>
              </a:rPr>
              <a:t>用</a:t>
            </a:r>
            <a:r>
              <a:rPr lang="zh-CN" altLang="en-US" b="1" dirty="0" smtClean="0">
                <a:solidFill>
                  <a:srgbClr val="FF0000"/>
                </a:solidFill>
              </a:rPr>
              <a:t>所给词的适当形式填空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85794"/>
            <a:ext cx="9001156" cy="5929354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en-US" altLang="zh-CN" sz="4000" b="1" dirty="0" smtClean="0"/>
              <a:t>Don’t </a:t>
            </a:r>
            <a:r>
              <a:rPr lang="en-US" altLang="zh-CN" sz="4000" b="1" u="sng" dirty="0" smtClean="0"/>
              <a:t>            </a:t>
            </a:r>
            <a:r>
              <a:rPr lang="zh-CN" altLang="en-US" sz="4000" b="1" dirty="0" smtClean="0"/>
              <a:t>（</a:t>
            </a:r>
            <a:r>
              <a:rPr lang="en-US" altLang="zh-CN" sz="4000" b="1" dirty="0" smtClean="0"/>
              <a:t>bring</a:t>
            </a:r>
            <a:r>
              <a:rPr lang="zh-CN" altLang="en-US" sz="4000" b="1" dirty="0" smtClean="0"/>
              <a:t>）</a:t>
            </a:r>
            <a:r>
              <a:rPr lang="en-US" altLang="zh-CN" sz="4000" b="1" dirty="0" smtClean="0"/>
              <a:t>music player to school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2. Can he</a:t>
            </a:r>
            <a:r>
              <a:rPr lang="en-US" altLang="zh-CN" sz="4000" b="1" u="sng" dirty="0" smtClean="0"/>
              <a:t>            </a:t>
            </a:r>
            <a:r>
              <a:rPr lang="zh-CN" altLang="en-US" sz="4000" b="1" dirty="0" smtClean="0"/>
              <a:t>（</a:t>
            </a:r>
            <a:r>
              <a:rPr lang="en-US" altLang="zh-CN" sz="4000" b="1" dirty="0" smtClean="0"/>
              <a:t>wear</a:t>
            </a:r>
            <a:r>
              <a:rPr lang="zh-CN" altLang="en-US" sz="4000" b="1" dirty="0" smtClean="0"/>
              <a:t>）</a:t>
            </a:r>
            <a:r>
              <a:rPr lang="en-US" altLang="zh-CN" sz="4000" b="1" dirty="0" smtClean="0"/>
              <a:t>a hat at school ?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3. It’s very important</a:t>
            </a:r>
            <a:r>
              <a:rPr lang="en-US" altLang="zh-CN" sz="4000" b="1" u="sng" dirty="0" smtClean="0"/>
              <a:t>                     </a:t>
            </a:r>
            <a:r>
              <a:rPr lang="zh-CN" altLang="en-US" sz="4000" b="1" dirty="0" smtClean="0"/>
              <a:t>（</a:t>
            </a:r>
            <a:r>
              <a:rPr lang="en-US" altLang="zh-CN" sz="4000" b="1" dirty="0" smtClean="0"/>
              <a:t>learn</a:t>
            </a:r>
            <a:r>
              <a:rPr lang="zh-CN" altLang="en-US" sz="4000" b="1" dirty="0" smtClean="0"/>
              <a:t>）</a:t>
            </a:r>
            <a:endParaRPr lang="en-US" altLang="zh-CN" sz="4000" b="1" dirty="0" smtClean="0"/>
          </a:p>
          <a:p>
            <a:pPr marL="742950" indent="-742950">
              <a:buNone/>
            </a:pPr>
            <a:r>
              <a:rPr lang="en-US" altLang="zh-CN" sz="4000" b="1" dirty="0"/>
              <a:t> </a:t>
            </a:r>
            <a:r>
              <a:rPr lang="en-US" altLang="zh-CN" sz="4000" b="1" dirty="0" smtClean="0"/>
              <a:t>   English well.</a:t>
            </a:r>
          </a:p>
          <a:p>
            <a:pPr marL="742950" indent="-742950">
              <a:buAutoNum type="arabicPeriod" startAt="4"/>
            </a:pPr>
            <a:r>
              <a:rPr lang="zh-CN" altLang="en-US" sz="4000" b="1" u="sng" dirty="0" smtClean="0"/>
              <a:t>                    </a:t>
            </a:r>
            <a:r>
              <a:rPr lang="zh-CN" altLang="en-US" sz="4000" b="1" dirty="0" smtClean="0"/>
              <a:t>（</a:t>
            </a:r>
            <a:r>
              <a:rPr lang="en-US" altLang="zh-CN" sz="4000" b="1" dirty="0" smtClean="0"/>
              <a:t>not watch</a:t>
            </a:r>
            <a:r>
              <a:rPr lang="zh-CN" altLang="en-US" sz="4000" b="1" dirty="0"/>
              <a:t>）</a:t>
            </a:r>
            <a:r>
              <a:rPr lang="en-US" altLang="zh-CN" sz="4000" b="1" dirty="0" smtClean="0"/>
              <a:t>TV at home.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5.</a:t>
            </a:r>
            <a:r>
              <a:rPr lang="en-US" altLang="zh-CN" sz="4000" b="1" u="sng" dirty="0" smtClean="0"/>
              <a:t>                      </a:t>
            </a:r>
            <a:r>
              <a:rPr lang="zh-CN" altLang="en-US" sz="4000" b="1" dirty="0" smtClean="0"/>
              <a:t>（</a:t>
            </a:r>
            <a:r>
              <a:rPr lang="en-US" altLang="zh-CN" sz="4000" b="1" dirty="0" smtClean="0"/>
              <a:t>clean </a:t>
            </a:r>
            <a:r>
              <a:rPr lang="zh-CN" altLang="en-US" sz="4000" b="1" dirty="0" smtClean="0"/>
              <a:t>）</a:t>
            </a:r>
            <a:r>
              <a:rPr lang="en-US" altLang="zh-CN" sz="4000" b="1" dirty="0" smtClean="0"/>
              <a:t>the  room  now.</a:t>
            </a:r>
          </a:p>
          <a:p>
            <a:pPr marL="742950" indent="-742950">
              <a:buNone/>
            </a:pPr>
            <a:endParaRPr lang="zh-CN" altLang="en-US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000232" y="714356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bring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2143116"/>
            <a:ext cx="150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wear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4" y="2857496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to    learn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4286256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Don’t  watch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5072074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 Clean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543956" cy="868346"/>
          </a:xfrm>
        </p:spPr>
        <p:txBody>
          <a:bodyPr/>
          <a:lstStyle/>
          <a:p>
            <a:pPr algn="l"/>
            <a:r>
              <a:rPr lang="en-US" altLang="zh-CN" b="1" dirty="0" smtClean="0">
                <a:solidFill>
                  <a:srgbClr val="FF0000"/>
                </a:solidFill>
              </a:rPr>
              <a:t>IV.</a:t>
            </a:r>
            <a:r>
              <a:rPr lang="zh-CN" altLang="en-US" b="1" dirty="0" smtClean="0">
                <a:solidFill>
                  <a:srgbClr val="FF0000"/>
                </a:solidFill>
              </a:rPr>
              <a:t>单项选择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71504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en-US" altLang="zh-CN" b="1" dirty="0" smtClean="0"/>
              <a:t>---Please be</a:t>
            </a:r>
            <a:r>
              <a:rPr lang="en-US" altLang="zh-CN" b="1" u="sng" dirty="0" smtClean="0"/>
              <a:t>         </a:t>
            </a:r>
            <a:r>
              <a:rPr lang="en-US" altLang="zh-CN" b="1" dirty="0" smtClean="0"/>
              <a:t>! It’s a reading room .  ---Sorry. </a:t>
            </a:r>
          </a:p>
          <a:p>
            <a:pPr marL="514350" indent="-51435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A. quite      B. shy        C. quietly      D. quiet </a:t>
            </a:r>
          </a:p>
          <a:p>
            <a:pPr marL="514350" indent="-514350">
              <a:buNone/>
            </a:pPr>
            <a:r>
              <a:rPr lang="en-US" altLang="zh-CN" b="1" dirty="0" smtClean="0"/>
              <a:t>2. Linda has to</a:t>
            </a:r>
            <a:r>
              <a:rPr lang="en-US" altLang="zh-CN" b="1" u="sng" dirty="0" smtClean="0"/>
              <a:t>         </a:t>
            </a:r>
            <a:r>
              <a:rPr lang="en-US" altLang="zh-CN" b="1" dirty="0" smtClean="0"/>
              <a:t> home before 6:00 </a:t>
            </a:r>
            <a:r>
              <a:rPr lang="en-US" altLang="zh-CN" b="1" dirty="0" err="1" smtClean="0"/>
              <a:t>p.m</a:t>
            </a:r>
            <a:r>
              <a:rPr lang="en-US" altLang="zh-CN" b="1" dirty="0" smtClean="0"/>
              <a:t> . </a:t>
            </a:r>
          </a:p>
          <a:p>
            <a:pPr marL="514350" indent="-51435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A. gets to     B. reach to   C. arrive   D. arrive at </a:t>
            </a:r>
          </a:p>
          <a:p>
            <a:pPr marL="514350" indent="-514350">
              <a:buNone/>
            </a:pPr>
            <a:r>
              <a:rPr lang="en-US" altLang="zh-CN" b="1" dirty="0" smtClean="0"/>
              <a:t>3. Let’s meet</a:t>
            </a:r>
            <a:r>
              <a:rPr lang="en-US" altLang="zh-CN" b="1" u="sng" dirty="0" smtClean="0"/>
              <a:t>            </a:t>
            </a:r>
            <a:r>
              <a:rPr lang="en-US" altLang="zh-CN" b="1" dirty="0" smtClean="0"/>
              <a:t>the school  gate. </a:t>
            </a:r>
          </a:p>
          <a:p>
            <a:pPr marL="514350" indent="-51435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A. on          B. out         C. outside       D. next </a:t>
            </a:r>
          </a:p>
          <a:p>
            <a:pPr marL="514350" indent="-514350">
              <a:buNone/>
            </a:pPr>
            <a:r>
              <a:rPr lang="en-US" altLang="zh-CN" b="1" dirty="0" smtClean="0"/>
              <a:t>4. I can’t relax, </a:t>
            </a:r>
            <a:r>
              <a:rPr lang="en-US" altLang="zh-CN" b="1" u="sng" dirty="0" smtClean="0"/>
              <a:t>            </a:t>
            </a:r>
            <a:r>
              <a:rPr lang="en-US" altLang="zh-CN" b="1" dirty="0" smtClean="0"/>
              <a:t>  . </a:t>
            </a:r>
          </a:p>
          <a:p>
            <a:pPr marL="514350" indent="-51435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A. too         B. also        C. either       D. neither</a:t>
            </a:r>
          </a:p>
          <a:p>
            <a:pPr marL="514350" indent="-514350">
              <a:buNone/>
            </a:pPr>
            <a:r>
              <a:rPr lang="en-US" altLang="zh-CN" b="1" dirty="0" smtClean="0"/>
              <a:t>5. There are many </a:t>
            </a:r>
            <a:r>
              <a:rPr lang="en-US" altLang="zh-CN" b="1" u="sng" dirty="0" smtClean="0"/>
              <a:t>           </a:t>
            </a:r>
            <a:r>
              <a:rPr lang="en-US" altLang="zh-CN" b="1" dirty="0" smtClean="0"/>
              <a:t>in the kitchen . </a:t>
            </a:r>
          </a:p>
          <a:p>
            <a:pPr marL="514350" indent="-51435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A. vegetables    B. milk       C. books     D. rice</a:t>
            </a:r>
          </a:p>
          <a:p>
            <a:pPr marL="514350" indent="-51435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</a:t>
            </a:r>
          </a:p>
          <a:p>
            <a:pPr marL="514350" indent="-514350">
              <a:buNone/>
            </a:pPr>
            <a:endParaRPr lang="en-US" altLang="zh-CN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428860" y="857232"/>
            <a:ext cx="1357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D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7422" y="1857364"/>
            <a:ext cx="114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C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7422" y="2214554"/>
            <a:ext cx="10715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                     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C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3214686"/>
            <a:ext cx="10715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    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C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4214818"/>
            <a:ext cx="9286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   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A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654032"/>
          </a:xfrm>
        </p:spPr>
        <p:txBody>
          <a:bodyPr>
            <a:no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Section B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28670"/>
            <a:ext cx="9286908" cy="5929331"/>
          </a:xfrm>
        </p:spPr>
        <p:txBody>
          <a:bodyPr>
            <a:normAutofit lnSpcReduction="10000"/>
          </a:bodyPr>
          <a:lstStyle/>
          <a:p>
            <a:pPr marL="857250" indent="-857250">
              <a:buNone/>
            </a:pPr>
            <a:r>
              <a:rPr lang="en-US" altLang="zh-CN" sz="4000" b="1" dirty="0" smtClean="0"/>
              <a:t>I. </a:t>
            </a:r>
            <a:r>
              <a:rPr lang="zh-CN" altLang="en-US" sz="4000" b="1" dirty="0" smtClean="0"/>
              <a:t>给据句意及首字母提示完成单词</a:t>
            </a:r>
            <a:endParaRPr lang="en-US" altLang="zh-CN" sz="4000" b="1" dirty="0" smtClean="0"/>
          </a:p>
          <a:p>
            <a:pPr marL="857250" indent="-857250">
              <a:buAutoNum type="arabicPeriod"/>
            </a:pPr>
            <a:r>
              <a:rPr lang="en-US" altLang="zh-CN" sz="4000" b="1" dirty="0" smtClean="0"/>
              <a:t>The room is very d</a:t>
            </a:r>
            <a:r>
              <a:rPr lang="en-US" altLang="zh-CN" sz="4000" b="1" u="sng" dirty="0" smtClean="0"/>
              <a:t>              </a:t>
            </a:r>
            <a:r>
              <a:rPr lang="en-US" altLang="zh-CN" sz="4000" b="1" dirty="0" smtClean="0"/>
              <a:t>, so you must clean it. </a:t>
            </a:r>
          </a:p>
          <a:p>
            <a:pPr marL="857250" indent="-857250">
              <a:buNone/>
            </a:pPr>
            <a:r>
              <a:rPr lang="en-US" altLang="zh-CN" sz="4000" b="1" dirty="0" smtClean="0"/>
              <a:t>2. Before the class, the classroom is too </a:t>
            </a:r>
          </a:p>
          <a:p>
            <a:pPr marL="857250" indent="-857250">
              <a:buNone/>
            </a:pPr>
            <a:r>
              <a:rPr lang="en-US" altLang="zh-CN" sz="4000" b="1" dirty="0" smtClean="0"/>
              <a:t>     n</a:t>
            </a:r>
            <a:r>
              <a:rPr lang="en-US" altLang="zh-CN" sz="4000" b="1" u="sng" dirty="0" smtClean="0"/>
              <a:t>              </a:t>
            </a:r>
            <a:r>
              <a:rPr lang="en-US" altLang="zh-CN" sz="4000" b="1" dirty="0" smtClean="0"/>
              <a:t>.</a:t>
            </a:r>
          </a:p>
          <a:p>
            <a:pPr marL="857250" indent="-857250">
              <a:buNone/>
            </a:pPr>
            <a:r>
              <a:rPr lang="en-US" altLang="zh-CN" sz="4000" b="1" dirty="0" smtClean="0"/>
              <a:t>3. Can you m </a:t>
            </a:r>
            <a:r>
              <a:rPr lang="en-US" altLang="zh-CN" sz="4000" b="1" u="sng" dirty="0" smtClean="0"/>
              <a:t>                 </a:t>
            </a:r>
            <a:r>
              <a:rPr lang="en-US" altLang="zh-CN" sz="4000" b="1" dirty="0" smtClean="0"/>
              <a:t>dinner ?</a:t>
            </a:r>
          </a:p>
          <a:p>
            <a:pPr marL="857250" indent="-857250">
              <a:buNone/>
            </a:pPr>
            <a:r>
              <a:rPr lang="en-US" altLang="zh-CN" sz="4000" b="1" dirty="0" smtClean="0"/>
              <a:t>4. He has to do his homework</a:t>
            </a:r>
            <a:r>
              <a:rPr lang="en-US" altLang="zh-CN" sz="4000" b="1" u="sng" dirty="0" smtClean="0"/>
              <a:t>            </a:t>
            </a:r>
            <a:r>
              <a:rPr lang="en-US" altLang="zh-CN" sz="4000" b="1" dirty="0" smtClean="0"/>
              <a:t>dinner.</a:t>
            </a:r>
          </a:p>
          <a:p>
            <a:pPr marL="857250" indent="-857250">
              <a:buNone/>
            </a:pPr>
            <a:r>
              <a:rPr lang="en-US" altLang="zh-CN" sz="4000" b="1" dirty="0" smtClean="0"/>
              <a:t>5. We must f</a:t>
            </a:r>
            <a:r>
              <a:rPr lang="en-US" altLang="zh-CN" sz="4000" b="1" u="sng" dirty="0" smtClean="0"/>
              <a:t>                     </a:t>
            </a:r>
            <a:r>
              <a:rPr lang="en-US" altLang="zh-CN" sz="4000" b="1" dirty="0" smtClean="0"/>
              <a:t> the school rulers.</a:t>
            </a:r>
          </a:p>
          <a:p>
            <a:pPr marL="857250" indent="-857250">
              <a:buNone/>
            </a:pPr>
            <a:r>
              <a:rPr lang="en-US" altLang="zh-CN" sz="4000" b="1" dirty="0" smtClean="0"/>
              <a:t> </a:t>
            </a:r>
            <a:endParaRPr lang="zh-CN" altLang="en-US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714876" y="1500174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irty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4071942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ake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3429000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oisy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4786322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before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5429264"/>
            <a:ext cx="2571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ollow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0"/>
            <a:ext cx="8786874" cy="1000108"/>
          </a:xfrm>
        </p:spPr>
        <p:txBody>
          <a:bodyPr/>
          <a:lstStyle/>
          <a:p>
            <a:pPr algn="l"/>
            <a:r>
              <a:rPr lang="en-US" altLang="zh-CN" b="1" dirty="0" smtClean="0">
                <a:solidFill>
                  <a:srgbClr val="FF0000"/>
                </a:solidFill>
              </a:rPr>
              <a:t>II.</a:t>
            </a:r>
            <a:r>
              <a:rPr lang="zh-CN" altLang="en-US" b="1" dirty="0" smtClean="0">
                <a:solidFill>
                  <a:srgbClr val="FF0000"/>
                </a:solidFill>
              </a:rPr>
              <a:t>用所给词的适当形式填空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85794"/>
            <a:ext cx="9358346" cy="5929354"/>
          </a:xfrm>
        </p:spPr>
        <p:txBody>
          <a:bodyPr>
            <a:normAutofit/>
          </a:bodyPr>
          <a:lstStyle/>
          <a:p>
            <a:pPr marL="742950" indent="-742950">
              <a:buNone/>
            </a:pPr>
            <a:r>
              <a:rPr lang="en-US" altLang="zh-CN" sz="4000" b="1" dirty="0" smtClean="0"/>
              <a:t>We practice</a:t>
            </a:r>
            <a:r>
              <a:rPr lang="en-US" altLang="zh-CN" sz="4000" b="1" u="sng" dirty="0" smtClean="0"/>
              <a:t>                 </a:t>
            </a:r>
            <a:r>
              <a:rPr lang="zh-CN" altLang="en-US" sz="4000" b="1" dirty="0" smtClean="0"/>
              <a:t>（</a:t>
            </a:r>
            <a:r>
              <a:rPr lang="en-US" altLang="zh-CN" sz="4000" b="1" dirty="0" smtClean="0"/>
              <a:t>play</a:t>
            </a:r>
            <a:r>
              <a:rPr lang="zh-CN" altLang="en-US" sz="4000" b="1" dirty="0" smtClean="0"/>
              <a:t>）</a:t>
            </a:r>
            <a:r>
              <a:rPr lang="en-US" altLang="zh-CN" sz="4000" b="1" dirty="0" smtClean="0"/>
              <a:t>basketball every day. 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2. Don’t be</a:t>
            </a:r>
            <a:r>
              <a:rPr lang="en-US" altLang="zh-CN" sz="4000" b="1" u="sng" dirty="0" smtClean="0"/>
              <a:t>                 </a:t>
            </a:r>
            <a:r>
              <a:rPr lang="zh-CN" altLang="en-US" sz="4000" b="1" dirty="0" smtClean="0"/>
              <a:t>（</a:t>
            </a:r>
            <a:r>
              <a:rPr lang="en-US" altLang="zh-CN" sz="4000" b="1" dirty="0" smtClean="0"/>
              <a:t>noise</a:t>
            </a:r>
            <a:r>
              <a:rPr lang="zh-CN" altLang="en-US" sz="4000" b="1" dirty="0" smtClean="0"/>
              <a:t>）</a:t>
            </a:r>
            <a:r>
              <a:rPr lang="en-US" altLang="zh-CN" sz="4000" b="1" dirty="0" smtClean="0"/>
              <a:t>in the library.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3.The weather today is </a:t>
            </a:r>
            <a:r>
              <a:rPr lang="en-US" altLang="zh-CN" sz="4000" b="1" u="sng" dirty="0" smtClean="0"/>
              <a:t>             </a:t>
            </a:r>
            <a:r>
              <a:rPr lang="zh-CN" altLang="en-US" sz="4000" b="1" u="sng" dirty="0" smtClean="0"/>
              <a:t>（</a:t>
            </a:r>
            <a:r>
              <a:rPr lang="en-US" altLang="zh-CN" sz="4000" b="1" dirty="0" smtClean="0"/>
              <a:t>terrible</a:t>
            </a:r>
            <a:r>
              <a:rPr lang="zh-CN" altLang="en-US" sz="4000" b="1" dirty="0" smtClean="0"/>
              <a:t>）</a:t>
            </a:r>
            <a:endParaRPr lang="en-US" altLang="zh-CN" sz="4000" b="1" dirty="0" smtClean="0"/>
          </a:p>
          <a:p>
            <a:pPr marL="742950" indent="-742950">
              <a:buNone/>
            </a:pPr>
            <a:r>
              <a:rPr lang="en-US" altLang="zh-CN" sz="4000" b="1" dirty="0" smtClean="0"/>
              <a:t>4. Mr. Green works for four hours ,so he wants</a:t>
            </a:r>
            <a:r>
              <a:rPr lang="en-US" altLang="zh-CN" sz="4000" b="1" u="sng" dirty="0" smtClean="0"/>
              <a:t>                    </a:t>
            </a:r>
            <a:r>
              <a:rPr lang="zh-CN" altLang="en-US" sz="4000" b="1" dirty="0" smtClean="0"/>
              <a:t>（</a:t>
            </a:r>
            <a:r>
              <a:rPr lang="en-US" altLang="zh-CN" sz="4000" b="1" dirty="0" smtClean="0"/>
              <a:t>relax</a:t>
            </a:r>
            <a:r>
              <a:rPr lang="zh-CN" altLang="en-US" sz="4000" b="1" dirty="0" smtClean="0"/>
              <a:t>）</a:t>
            </a:r>
            <a:r>
              <a:rPr lang="en-US" altLang="zh-CN" sz="4000" b="1" dirty="0" smtClean="0"/>
              <a:t>.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5. Parents make rules </a:t>
            </a:r>
            <a:r>
              <a:rPr lang="en-US" altLang="zh-CN" sz="4000" b="1" u="sng" dirty="0" smtClean="0"/>
              <a:t>                      </a:t>
            </a:r>
            <a:r>
              <a:rPr lang="zh-CN" altLang="en-US" sz="4000" b="1" dirty="0" smtClean="0"/>
              <a:t>（</a:t>
            </a:r>
            <a:r>
              <a:rPr lang="en-US" altLang="zh-CN" sz="4000" b="1" dirty="0" smtClean="0"/>
              <a:t>help</a:t>
            </a:r>
            <a:r>
              <a:rPr lang="zh-CN" altLang="en-US" sz="4000" b="1" dirty="0" smtClean="0"/>
              <a:t>）</a:t>
            </a:r>
            <a:endParaRPr lang="en-US" altLang="zh-CN" sz="4000" b="1" dirty="0" smtClean="0"/>
          </a:p>
          <a:p>
            <a:pPr marL="742950" indent="-742950">
              <a:buNone/>
            </a:pPr>
            <a:r>
              <a:rPr lang="en-US" altLang="zh-CN" sz="4000" b="1" dirty="0" smtClean="0"/>
              <a:t> </a:t>
            </a:r>
            <a:r>
              <a:rPr lang="en-US" altLang="zh-CN" sz="4000" b="1" dirty="0" smtClean="0"/>
              <a:t>   us.</a:t>
            </a:r>
            <a:endParaRPr lang="zh-CN" altLang="en-US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500298" y="714356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playing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7422" y="2071678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 noisy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2786058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terrible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1670" y="4143380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to   relax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4786322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 to   help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928670"/>
          </a:xfrm>
        </p:spPr>
        <p:txBody>
          <a:bodyPr>
            <a:normAutofit/>
          </a:bodyPr>
          <a:lstStyle/>
          <a:p>
            <a:pPr algn="l"/>
            <a:r>
              <a:rPr lang="en-US" altLang="zh-CN" b="1" dirty="0" smtClean="0">
                <a:solidFill>
                  <a:srgbClr val="FF0000"/>
                </a:solidFill>
              </a:rPr>
              <a:t>III.</a:t>
            </a:r>
            <a:r>
              <a:rPr lang="zh-CN" altLang="en-US" b="1" dirty="0" smtClean="0">
                <a:solidFill>
                  <a:srgbClr val="FF0000"/>
                </a:solidFill>
              </a:rPr>
              <a:t>单项选择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14356"/>
            <a:ext cx="9144000" cy="6143644"/>
          </a:xfrm>
        </p:spPr>
        <p:txBody>
          <a:bodyPr>
            <a:normAutofit fontScale="77500" lnSpcReduction="20000"/>
          </a:bodyPr>
          <a:lstStyle/>
          <a:p>
            <a:pPr marL="742950" indent="-742950">
              <a:buAutoNum type="arabicPeriod"/>
            </a:pPr>
            <a:r>
              <a:rPr lang="en-US" altLang="zh-CN" sz="4000" b="1" dirty="0" smtClean="0"/>
              <a:t>He has</a:t>
            </a:r>
            <a:r>
              <a:rPr lang="en-US" altLang="zh-CN" sz="4000" b="1" u="sng" dirty="0" smtClean="0"/>
              <a:t>                   </a:t>
            </a:r>
            <a:r>
              <a:rPr lang="en-US" altLang="zh-CN" sz="4000" b="1" dirty="0" smtClean="0"/>
              <a:t> work to do.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       A. much too          B. too many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 </a:t>
            </a:r>
            <a:r>
              <a:rPr lang="en-US" altLang="zh-CN" sz="4000" b="1" dirty="0" smtClean="0"/>
              <a:t>      C. Too much          D. many too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2. Tom often help me </a:t>
            </a:r>
            <a:r>
              <a:rPr lang="en-US" altLang="zh-CN" sz="4000" b="1" u="sng" dirty="0" smtClean="0"/>
              <a:t>              </a:t>
            </a:r>
            <a:r>
              <a:rPr lang="en-US" altLang="zh-CN" sz="4000" b="1" dirty="0" smtClean="0"/>
              <a:t>my English.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 </a:t>
            </a:r>
            <a:r>
              <a:rPr lang="en-US" altLang="zh-CN" sz="4000" b="1" dirty="0" smtClean="0"/>
              <a:t>      A. Learning   B. with   C. in   D. learns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3. My father is strict </a:t>
            </a:r>
            <a:r>
              <a:rPr lang="en-US" altLang="zh-CN" sz="4000" b="1" u="sng" dirty="0" smtClean="0"/>
              <a:t>                 </a:t>
            </a:r>
            <a:r>
              <a:rPr lang="en-US" altLang="zh-CN" sz="4000" b="1" dirty="0" smtClean="0"/>
              <a:t> me.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 </a:t>
            </a:r>
            <a:r>
              <a:rPr lang="en-US" altLang="zh-CN" sz="4000" b="1" dirty="0" smtClean="0"/>
              <a:t>      A. in         B. with      C. at       D. on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4</a:t>
            </a:r>
            <a:r>
              <a:rPr lang="en-US" altLang="zh-CN" sz="4000" b="1" dirty="0" smtClean="0"/>
              <a:t>. He often </a:t>
            </a:r>
            <a:r>
              <a:rPr lang="en-US" altLang="zh-CN" sz="4000" b="1" u="sng" dirty="0" smtClean="0"/>
              <a:t>                  </a:t>
            </a:r>
            <a:r>
              <a:rPr lang="en-US" altLang="zh-CN" sz="4000" b="1" dirty="0" smtClean="0"/>
              <a:t>after dinner.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 </a:t>
            </a:r>
            <a:r>
              <a:rPr lang="en-US" altLang="zh-CN" sz="4000" b="1" dirty="0" smtClean="0"/>
              <a:t>      A. do the dishes         B. do the dish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 </a:t>
            </a:r>
            <a:r>
              <a:rPr lang="en-US" altLang="zh-CN" sz="4000" b="1" dirty="0" smtClean="0"/>
              <a:t>      C. does the dish          D. does the dishes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5. We can’t watch TV </a:t>
            </a:r>
            <a:r>
              <a:rPr lang="en-US" altLang="zh-CN" sz="4000" b="1" u="sng" dirty="0" smtClean="0"/>
              <a:t>                </a:t>
            </a:r>
            <a:r>
              <a:rPr lang="en-US" altLang="zh-CN" sz="4000" b="1" dirty="0" smtClean="0"/>
              <a:t>  School nights.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 </a:t>
            </a:r>
            <a:r>
              <a:rPr lang="en-US" altLang="zh-CN" sz="4000" b="1" dirty="0" smtClean="0"/>
              <a:t>      A. in            B. on           C. during           D. at</a:t>
            </a:r>
          </a:p>
          <a:p>
            <a:pPr marL="742950" indent="-742950">
              <a:buNone/>
            </a:pPr>
            <a:endParaRPr lang="en-US" altLang="zh-CN" sz="4000" b="1" dirty="0" smtClean="0"/>
          </a:p>
          <a:p>
            <a:pPr marL="742950" indent="-742950">
              <a:buNone/>
            </a:pPr>
            <a:endParaRPr lang="en-US" altLang="zh-CN" sz="4000" b="1" dirty="0" smtClean="0"/>
          </a:p>
          <a:p>
            <a:pPr marL="742950" indent="-742950">
              <a:buNone/>
            </a:pPr>
            <a:endParaRPr lang="en-US" altLang="zh-CN" sz="4000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285984" y="500042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C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8992" y="1928802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   B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2857496"/>
            <a:ext cx="3000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  B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3786190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   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D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0430" y="5214950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  B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28670"/>
          </a:xfrm>
        </p:spPr>
        <p:txBody>
          <a:bodyPr>
            <a:normAutofit/>
          </a:bodyPr>
          <a:lstStyle/>
          <a:p>
            <a:pPr algn="l"/>
            <a:r>
              <a:rPr lang="en-US" altLang="zh-CN" b="1" dirty="0" smtClean="0">
                <a:solidFill>
                  <a:srgbClr val="FF0000"/>
                </a:solidFill>
              </a:rPr>
              <a:t>IV. </a:t>
            </a:r>
            <a:r>
              <a:rPr lang="zh-CN" altLang="en-US" b="1" dirty="0" smtClean="0">
                <a:solidFill>
                  <a:srgbClr val="FF0000"/>
                </a:solidFill>
              </a:rPr>
              <a:t>根据汉语完成英语句子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14356"/>
            <a:ext cx="9144000" cy="5929354"/>
          </a:xfrm>
        </p:spPr>
        <p:txBody>
          <a:bodyPr>
            <a:normAutofit fontScale="77500" lnSpcReduction="20000"/>
          </a:bodyPr>
          <a:lstStyle/>
          <a:p>
            <a:pPr marL="742950" indent="-742950">
              <a:buAutoNum type="arabicPeriod"/>
            </a:pPr>
            <a:endParaRPr lang="en-US" altLang="zh-CN" sz="4000" b="1" dirty="0" smtClean="0"/>
          </a:p>
          <a:p>
            <a:pPr marL="742950" indent="-742950">
              <a:buAutoNum type="arabicPeriod"/>
            </a:pPr>
            <a:r>
              <a:rPr lang="en-US" altLang="zh-CN" sz="4000" b="1" dirty="0" smtClean="0"/>
              <a:t>We have to </a:t>
            </a:r>
            <a:r>
              <a:rPr lang="en-US" altLang="zh-CN" sz="4000" b="1" u="sng" dirty="0" smtClean="0"/>
              <a:t>                        </a:t>
            </a:r>
            <a:r>
              <a:rPr lang="zh-CN" altLang="en-US" sz="4000" b="1" dirty="0" smtClean="0"/>
              <a:t>（保持安静）</a:t>
            </a:r>
            <a:endParaRPr lang="en-US" altLang="zh-CN" sz="4000" b="1" dirty="0" smtClean="0"/>
          </a:p>
          <a:p>
            <a:pPr marL="742950" indent="-742950">
              <a:buNone/>
            </a:pPr>
            <a:r>
              <a:rPr lang="en-US" altLang="zh-CN" sz="4000" b="1" dirty="0" smtClean="0"/>
              <a:t> </a:t>
            </a:r>
            <a:r>
              <a:rPr lang="en-US" altLang="zh-CN" sz="4000" b="1" dirty="0" smtClean="0"/>
              <a:t>       in the library.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2. </a:t>
            </a:r>
            <a:r>
              <a:rPr lang="zh-CN" altLang="en-US" sz="4000" b="1" dirty="0" smtClean="0"/>
              <a:t>外面很</a:t>
            </a:r>
            <a:r>
              <a:rPr lang="zh-CN" altLang="en-US" sz="4000" b="1" dirty="0" smtClean="0"/>
              <a:t>冷，你必须穿大衣。</a:t>
            </a:r>
            <a:endParaRPr lang="en-US" altLang="zh-CN" sz="4000" b="1" dirty="0" smtClean="0"/>
          </a:p>
          <a:p>
            <a:pPr marL="742950" indent="-742950">
              <a:buNone/>
            </a:pPr>
            <a:r>
              <a:rPr lang="en-US" altLang="zh-CN" sz="4000" b="1" dirty="0" smtClean="0"/>
              <a:t> </a:t>
            </a:r>
            <a:r>
              <a:rPr lang="en-US" altLang="zh-CN" sz="4000" b="1" dirty="0" smtClean="0"/>
              <a:t>    It’s cold </a:t>
            </a:r>
            <a:r>
              <a:rPr lang="en-US" altLang="zh-CN" sz="4000" b="1" u="sng" dirty="0" smtClean="0"/>
              <a:t>                  </a:t>
            </a:r>
            <a:r>
              <a:rPr lang="en-US" altLang="zh-CN" sz="4000" b="1" dirty="0" smtClean="0"/>
              <a:t>.    You </a:t>
            </a:r>
            <a:r>
              <a:rPr lang="en-US" altLang="zh-CN" sz="4000" b="1" u="sng" dirty="0" smtClean="0"/>
              <a:t>                    </a:t>
            </a:r>
            <a:r>
              <a:rPr lang="en-US" altLang="zh-CN" sz="4000" b="1" dirty="0" smtClean="0"/>
              <a:t> wear your coat.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3. </a:t>
            </a:r>
            <a:r>
              <a:rPr lang="zh-CN" altLang="en-US" sz="4000" b="1" dirty="0" smtClean="0"/>
              <a:t>你必须</a:t>
            </a:r>
            <a:r>
              <a:rPr lang="en-US" altLang="zh-CN" sz="4000" b="1" dirty="0" smtClean="0"/>
              <a:t>11</a:t>
            </a:r>
            <a:r>
              <a:rPr lang="zh-CN" altLang="en-US" sz="4000" b="1" dirty="0" smtClean="0"/>
              <a:t>点前上床睡觉吗？</a:t>
            </a:r>
            <a:endParaRPr lang="en-US" altLang="zh-CN" sz="4000" b="1" dirty="0" smtClean="0"/>
          </a:p>
          <a:p>
            <a:pPr marL="742950" indent="-742950">
              <a:buNone/>
            </a:pPr>
            <a:r>
              <a:rPr lang="en-US" altLang="zh-CN" sz="4000" b="1" dirty="0" smtClean="0"/>
              <a:t> </a:t>
            </a:r>
            <a:r>
              <a:rPr lang="en-US" altLang="zh-CN" sz="4000" b="1" dirty="0" smtClean="0"/>
              <a:t>    Do you have to </a:t>
            </a:r>
            <a:r>
              <a:rPr lang="en-US" altLang="zh-CN" sz="4000" b="1" u="sng" dirty="0" smtClean="0"/>
              <a:t>          </a:t>
            </a:r>
            <a:r>
              <a:rPr lang="en-US" altLang="zh-CN" sz="4000" b="1" dirty="0" smtClean="0"/>
              <a:t> </a:t>
            </a:r>
            <a:r>
              <a:rPr lang="en-US" altLang="zh-CN" sz="4000" b="1" u="sng" dirty="0" smtClean="0"/>
              <a:t>         </a:t>
            </a:r>
            <a:r>
              <a:rPr lang="en-US" altLang="zh-CN" sz="4000" b="1" dirty="0" smtClean="0"/>
              <a:t> </a:t>
            </a:r>
            <a:r>
              <a:rPr lang="en-US" altLang="zh-CN" sz="4000" b="1" u="sng" dirty="0" smtClean="0"/>
              <a:t>         </a:t>
            </a:r>
            <a:r>
              <a:rPr lang="en-US" altLang="zh-CN" sz="4000" b="1" dirty="0" smtClean="0"/>
              <a:t> </a:t>
            </a:r>
            <a:r>
              <a:rPr lang="en-US" altLang="zh-CN" sz="4000" b="1" u="sng" dirty="0" smtClean="0"/>
              <a:t>                 </a:t>
            </a:r>
            <a:r>
              <a:rPr lang="en-US" altLang="zh-CN" sz="4000" b="1" dirty="0" smtClean="0"/>
              <a:t>     11:00?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4. </a:t>
            </a:r>
            <a:r>
              <a:rPr lang="zh-CN" altLang="en-US" sz="4000" b="1" dirty="0" smtClean="0"/>
              <a:t>你认为你的英语课怎么样？</a:t>
            </a:r>
            <a:endParaRPr lang="en-US" altLang="zh-CN" sz="4000" b="1" dirty="0" smtClean="0"/>
          </a:p>
          <a:p>
            <a:pPr marL="742950" indent="-742950">
              <a:buNone/>
            </a:pPr>
            <a:r>
              <a:rPr lang="en-US" altLang="zh-CN" sz="4000" b="1" dirty="0" smtClean="0"/>
              <a:t> </a:t>
            </a:r>
            <a:r>
              <a:rPr lang="en-US" altLang="zh-CN" sz="4000" b="1" dirty="0" smtClean="0"/>
              <a:t>     What do you</a:t>
            </a:r>
            <a:r>
              <a:rPr lang="en-US" altLang="zh-CN" sz="4000" b="1" u="sng" dirty="0" smtClean="0"/>
              <a:t>                    </a:t>
            </a:r>
            <a:r>
              <a:rPr lang="en-US" altLang="zh-CN" sz="4000" b="1" dirty="0" smtClean="0"/>
              <a:t> </a:t>
            </a:r>
            <a:r>
              <a:rPr lang="en-US" altLang="zh-CN" sz="4000" b="1" u="sng" dirty="0" smtClean="0"/>
              <a:t>             </a:t>
            </a:r>
            <a:r>
              <a:rPr lang="en-US" altLang="zh-CN" sz="4000" b="1" dirty="0" smtClean="0"/>
              <a:t>    your English class?</a:t>
            </a:r>
          </a:p>
          <a:p>
            <a:pPr marL="742950" indent="-742950">
              <a:buNone/>
            </a:pPr>
            <a:r>
              <a:rPr lang="en-US" altLang="zh-CN" sz="4000" b="1" dirty="0" smtClean="0"/>
              <a:t>5. </a:t>
            </a:r>
            <a:r>
              <a:rPr lang="zh-CN" altLang="en-US" sz="4000" b="1" dirty="0" smtClean="0"/>
              <a:t>我们不能在教室里吃东西。</a:t>
            </a:r>
            <a:endParaRPr lang="en-US" altLang="zh-CN" sz="4000" b="1" dirty="0" smtClean="0"/>
          </a:p>
          <a:p>
            <a:pPr marL="742950" indent="-742950">
              <a:buNone/>
            </a:pPr>
            <a:r>
              <a:rPr lang="en-US" altLang="zh-CN" sz="4000" b="1" dirty="0" smtClean="0"/>
              <a:t> </a:t>
            </a:r>
            <a:r>
              <a:rPr lang="en-US" altLang="zh-CN" sz="4000" b="1" dirty="0" smtClean="0"/>
              <a:t>     We can’t </a:t>
            </a:r>
            <a:r>
              <a:rPr lang="en-US" altLang="zh-CN" sz="4000" b="1" u="sng" dirty="0" smtClean="0"/>
              <a:t>                  </a:t>
            </a:r>
            <a:r>
              <a:rPr lang="en-US" altLang="zh-CN" sz="4000" b="1" dirty="0" smtClean="0"/>
              <a:t>in </a:t>
            </a:r>
            <a:r>
              <a:rPr lang="en-US" altLang="zh-CN" sz="4000" b="1" smtClean="0"/>
              <a:t>the  </a:t>
            </a:r>
            <a:r>
              <a:rPr lang="en-US" altLang="zh-CN" sz="4000" b="1" u="sng" smtClean="0"/>
              <a:t>                                  </a:t>
            </a:r>
            <a:r>
              <a:rPr lang="en-US" altLang="zh-CN" sz="4000" b="1" smtClean="0"/>
              <a:t>     .</a:t>
            </a:r>
            <a:endParaRPr lang="en-US" altLang="zh-CN" sz="4000" b="1" dirty="0" smtClean="0"/>
          </a:p>
          <a:p>
            <a:pPr marL="742950" indent="-742950">
              <a:buNone/>
            </a:pPr>
            <a:r>
              <a:rPr lang="en-US" altLang="zh-CN" sz="4000" b="1" dirty="0" smtClean="0"/>
              <a:t> </a:t>
            </a:r>
            <a:r>
              <a:rPr lang="en-US" altLang="zh-CN" sz="4000" b="1" dirty="0" smtClean="0"/>
              <a:t>    </a:t>
            </a:r>
          </a:p>
          <a:p>
            <a:pPr marL="742950" indent="-742950">
              <a:buAutoNum type="arabicPeriod"/>
            </a:pPr>
            <a:endParaRPr lang="zh-CN" altLang="en-US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14612" y="928670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be   quiet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2357430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outside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0562" y="235743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have  to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0364" y="3286124"/>
            <a:ext cx="47149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go   to   bed   before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6050" y="4286256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think      of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546" y="5214950"/>
            <a:ext cx="1428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eat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6314" y="5214950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  classroom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729</Words>
  <Application>Microsoft Office PowerPoint</Application>
  <PresentationFormat>全屏显示(4:3)</PresentationFormat>
  <Paragraphs>127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Unit 4 Don’t eat in class</vt:lpstr>
      <vt:lpstr>Section A</vt:lpstr>
      <vt:lpstr>II. 根据汉语完成句子</vt:lpstr>
      <vt:lpstr>III. 用所给词的适当形式填空</vt:lpstr>
      <vt:lpstr>IV.单项选择</vt:lpstr>
      <vt:lpstr>Section B</vt:lpstr>
      <vt:lpstr>II.用所给词的适当形式填空</vt:lpstr>
      <vt:lpstr>III.单项选择</vt:lpstr>
      <vt:lpstr>IV. 根据汉语完成英语句子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Don’t  eat  in  class</dc:title>
  <dc:creator>User</dc:creator>
  <cp:lastModifiedBy>User</cp:lastModifiedBy>
  <cp:revision>35</cp:revision>
  <dcterms:created xsi:type="dcterms:W3CDTF">2014-03-09T11:55:26Z</dcterms:created>
  <dcterms:modified xsi:type="dcterms:W3CDTF">2014-03-10T12:46:11Z</dcterms:modified>
</cp:coreProperties>
</file>