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  <p:sldMasterId id="2147483670" r:id="rId3"/>
  </p:sldMasterIdLst>
  <p:notesMasterIdLst>
    <p:notesMasterId r:id="rId32"/>
  </p:notesMasterIdLst>
  <p:sldIdLst>
    <p:sldId id="361" r:id="rId4"/>
    <p:sldId id="362" r:id="rId5"/>
    <p:sldId id="364" r:id="rId6"/>
    <p:sldId id="363" r:id="rId7"/>
    <p:sldId id="369" r:id="rId8"/>
    <p:sldId id="370" r:id="rId9"/>
    <p:sldId id="396" r:id="rId10"/>
    <p:sldId id="397" r:id="rId11"/>
    <p:sldId id="398" r:id="rId12"/>
    <p:sldId id="371" r:id="rId13"/>
    <p:sldId id="400" r:id="rId14"/>
    <p:sldId id="401" r:id="rId15"/>
    <p:sldId id="375" r:id="rId16"/>
    <p:sldId id="376" r:id="rId17"/>
    <p:sldId id="403" r:id="rId18"/>
    <p:sldId id="404" r:id="rId19"/>
    <p:sldId id="405" r:id="rId20"/>
    <p:sldId id="372" r:id="rId21"/>
    <p:sldId id="406" r:id="rId22"/>
    <p:sldId id="407" r:id="rId23"/>
    <p:sldId id="408" r:id="rId24"/>
    <p:sldId id="409" r:id="rId25"/>
    <p:sldId id="411" r:id="rId26"/>
    <p:sldId id="412" r:id="rId27"/>
    <p:sldId id="414" r:id="rId28"/>
    <p:sldId id="415" r:id="rId29"/>
    <p:sldId id="416" r:id="rId30"/>
    <p:sldId id="373" r:id="rId3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8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AE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3" d="100"/>
          <a:sy n="63" d="100"/>
        </p:scale>
        <p:origin x="-114" y="-432"/>
      </p:cViewPr>
      <p:guideLst>
        <p:guide orient="horz" pos="218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32009718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1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/>
          <p:nvPr userDrawn="1"/>
        </p:nvGrpSpPr>
        <p:grpSpPr>
          <a:xfrm>
            <a:off x="-143933" y="-114300"/>
            <a:ext cx="12479867" cy="7044267"/>
            <a:chOff x="-108520" y="-94828"/>
            <a:chExt cx="9361040" cy="5869236"/>
          </a:xfrm>
        </p:grpSpPr>
        <p:pic>
          <p:nvPicPr>
            <p:cNvPr id="2051" name="Picture 3" descr="C:\Users\Administrator\Desktop\未标题-1.png"/>
            <p:cNvPicPr>
              <a:picLocks noChangeAspect="1"/>
            </p:cNvPicPr>
            <p:nvPr/>
          </p:nvPicPr>
          <p:blipFill>
            <a:blip r:embed="rId2"/>
            <a:srcRect t="2548" r="1366" b="5946"/>
            <a:stretch>
              <a:fillRect/>
            </a:stretch>
          </p:blipFill>
          <p:spPr>
            <a:xfrm>
              <a:off x="-108520" y="-94828"/>
              <a:ext cx="9361040" cy="58692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611560" y="2353444"/>
              <a:ext cx="5184576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35" strike="noStrike" noProof="1"/>
            </a:p>
          </p:txBody>
        </p:sp>
      </p:grpSp>
      <p:sp>
        <p:nvSpPr>
          <p:cNvPr id="10" name="矩形 9"/>
          <p:cNvSpPr/>
          <p:nvPr userDrawn="1"/>
        </p:nvSpPr>
        <p:spPr>
          <a:xfrm>
            <a:off x="814917" y="2133600"/>
            <a:ext cx="3553883" cy="64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" strike="noStrike" noProof="1"/>
          </a:p>
        </p:txBody>
      </p:sp>
      <p:pic>
        <p:nvPicPr>
          <p:cNvPr id="2054" name="图片 3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233" y="40217"/>
            <a:ext cx="508000" cy="440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52149597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89876495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82159001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422822128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14934659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335594872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634456731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0056808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549059325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30330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C:\Users\Administrator\Desktop\未标题-2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42884"/>
            <a:ext cx="12194117" cy="25611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>
            <a:off x="0" y="4614333"/>
            <a:ext cx="12192000" cy="226906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" strike="noStrike" noProof="1"/>
          </a:p>
        </p:txBody>
      </p:sp>
      <p:pic>
        <p:nvPicPr>
          <p:cNvPr id="3076" name="图片 3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95617" y="188384"/>
            <a:ext cx="508000" cy="4381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239646650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310337498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482227278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/>
          <p:nvPr userDrawn="1"/>
        </p:nvGrpSpPr>
        <p:grpSpPr>
          <a:xfrm>
            <a:off x="-143933" y="-114300"/>
            <a:ext cx="12479867" cy="7044267"/>
            <a:chOff x="-108520" y="-94828"/>
            <a:chExt cx="9361040" cy="5869236"/>
          </a:xfrm>
        </p:grpSpPr>
        <p:pic>
          <p:nvPicPr>
            <p:cNvPr id="2051" name="Picture 3" descr="C:\Users\Administrator\Desktop\未标题-1.png"/>
            <p:cNvPicPr>
              <a:picLocks noChangeAspect="1"/>
            </p:cNvPicPr>
            <p:nvPr/>
          </p:nvPicPr>
          <p:blipFill>
            <a:blip r:embed="rId2"/>
            <a:srcRect t="2548" r="1366" b="5946"/>
            <a:stretch>
              <a:fillRect/>
            </a:stretch>
          </p:blipFill>
          <p:spPr>
            <a:xfrm>
              <a:off x="-108520" y="-94828"/>
              <a:ext cx="9361040" cy="58692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611560" y="2353444"/>
              <a:ext cx="5184576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35" strike="noStrike" noProof="1"/>
            </a:p>
          </p:txBody>
        </p:sp>
      </p:grpSp>
      <p:sp>
        <p:nvSpPr>
          <p:cNvPr id="10" name="矩形 9"/>
          <p:cNvSpPr/>
          <p:nvPr userDrawn="1"/>
        </p:nvSpPr>
        <p:spPr>
          <a:xfrm>
            <a:off x="814917" y="2133600"/>
            <a:ext cx="3553883" cy="64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" strike="noStrike" noProof="1"/>
          </a:p>
        </p:txBody>
      </p:sp>
      <p:pic>
        <p:nvPicPr>
          <p:cNvPr id="2054" name="图片 3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233" y="40217"/>
            <a:ext cx="508000" cy="440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9175146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C:\Users\Administrator\Desktop\未标题-2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42884"/>
            <a:ext cx="12194117" cy="25611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>
            <a:off x="0" y="4614333"/>
            <a:ext cx="12192000" cy="226906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" strike="noStrike" noProof="1"/>
          </a:p>
        </p:txBody>
      </p:sp>
      <p:pic>
        <p:nvPicPr>
          <p:cNvPr id="3076" name="图片 3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95617" y="188384"/>
            <a:ext cx="508000" cy="4381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099334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6"/>
          <p:cNvGrpSpPr/>
          <p:nvPr userDrawn="1"/>
        </p:nvGrpSpPr>
        <p:grpSpPr>
          <a:xfrm>
            <a:off x="-143933" y="-114300"/>
            <a:ext cx="12479867" cy="7044267"/>
            <a:chOff x="-108520" y="-94828"/>
            <a:chExt cx="9361040" cy="5869236"/>
          </a:xfrm>
        </p:grpSpPr>
        <p:pic>
          <p:nvPicPr>
            <p:cNvPr id="4099" name="Picture 3" descr="C:\Users\Administrator\Desktop\未标题-1.png"/>
            <p:cNvPicPr>
              <a:picLocks noChangeAspect="1"/>
            </p:cNvPicPr>
            <p:nvPr/>
          </p:nvPicPr>
          <p:blipFill>
            <a:blip r:embed="rId2"/>
            <a:srcRect t="2548" r="1366" b="5946"/>
            <a:stretch>
              <a:fillRect/>
            </a:stretch>
          </p:blipFill>
          <p:spPr>
            <a:xfrm>
              <a:off x="-108520" y="-94828"/>
              <a:ext cx="9361040" cy="58692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611560" y="2353444"/>
              <a:ext cx="5184576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35" strike="noStrike" noProof="1"/>
            </a:p>
          </p:txBody>
        </p:sp>
      </p:grpSp>
      <p:sp>
        <p:nvSpPr>
          <p:cNvPr id="10" name="矩形 9"/>
          <p:cNvSpPr/>
          <p:nvPr userDrawn="1"/>
        </p:nvSpPr>
        <p:spPr>
          <a:xfrm>
            <a:off x="814917" y="2133600"/>
            <a:ext cx="3553883" cy="64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" strike="noStrike" noProof="1"/>
          </a:p>
        </p:txBody>
      </p:sp>
      <p:pic>
        <p:nvPicPr>
          <p:cNvPr id="4102" name="图片 3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233" y="40217"/>
            <a:ext cx="508000" cy="440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/>
          <p:nvPr userDrawn="1"/>
        </p:nvGrpSpPr>
        <p:grpSpPr>
          <a:xfrm>
            <a:off x="-143933" y="-114300"/>
            <a:ext cx="12479867" cy="7044267"/>
            <a:chOff x="-108520" y="-94828"/>
            <a:chExt cx="9361040" cy="5869236"/>
          </a:xfrm>
        </p:grpSpPr>
        <p:pic>
          <p:nvPicPr>
            <p:cNvPr id="2051" name="Picture 3" descr="C:\Users\Administrator\Desktop\未标题-1.png"/>
            <p:cNvPicPr>
              <a:picLocks noChangeAspect="1"/>
            </p:cNvPicPr>
            <p:nvPr/>
          </p:nvPicPr>
          <p:blipFill>
            <a:blip r:embed="rId2"/>
            <a:srcRect t="2548" r="1366" b="5946"/>
            <a:stretch>
              <a:fillRect/>
            </a:stretch>
          </p:blipFill>
          <p:spPr>
            <a:xfrm>
              <a:off x="-108520" y="-94828"/>
              <a:ext cx="9361040" cy="58692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611560" y="2353444"/>
              <a:ext cx="5184576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35" strike="noStrike" noProof="1"/>
            </a:p>
          </p:txBody>
        </p:sp>
      </p:grpSp>
      <p:sp>
        <p:nvSpPr>
          <p:cNvPr id="10" name="矩形 9"/>
          <p:cNvSpPr/>
          <p:nvPr userDrawn="1"/>
        </p:nvSpPr>
        <p:spPr>
          <a:xfrm>
            <a:off x="814917" y="2133600"/>
            <a:ext cx="3553884" cy="64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" strike="noStrike" noProof="1"/>
          </a:p>
        </p:txBody>
      </p:sp>
      <p:pic>
        <p:nvPicPr>
          <p:cNvPr id="2054" name="图片 3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233" y="40217"/>
            <a:ext cx="508000" cy="440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C:\Users\Administrator\Desktop\未标题-2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42884"/>
            <a:ext cx="12194117" cy="25611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>
            <a:off x="0" y="4614333"/>
            <a:ext cx="12192000" cy="226906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" strike="noStrike" noProof="1"/>
          </a:p>
        </p:txBody>
      </p:sp>
      <p:pic>
        <p:nvPicPr>
          <p:cNvPr id="3076" name="图片 3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95617" y="188384"/>
            <a:ext cx="508000" cy="4381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6"/>
          <p:cNvGrpSpPr/>
          <p:nvPr userDrawn="1"/>
        </p:nvGrpSpPr>
        <p:grpSpPr>
          <a:xfrm>
            <a:off x="-143933" y="-114300"/>
            <a:ext cx="12479867" cy="7044267"/>
            <a:chOff x="-108520" y="-94828"/>
            <a:chExt cx="9361040" cy="5869236"/>
          </a:xfrm>
        </p:grpSpPr>
        <p:pic>
          <p:nvPicPr>
            <p:cNvPr id="4099" name="Picture 3" descr="C:\Users\Administrator\Desktop\未标题-1.png"/>
            <p:cNvPicPr>
              <a:picLocks noChangeAspect="1"/>
            </p:cNvPicPr>
            <p:nvPr/>
          </p:nvPicPr>
          <p:blipFill>
            <a:blip r:embed="rId2"/>
            <a:srcRect t="2548" r="1366" b="5946"/>
            <a:stretch>
              <a:fillRect/>
            </a:stretch>
          </p:blipFill>
          <p:spPr>
            <a:xfrm>
              <a:off x="-108520" y="-94828"/>
              <a:ext cx="9361040" cy="58692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611560" y="2353444"/>
              <a:ext cx="5184576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35" strike="noStrike" noProof="1"/>
            </a:p>
          </p:txBody>
        </p:sp>
      </p:grpSp>
      <p:sp>
        <p:nvSpPr>
          <p:cNvPr id="10" name="矩形 9"/>
          <p:cNvSpPr/>
          <p:nvPr userDrawn="1"/>
        </p:nvSpPr>
        <p:spPr>
          <a:xfrm>
            <a:off x="814917" y="2133600"/>
            <a:ext cx="3553884" cy="64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" strike="noStrike" noProof="1"/>
          </a:p>
        </p:txBody>
      </p:sp>
      <p:pic>
        <p:nvPicPr>
          <p:cNvPr id="4102" name="图片 3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233" y="40217"/>
            <a:ext cx="508000" cy="440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871608555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973141414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30398697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6184"/>
            <a:ext cx="10515600" cy="132503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6683"/>
            <a:ext cx="10515600" cy="4349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6184"/>
            <a:ext cx="10515600" cy="132503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971628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副标题 2"/>
          <p:cNvSpPr txBox="1"/>
          <p:nvPr/>
        </p:nvSpPr>
        <p:spPr>
          <a:xfrm>
            <a:off x="2508250" y="3663950"/>
            <a:ext cx="7175500" cy="584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r>
              <a:rPr lang="zh-CN" altLang="en-US" sz="2665" b="1" noProof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部编 </a:t>
            </a:r>
            <a:r>
              <a:rPr lang="en-US" altLang="zh-CN" sz="2665" b="1" noProof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RJ·</a:t>
            </a:r>
            <a:r>
              <a:rPr lang="zh-CN" altLang="en-US" sz="2665" b="1" noProof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五年级下册</a:t>
            </a:r>
            <a:endParaRPr lang="zh-CN" altLang="en-US" sz="2665" b="1" noProof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098" name="标题 1"/>
          <p:cNvSpPr txBox="1"/>
          <p:nvPr/>
        </p:nvSpPr>
        <p:spPr>
          <a:xfrm>
            <a:off x="2508250" y="2392363"/>
            <a:ext cx="7175500" cy="1036638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ctr"/>
            <a:r>
              <a:rPr lang="zh-CN" sz="5335" b="1" noProof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古诗三首</a:t>
            </a:r>
            <a:endParaRPr lang="zh-CN" sz="5335" b="1" noProof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405188" y="3429000"/>
            <a:ext cx="537845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42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课文解读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2" name="五边形 1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8196" name="Text Box 4"/>
          <p:cNvSpPr txBox="1"/>
          <p:nvPr/>
        </p:nvSpPr>
        <p:spPr>
          <a:xfrm>
            <a:off x="3359150" y="2122170"/>
            <a:ext cx="458914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昼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耘田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夜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绩麻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村庄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儿女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各当家。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童孙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供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耕织，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傍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桑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阴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学种瓜。</a:t>
            </a:r>
          </a:p>
        </p:txBody>
      </p:sp>
      <p:sp>
        <p:nvSpPr>
          <p:cNvPr id="8198" name="Rectangle 6"/>
          <p:cNvSpPr/>
          <p:nvPr/>
        </p:nvSpPr>
        <p:spPr>
          <a:xfrm>
            <a:off x="2974975" y="955040"/>
            <a:ext cx="5669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四时田园杂兴（其三十一）</a:t>
            </a:r>
          </a:p>
        </p:txBody>
      </p:sp>
      <p:sp>
        <p:nvSpPr>
          <p:cNvPr id="8199" name="Text Box 7"/>
          <p:cNvSpPr txBox="1"/>
          <p:nvPr/>
        </p:nvSpPr>
        <p:spPr>
          <a:xfrm>
            <a:off x="4370705" y="1600200"/>
            <a:ext cx="2566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宋 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范成大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11525" y="2290445"/>
            <a:ext cx="72263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zhòu</a:t>
            </a:r>
            <a:endParaRPr lang="en-US" altLang="zh-CN" dirty="0">
              <a:solidFill>
                <a:srgbClr val="FF0000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97400" y="2290445"/>
            <a:ext cx="58610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yún</a:t>
            </a:r>
            <a:endParaRPr lang="en-US" altLang="zh-CN" dirty="0">
              <a:solidFill>
                <a:srgbClr val="FF0000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 rot="10800000" flipV="1">
            <a:off x="5788660" y="4196715"/>
            <a:ext cx="7677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Arial" panose="02080604020202020204" pitchFamily="34" charset="0"/>
              </a:rPr>
              <a:t>gòng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85055" y="619125"/>
            <a:ext cx="139763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2400" kern="1200" cap="none" spc="0" normalizeH="0" baseline="0" noProof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xὶng</a:t>
            </a: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88815" y="3133090"/>
            <a:ext cx="1566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在田间除草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82690" y="3133090"/>
            <a:ext cx="1566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把麻搓成线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370705" y="5050155"/>
            <a:ext cx="1418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理解，懂得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90895" y="5050155"/>
            <a:ext cx="825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从事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41750" y="6067425"/>
            <a:ext cx="647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靠近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141595" y="6067425"/>
            <a:ext cx="647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树荫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3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42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课文解读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2" name="五边形 1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766560" y="763270"/>
            <a:ext cx="4679315" cy="13220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  <a:t>昼出耘田夜绩麻，村庄儿女各当家。</a:t>
            </a:r>
          </a:p>
        </p:txBody>
      </p:sp>
      <p:pic>
        <p:nvPicPr>
          <p:cNvPr id="4" name="图片 3" descr="1_170709213456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" y="1186180"/>
            <a:ext cx="5812155" cy="4193540"/>
          </a:xfrm>
          <a:prstGeom prst="rect">
            <a:avLst/>
          </a:prstGeom>
        </p:spPr>
      </p:pic>
      <p:sp>
        <p:nvSpPr>
          <p:cNvPr id="28678" name="Text Box 6"/>
          <p:cNvSpPr txBox="1"/>
          <p:nvPr/>
        </p:nvSpPr>
        <p:spPr>
          <a:xfrm>
            <a:off x="6463665" y="2842895"/>
            <a:ext cx="53644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白天除田里的杂草，夜里把麻搓成麻绳，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村里的青年男女都各自为家庭承担一定的责任。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nimBg="1"/>
      <p:bldP spid="286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42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课文解读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2" name="五边形 1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796405" y="763270"/>
            <a:ext cx="4679315" cy="13220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lang="zh-CN" altLang="en-US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80604020202020204" pitchFamily="34" charset="0"/>
                <a:sym typeface="Arial" panose="02080604020202020204" pitchFamily="34" charset="0"/>
              </a:rPr>
              <a:t>童孙未解供耕织，也傍桑阴学种瓜。</a:t>
            </a:r>
            <a:endParaRPr kumimoji="0" lang="zh-CN" altLang="en-US" sz="40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8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 descr="C:\Users\Administrator\Desktop\小学语文图库\img_M3BJVFptZ2txdVowOEZPZ2FEQTlOQWw1dzMwMkJGY1g0QlZaTlEwSEcyb0NQdXBsQWpJSzBBPT0.jpgimg_M3BJVFptZ2txdVowOEZPZ2FEQTlOQWw1dzMwMkJGY1g0QlZaTlEwSEcyb0NQdXBsQWpJSzBBPT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44805" y="1197293"/>
            <a:ext cx="5812155" cy="4171315"/>
          </a:xfrm>
          <a:prstGeom prst="rect">
            <a:avLst/>
          </a:prstGeom>
        </p:spPr>
      </p:pic>
      <p:sp>
        <p:nvSpPr>
          <p:cNvPr id="28678" name="Text Box 6"/>
          <p:cNvSpPr txBox="1"/>
          <p:nvPr/>
        </p:nvSpPr>
        <p:spPr>
          <a:xfrm>
            <a:off x="6156960" y="2842895"/>
            <a:ext cx="54825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小孩子还不懂得从事耕田织布的事，也在靠近桑树的阴凉处学大人的样子种瓜呢！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nimBg="1"/>
      <p:bldP spid="286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6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结构梳理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4" name="五边形 3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pic>
        <p:nvPicPr>
          <p:cNvPr id="5" name="图片 4" descr="四时田园杂兴（其三十一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591310"/>
            <a:ext cx="10057765" cy="3674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6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主题概括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4" name="五边形 3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48410" y="1408430"/>
            <a:ext cx="919289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四时田园杂兴》（其三十一）描写了乡村农人耘田、绩麻以及儿童学着大人的样子种瓜的情景，展现了农家夏忙时热烈的劳动场面，塑造了农村儿童天真、勤劳、可爱的形象，流露出诗人对热爱劳动的农村儿童的喜爱和赞美之情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/>
          <p:nvPr/>
        </p:nvSpPr>
        <p:spPr>
          <a:xfrm>
            <a:off x="7449820" y="1600518"/>
            <a:ext cx="675005" cy="246888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[ 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宋 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]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杨万里</a:t>
            </a:r>
          </a:p>
        </p:txBody>
      </p:sp>
      <p:pic>
        <p:nvPicPr>
          <p:cNvPr id="2" name="图片 1" descr="C:\Users\Administrator\Desktop\小学语文图库\图片1.png图片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65505" y="1082358"/>
            <a:ext cx="4673600" cy="5109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87435" y="1372870"/>
            <a:ext cx="1567815" cy="2805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kern="1700" spc="5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稚子弄冰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6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诗人简介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4" name="五边形 3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pic>
        <p:nvPicPr>
          <p:cNvPr id="2" name="图片 1" descr="C:\Users\Administrator\Desktop\小学语文图库\01300000247011123437395237270_s.jpg01300000247011123437395237270_s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5350" y="1014730"/>
            <a:ext cx="3853180" cy="50260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68950" y="657225"/>
            <a:ext cx="6135370" cy="4707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spcBef>
                <a:spcPts val="0"/>
              </a:spcBef>
              <a:buClrTx/>
              <a:buSzTx/>
              <a:buFontTx/>
              <a:defRPr/>
            </a:pPr>
            <a:r>
              <a:rPr kumimoji="0" lang="en-US" altLang="zh-CN" sz="3600" kern="1200" cap="none" spc="0" normalizeH="0" baseline="0" noProof="0" dirty="0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杨万里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公元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1127-1206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),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字廷秀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自号诚斋野客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吉水南溪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今吉水县黄桥乡洴塘村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人。</a:t>
            </a:r>
          </a:p>
          <a:p>
            <a:pPr marR="0" defTabSz="914400">
              <a:lnSpc>
                <a:spcPct val="150000"/>
              </a:lnSpc>
              <a:spcBef>
                <a:spcPts val="0"/>
              </a:spcBef>
              <a:buClrTx/>
              <a:buSzTx/>
              <a:buFontTx/>
              <a:defRPr/>
            </a:pP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他是南宋杰出的诗人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与陆游、范成大、尤袤齐名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被后人推为“中兴四大家”。</a:t>
            </a:r>
            <a:r>
              <a:rPr lang="zh-CN" altLang="en-US" sz="360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kumimoji="0" lang="zh-CN" altLang="en-US" sz="36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42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课文解读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2" name="五边形 1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8196" name="Text Box 4"/>
          <p:cNvSpPr txBox="1"/>
          <p:nvPr/>
        </p:nvSpPr>
        <p:spPr>
          <a:xfrm>
            <a:off x="3359150" y="2122170"/>
            <a:ext cx="458914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稚子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金盆</a:t>
            </a:r>
            <a:r>
              <a:rPr lang="en-US" altLang="zh-CN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脱晓冰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彩丝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穿取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当银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钲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敲成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玉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磬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穿林响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忽作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玻璃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碎地声。</a:t>
            </a:r>
          </a:p>
        </p:txBody>
      </p:sp>
      <p:sp>
        <p:nvSpPr>
          <p:cNvPr id="8198" name="Rectangle 6"/>
          <p:cNvSpPr/>
          <p:nvPr/>
        </p:nvSpPr>
        <p:spPr>
          <a:xfrm>
            <a:off x="4458970" y="955040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稚子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弄冰</a:t>
            </a:r>
          </a:p>
        </p:txBody>
      </p:sp>
      <p:sp>
        <p:nvSpPr>
          <p:cNvPr id="8199" name="Text Box 7"/>
          <p:cNvSpPr txBox="1"/>
          <p:nvPr/>
        </p:nvSpPr>
        <p:spPr>
          <a:xfrm>
            <a:off x="4370705" y="1844675"/>
            <a:ext cx="2566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宋 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杨万里</a:t>
            </a:r>
          </a:p>
        </p:txBody>
      </p:sp>
      <p:sp>
        <p:nvSpPr>
          <p:cNvPr id="6" name="文本框 5"/>
          <p:cNvSpPr txBox="1"/>
          <p:nvPr/>
        </p:nvSpPr>
        <p:spPr>
          <a:xfrm rot="10800000" flipV="1">
            <a:off x="5005705" y="4177030"/>
            <a:ext cx="7677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Arial" panose="02080604020202020204" pitchFamily="34" charset="0"/>
              </a:rPr>
              <a:t>qìng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74845" y="629285"/>
            <a:ext cx="6019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zhì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88815" y="3028315"/>
            <a:ext cx="3058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早晨从金属盆里把冰取出来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81750" y="3963035"/>
            <a:ext cx="2149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一种金属打击乐器，形状像钟，有长柄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61205" y="4964430"/>
            <a:ext cx="1656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一种打击乐器，形状像曲尺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62450" y="1552575"/>
            <a:ext cx="1566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幼小的孩子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81775" y="3246755"/>
            <a:ext cx="107632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zhēng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3" grpId="0"/>
      <p:bldP spid="11" grpId="0"/>
      <p:bldP spid="12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9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课文解读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3" name="五边形 2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283460" y="1009015"/>
            <a:ext cx="81965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80604020202020204" pitchFamily="34" charset="0"/>
                <a:sym typeface="+mn-ea"/>
              </a:rPr>
              <a:t>稚子金盆脱晓冰，彩丝穿取当银钲。</a:t>
            </a:r>
            <a:endParaRPr lang="zh-CN" altLang="en-US" b="1" spc="6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579" name="文本框 6"/>
          <p:cNvSpPr txBox="1"/>
          <p:nvPr/>
        </p:nvSpPr>
        <p:spPr>
          <a:xfrm>
            <a:off x="1937385" y="1715770"/>
            <a:ext cx="83172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latin typeface="Arial" panose="02080604020202020204" pitchFamily="34" charset="0"/>
              </a:rPr>
              <a:t>    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早晨起来，小孩子把冰从盆里剜出，用彩线穿起来当做锣来敲。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52830" y="3965575"/>
            <a:ext cx="99561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诗人通过对孩子一系列动作的描写，刻画出一个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天真活泼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的儿童形象，一个“脱”字把孩子剜冰的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神态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描写得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栩栩如生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579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9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课文解读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3" name="五边形 2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283460" y="1009015"/>
            <a:ext cx="81965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80604020202020204" pitchFamily="34" charset="0"/>
                <a:sym typeface="+mn-ea"/>
              </a:rPr>
              <a:t>敲成玉磬穿林响，忽作玻璃碎地声。</a:t>
            </a:r>
            <a:endParaRPr lang="zh-CN" altLang="en-US" b="1" spc="6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579" name="文本框 6"/>
          <p:cNvSpPr txBox="1"/>
          <p:nvPr/>
        </p:nvSpPr>
        <p:spPr>
          <a:xfrm>
            <a:off x="1937385" y="1715770"/>
            <a:ext cx="83172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latin typeface="Arial" panose="02080604020202020204" pitchFamily="34" charset="0"/>
              </a:rPr>
              <a:t>    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敲出的声音像玉磬一样穿越树林，冰突然落在地上发出像玻璃一样破裂声。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52830" y="3965575"/>
            <a:ext cx="99561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用生动形象的比喻，描写出冰碎地时发出的清脆声响。把孩童由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开心、快乐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到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失望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的情感变化描绘得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活灵活现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579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学习目标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3074" name="Text Box 5"/>
          <p:cNvSpPr txBox="1"/>
          <p:nvPr/>
        </p:nvSpPr>
        <p:spPr>
          <a:xfrm>
            <a:off x="963930" y="1231265"/>
            <a:ext cx="101758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认识“昼、耘”等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个生字，读准多音字“供”，会写“昼、耘”等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个字。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有感情地朗读课文。背诵课文。默写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四时田园杂兴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（其三十一）。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能通过读诗句，想象诗中的情景，体会其中的乐趣。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根据诗歌内容，展开想象，选择其中一首改写成短文。</a:t>
            </a:r>
            <a:endParaRPr lang="en-US" altLang="zh-CN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6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结构梳理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4" name="五边形 3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pic>
        <p:nvPicPr>
          <p:cNvPr id="5" name="图片 4" descr="C:\Users\Administrator\Desktop\小学语文图库\稚子弄冰.png稚子弄冰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39900" y="1080770"/>
            <a:ext cx="8712200" cy="469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6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主题概括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4" name="五边形 3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65885" y="1250315"/>
            <a:ext cx="946023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稚子弄冰》写小孩子在冬天的一场嬉戏：一块大冰被穿上彩线，当钲来敲打，声音清脆嘹亮；忽然冰钲被敲碎落地，发出像水玉落地破碎的声音。全诗清新明快，画面有声有色，富有情趣，稚子的喜乐与失望宛然在目，表现了童年生活的丰富多彩和孩子的天真烂漫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/>
          <p:nvPr/>
        </p:nvSpPr>
        <p:spPr>
          <a:xfrm>
            <a:off x="8112125" y="1784033"/>
            <a:ext cx="675005" cy="206248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[ 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宋 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]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雷震</a:t>
            </a:r>
          </a:p>
        </p:txBody>
      </p:sp>
      <p:pic>
        <p:nvPicPr>
          <p:cNvPr id="2" name="图片 1" descr="C:\Users\Administrator\Desktop\小学语文图库\88655092f4ec4a29b1f0ceb211877a9a_th.jpg88655092f4ec4a29b1f0ceb211877a9a_th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" y="772160"/>
            <a:ext cx="6578600" cy="47993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58960" y="1550670"/>
            <a:ext cx="1567815" cy="2805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kern="1700" spc="5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村    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42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课文解读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2" name="五边形 1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8196" name="Text Box 4"/>
          <p:cNvSpPr txBox="1"/>
          <p:nvPr/>
        </p:nvSpPr>
        <p:spPr>
          <a:xfrm>
            <a:off x="3368675" y="2122170"/>
            <a:ext cx="458914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草满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池塘</a:t>
            </a:r>
            <a:r>
              <a:rPr lang="en-US" altLang="zh-CN" sz="3200" b="1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水满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陂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山衔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落日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浸寒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漪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牧童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归去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横牛背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短笛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腔</a:t>
            </a:r>
            <a:r>
              <a:rPr lang="en-US" altLang="zh-CN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200" b="1" u="heavy" spc="6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信口</a:t>
            </a:r>
            <a:r>
              <a:rPr lang="zh-CN" altLang="en-US" sz="3200" b="1" spc="6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吹。</a:t>
            </a:r>
          </a:p>
        </p:txBody>
      </p:sp>
      <p:sp>
        <p:nvSpPr>
          <p:cNvPr id="8198" name="Rectangle 6"/>
          <p:cNvSpPr/>
          <p:nvPr/>
        </p:nvSpPr>
        <p:spPr>
          <a:xfrm>
            <a:off x="5005705" y="955040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村晚</a:t>
            </a:r>
          </a:p>
        </p:txBody>
      </p:sp>
      <p:sp>
        <p:nvSpPr>
          <p:cNvPr id="8199" name="Text Box 7"/>
          <p:cNvSpPr txBox="1"/>
          <p:nvPr/>
        </p:nvSpPr>
        <p:spPr>
          <a:xfrm>
            <a:off x="4561205" y="1835150"/>
            <a:ext cx="2566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宋 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雷震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803390" y="2122170"/>
            <a:ext cx="63182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bēi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04025" y="3001645"/>
            <a:ext cx="7454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池岸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89065" y="3982085"/>
            <a:ext cx="1469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水中的波纹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65395" y="6002655"/>
            <a:ext cx="736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曲调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31865" y="5983605"/>
            <a:ext cx="875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随口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06895" y="3173730"/>
            <a:ext cx="42545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11" grpId="0"/>
      <p:bldP spid="12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9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课文解读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3" name="五边形 2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56130" y="1058545"/>
            <a:ext cx="78803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80604020202020204" pitchFamily="34" charset="0"/>
                <a:sym typeface="+mn-ea"/>
              </a:rPr>
              <a:t>草满池塘水满陂，山衔落日浸寒漪。</a:t>
            </a:r>
            <a:endParaRPr lang="zh-CN" altLang="en-US" b="1" spc="6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579" name="文本框 6"/>
          <p:cNvSpPr txBox="1"/>
          <p:nvPr/>
        </p:nvSpPr>
        <p:spPr>
          <a:xfrm>
            <a:off x="6495415" y="1695450"/>
            <a:ext cx="5351145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latin typeface="Arial" panose="02080604020202020204" pitchFamily="34" charset="0"/>
              </a:rPr>
              <a:t>    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池塘四周长满了青草，池塘里的水几乎溢出了塘岸，远远的青山，衔着彤红的落日，一起把影子倒映在水中，闪动着粼粼波光。</a:t>
            </a:r>
          </a:p>
        </p:txBody>
      </p:sp>
      <p:pic>
        <p:nvPicPr>
          <p:cNvPr id="5" name="图片 4" descr="9adaa7206a234cabb4ccc3a2f33505b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5" y="2183130"/>
            <a:ext cx="5568950" cy="3342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57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9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课文解读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3" name="五边形 2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56130" y="1058545"/>
            <a:ext cx="81375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80604020202020204" pitchFamily="34" charset="0"/>
                <a:sym typeface="+mn-ea"/>
              </a:rPr>
              <a:t>牧童归去横牛背，短笛无腔信口吹。</a:t>
            </a:r>
            <a:endParaRPr lang="zh-CN" altLang="en-US" b="1" spc="6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579" name="文本框 6"/>
          <p:cNvSpPr txBox="1"/>
          <p:nvPr/>
        </p:nvSpPr>
        <p:spPr>
          <a:xfrm>
            <a:off x="6070600" y="2229485"/>
            <a:ext cx="535114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latin typeface="Arial" panose="02080604020202020204" pitchFamily="34" charset="0"/>
              </a:rPr>
              <a:t>    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放牛的孩子横坐在牛背上，慢慢的朝家而去，拿着短笛随便地吹奏着不成调的曲子。</a:t>
            </a:r>
          </a:p>
        </p:txBody>
      </p:sp>
      <p:pic>
        <p:nvPicPr>
          <p:cNvPr id="5" name="图片 4" descr="C:\Users\Administrator\Desktop\小学语文图库\true.jpgtru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26160" y="1756410"/>
            <a:ext cx="4366260" cy="437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57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6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结构梳理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4" name="五边形 3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pic>
        <p:nvPicPr>
          <p:cNvPr id="5" name="图片 4" descr="C:\Users\Administrator\Desktop\小学语文图库\村晚.png村晚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39900" y="1624648"/>
            <a:ext cx="8712200" cy="360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6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主题概括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4" name="五边形 3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65885" y="1656080"/>
            <a:ext cx="946023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村晚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描绘了乡村傍晚的风景，勾勒出一幅牧童晚归图，刻画了一个天真可爱、纯朴自然的牧童形象，流露出诗人对乡村自然风光的热爱与赞美，对闲适自由、无忧无虑生活状态的喜爱与向往之情。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课后作业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3" name="五边形 2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pic>
        <p:nvPicPr>
          <p:cNvPr id="2" name="图片 1" descr="0017030508839805_b"/>
          <p:cNvPicPr>
            <a:picLocks noChangeAspect="1"/>
          </p:cNvPicPr>
          <p:nvPr/>
        </p:nvPicPr>
        <p:blipFill>
          <a:blip r:embed="rId2"/>
          <a:srcRect b="5262"/>
          <a:stretch>
            <a:fillRect/>
          </a:stretch>
        </p:blipFill>
        <p:spPr>
          <a:xfrm>
            <a:off x="542925" y="1125855"/>
            <a:ext cx="5067300" cy="4606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11165" y="939800"/>
            <a:ext cx="57048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、有感情地朗读课文，背诵课文，默写《四时田园杂兴》（其三十一）。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、读下面的诗句，说说你眼前浮现出怎么样的画面，体会其中的乐趣。</a:t>
            </a:r>
          </a:p>
          <a:p>
            <a:pPr marL="28575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童孙未解供耕织，也傍桑阴学种瓜。</a:t>
            </a:r>
          </a:p>
          <a:p>
            <a:pPr marL="28575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稚子金盆脱晓冰，彩丝穿取当银钲。</a:t>
            </a:r>
          </a:p>
          <a:p>
            <a:pPr marL="28575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牧童归去横牛背，短笛无腔信口吹。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3、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（选做）根据故事内容，展开想象，选择其中一首改写成短文。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4" name="组合 27"/>
          <p:cNvGrpSpPr/>
          <p:nvPr/>
        </p:nvGrpSpPr>
        <p:grpSpPr>
          <a:xfrm>
            <a:off x="3200400" y="134938"/>
            <a:ext cx="1884363" cy="708025"/>
            <a:chOff x="2694384" y="508317"/>
            <a:chExt cx="1845563" cy="637982"/>
          </a:xfrm>
        </p:grpSpPr>
        <p:sp>
          <p:nvSpPr>
            <p:cNvPr id="24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我</a:t>
              </a:r>
            </a:p>
          </p:txBody>
        </p:sp>
        <p:sp>
          <p:nvSpPr>
            <p:cNvPr id="25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会</a:t>
              </a:r>
            </a:p>
          </p:txBody>
        </p:sp>
        <p:sp>
          <p:nvSpPr>
            <p:cNvPr id="26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认</a:t>
              </a:r>
            </a:p>
          </p:txBody>
        </p:sp>
      </p:grpSp>
      <p:grpSp>
        <p:nvGrpSpPr>
          <p:cNvPr id="15368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字词学习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4" name="五边形 3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101" name="Text Box 5"/>
          <p:cNvSpPr txBox="1"/>
          <p:nvPr/>
        </p:nvSpPr>
        <p:spPr>
          <a:xfrm>
            <a:off x="2049780" y="1492250"/>
            <a:ext cx="809244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（昼） 夜        耕 （耘）      提 （供）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（稚） 气        涟 （漪）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方正中等线简体" panose="02010601030101010101" charset="-122"/>
                <a:ea typeface="方正中等线简体" panose="02010601030101010101" charset="-122"/>
              </a:rPr>
              <a:t> 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84400" y="1840230"/>
            <a:ext cx="1412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zhòu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5567045" y="1769745"/>
            <a:ext cx="938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yún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7879715" y="1769745"/>
            <a:ext cx="121094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gòng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3670300" y="3232785"/>
            <a:ext cx="74104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zhì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67220" y="3137535"/>
            <a:ext cx="6261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yī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知识链接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4" name="五边形 3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016115" y="868680"/>
            <a:ext cx="38404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学习古诗的巧妙方法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16725" y="1986280"/>
            <a:ext cx="24339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一、知作者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16725" y="4009390"/>
            <a:ext cx="21062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三、读诗句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84335" y="1986280"/>
            <a:ext cx="2190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四、晓诗意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84335" y="2997835"/>
            <a:ext cx="2275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五、悟诗情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84335" y="4070985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ClrTx/>
              <a:buSzTx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六、入诗境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 descr="H8pu-hiycyfx61360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1389380"/>
            <a:ext cx="5581650" cy="40786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816725" y="2997835"/>
            <a:ext cx="24339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二、解诗题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/>
          <p:nvPr/>
        </p:nvSpPr>
        <p:spPr>
          <a:xfrm>
            <a:off x="6971030" y="1857058"/>
            <a:ext cx="798195" cy="28067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algn="ctr"/>
            <a:r>
              <a:rPr lang="en-US" altLang="zh-CN" sz="4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[ 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宋 </a:t>
            </a:r>
            <a:r>
              <a:rPr lang="en-US" altLang="zh-CN" sz="4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]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范成大</a:t>
            </a:r>
          </a:p>
        </p:txBody>
      </p:sp>
      <p:pic>
        <p:nvPicPr>
          <p:cNvPr id="2" name="图片 1" descr="1238b686e72g2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968375"/>
            <a:ext cx="4673600" cy="53378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19465" y="1071880"/>
            <a:ext cx="2675890" cy="43770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kern="1700" spc="5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四时田园杂兴</a:t>
            </a:r>
          </a:p>
          <a:p>
            <a:pPr>
              <a:lnSpc>
                <a:spcPct val="150000"/>
              </a:lnSpc>
            </a:pPr>
            <a:r>
              <a:rPr lang="zh-CN" altLang="en-US" sz="4800" kern="1700" spc="5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（其三十一）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6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诗人简介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4" name="五边形 3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pic>
        <p:nvPicPr>
          <p:cNvPr id="2" name="图片 1" descr="范成大"/>
          <p:cNvPicPr>
            <a:picLocks noChangeAspect="1"/>
          </p:cNvPicPr>
          <p:nvPr/>
        </p:nvPicPr>
        <p:blipFill>
          <a:blip r:embed="rId2"/>
          <a:srcRect l="26622" t="15337" r="30631" b="11456"/>
          <a:stretch>
            <a:fillRect/>
          </a:stretch>
        </p:blipFill>
        <p:spPr>
          <a:xfrm>
            <a:off x="865505" y="1014730"/>
            <a:ext cx="3912870" cy="50260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47690" y="963930"/>
            <a:ext cx="5918835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3600" kern="1200" cap="none" spc="0" normalizeH="0" baseline="0" noProof="0" dirty="0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kumimoji="0" lang="zh-CN" altLang="en-US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范成大，南宋诗人。字致能，号石湖居士。他与陆游、杨万里、尤袤合称</a:t>
            </a:r>
            <a:r>
              <a:rPr kumimoji="0" lang="en-US" altLang="zh-CN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南宋四大家</a:t>
            </a:r>
            <a:r>
              <a:rPr kumimoji="0" lang="en-US" altLang="zh-CN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kumimoji="0" lang="zh-CN" altLang="en-US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marR="0" defTabSz="91440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著有</a:t>
            </a:r>
            <a:r>
              <a:rPr kumimoji="0" lang="en-US" altLang="zh-CN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</a:t>
            </a:r>
            <a:r>
              <a:rPr kumimoji="0" lang="zh-CN" altLang="en-US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石湖居士诗集</a:t>
            </a:r>
            <a:r>
              <a:rPr kumimoji="0" lang="en-US" altLang="zh-CN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》</a:t>
            </a:r>
            <a:r>
              <a:rPr kumimoji="0" lang="zh-CN" altLang="en-US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en-US" altLang="zh-CN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</a:t>
            </a:r>
            <a:r>
              <a:rPr kumimoji="0" lang="zh-CN" altLang="en-US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石湖词</a:t>
            </a:r>
            <a:r>
              <a:rPr kumimoji="0" lang="en-US" altLang="zh-CN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》</a:t>
            </a:r>
            <a:r>
              <a:rPr kumimoji="0" lang="zh-CN" altLang="en-US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0" lang="en-US" altLang="zh-CN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</a:t>
            </a:r>
            <a:r>
              <a:rPr kumimoji="0" lang="zh-CN" altLang="en-US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吴湖录</a:t>
            </a:r>
            <a:r>
              <a:rPr kumimoji="0" lang="en-US" altLang="zh-CN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》</a:t>
            </a:r>
            <a:r>
              <a:rPr kumimoji="0" lang="zh-CN" altLang="en-US" sz="36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42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课文解读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2" name="五边形 1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90650" y="2346325"/>
            <a:ext cx="995299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四时”“兴”是什么意思？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谁能用自己的话说一说题目的意思？并猜想一下诗文会写些什么内容？</a:t>
            </a:r>
            <a:r>
              <a:rPr lang="zh-CN" altLang="en-US" sz="3600" dirty="0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63265" y="1137920"/>
            <a:ext cx="554355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spc="1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四时田园杂兴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42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课文解读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2" name="五边形 1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0242" name="Text Box 5"/>
          <p:cNvSpPr txBox="1"/>
          <p:nvPr/>
        </p:nvSpPr>
        <p:spPr>
          <a:xfrm>
            <a:off x="1136650" y="1459865"/>
            <a:ext cx="97174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兴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”在这儿读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第四声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，在文中，他指：兴致；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杂兴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”就是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各种兴致；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四时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”在这儿表示的是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一年四季，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那么整个题目的意思连起来说就是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诗人看到一年四季不同的田园景色而产生了很多的感想。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42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课文解读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2" name="五边形 1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0242" name="Text Box 5"/>
          <p:cNvSpPr txBox="1"/>
          <p:nvPr/>
        </p:nvSpPr>
        <p:spPr>
          <a:xfrm>
            <a:off x="737235" y="1292225"/>
            <a:ext cx="73634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自由阅读诗文，借助注释或利用工具书查阅自己要理解的词语，理解诗意。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边读边想边画：诗中都写了哪些人物？他们分别在干什么？你是从哪儿看出来的？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true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6820" y="763270"/>
            <a:ext cx="2360295" cy="360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1298</Words>
  <Application>Microsoft Office PowerPoint</Application>
  <PresentationFormat>自定义</PresentationFormat>
  <Paragraphs>138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1_Office 主题​​</vt:lpstr>
      <vt:lpstr>2_Office 主题​​</vt:lpstr>
      <vt:lpstr>丝状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hj</cp:lastModifiedBy>
  <cp:revision>128</cp:revision>
  <dcterms:created xsi:type="dcterms:W3CDTF">2016-10-29T08:56:00Z</dcterms:created>
  <dcterms:modified xsi:type="dcterms:W3CDTF">2021-02-21T08:01:42Z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