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72" r:id="rId3"/>
  </p:sldMasterIdLst>
  <p:notesMasterIdLst>
    <p:notesMasterId r:id="rId4"/>
  </p:notesMasterIdLst>
  <p:handoutMasterIdLst>
    <p:handoutMasterId r:id="rId5"/>
  </p:handoutMasterIdLst>
  <p:sldIdLst>
    <p:sldId id="256" r:id="rId6"/>
    <p:sldId id="272" r:id="rId7"/>
    <p:sldId id="316" r:id="rId8"/>
    <p:sldId id="257" r:id="rId9"/>
    <p:sldId id="258" r:id="rId10"/>
    <p:sldId id="355" r:id="rId11"/>
    <p:sldId id="344" r:id="rId12"/>
    <p:sldId id="289" r:id="rId13"/>
    <p:sldId id="334" r:id="rId14"/>
    <p:sldId id="262" r:id="rId15"/>
    <p:sldId id="345" r:id="rId16"/>
    <p:sldId id="346" r:id="rId17"/>
    <p:sldId id="356" r:id="rId18"/>
    <p:sldId id="357" r:id="rId19"/>
    <p:sldId id="358" r:id="rId20"/>
    <p:sldId id="317" r:id="rId21"/>
    <p:sldId id="259" r:id="rId22"/>
    <p:sldId id="370" r:id="rId23"/>
    <p:sldId id="371" r:id="rId24"/>
    <p:sldId id="372" r:id="rId25"/>
    <p:sldId id="318" r:id="rId26"/>
    <p:sldId id="271" r:id="rId27"/>
    <p:sldId id="373" r:id="rId28"/>
    <p:sldId id="374" r:id="rId29"/>
    <p:sldId id="375" r:id="rId30"/>
    <p:sldId id="260" r:id="rId31"/>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A43030"/>
    <a:srgbClr val="E94A45"/>
    <a:srgbClr val="FDFFFF"/>
    <a:srgbClr val="F00000"/>
    <a:srgbClr val="DA4642"/>
    <a:srgbClr val="D42F2A"/>
    <a:srgbClr val="D64F4B"/>
    <a:srgbClr val="C12F2F"/>
    <a:srgbClr val="F2EA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544"/>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2.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3.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tags" Target="tags/tag210.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handoutMaster" Target="handoutMasters/handout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5.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a:rPr>
              <a:t/>
            </a:fld>
            <a:endParaRPr lang="zh-CN" altLang="en-US" smtClean="0">
              <a:latin typeface="微软雅黑" panose="020b0503020204020204" charset="-122"/>
              <a:ea typeface="微软雅黑"/>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a:rPr>
              <a:t/>
            </a:fld>
            <a:endParaRPr lang="zh-CN" altLang="en-US" smtClean="0">
              <a:latin typeface="微软雅黑" panose="020b0503020204020204" charset="-122"/>
              <a:ea typeface="微软雅黑"/>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a:defRPr>
            </a:lvl1pPr>
          </a:lstStyle>
          <a:p>
            <a:fld id="{1AC49D05-6128-4D0D-A32A-06A5E73B386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a:defRPr>
            </a:lvl1pPr>
          </a:lstStyle>
          <a:p>
            <a:fld id="{5849F42C-2DAE-424C-A4B8-3140182C3E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16</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21</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7.xml" /><Relationship Id="rId2" Type="http://schemas.openxmlformats.org/officeDocument/2006/relationships/tags" Target="../tags/tag68.xml"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2.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ags" Target="../tags/tag90.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91.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98.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4.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09.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13.xml" /><Relationship Id="rId2" Type="http://schemas.openxmlformats.org/officeDocument/2006/relationships/tags" Target="../tags/tag114.xml" /><Relationship Id="rId3" Type="http://schemas.openxmlformats.org/officeDocument/2006/relationships/tags" Target="../tags/tag115.xml" /><Relationship Id="rId4" Type="http://schemas.openxmlformats.org/officeDocument/2006/relationships/tags" Target="../tags/tag116.xml" /><Relationship Id="rId5"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23.xml" /><Relationship Id="rId2" Type="http://schemas.openxmlformats.org/officeDocument/2006/relationships/tags" Target="../tags/tag124.xml"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28.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38.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44.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 Id="rId7" Type="http://schemas.openxmlformats.org/officeDocument/2006/relationships/tags" Target="../tags/tag150.xml" /><Relationship Id="rId8" Type="http://schemas.openxmlformats.org/officeDocument/2006/relationships/tags" Target="../tags/tag151.xml" /><Relationship Id="rId9"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5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56.xml" /><Relationship Id="rId2" Type="http://schemas.openxmlformats.org/officeDocument/2006/relationships/tags" Target="../tags/tag157.xml" /><Relationship Id="rId3" Type="http://schemas.openxmlformats.org/officeDocument/2006/relationships/tags" Target="../tags/tag158.xml" /><Relationship Id="rId4"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59.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65.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70.xml" /><Relationship Id="rId2" Type="http://schemas.openxmlformats.org/officeDocument/2006/relationships/tags" Target="../tags/tag171.xml" /><Relationship Id="rId3" Type="http://schemas.openxmlformats.org/officeDocument/2006/relationships/tags" Target="../tags/tag172.xml" /><Relationship Id="rId4" Type="http://schemas.openxmlformats.org/officeDocument/2006/relationships/tags" Target="../tags/tag173.xml" /><Relationship Id="rId5"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74.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image" Target="../media/image1.jpe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17.xml" /><Relationship Id="rId13" Type="http://schemas.openxmlformats.org/officeDocument/2006/relationships/tags" Target="../tags/tag118.xml" /><Relationship Id="rId14" Type="http://schemas.openxmlformats.org/officeDocument/2006/relationships/tags" Target="../tags/tag119.xml" /><Relationship Id="rId15" Type="http://schemas.openxmlformats.org/officeDocument/2006/relationships/tags" Target="../tags/tag120.xml" /><Relationship Id="rId16" Type="http://schemas.openxmlformats.org/officeDocument/2006/relationships/tags" Target="../tags/tag121.xml" /><Relationship Id="rId17" Type="http://schemas.openxmlformats.org/officeDocument/2006/relationships/tags" Target="../tags/tag122.xml" /><Relationship Id="rId18" Type="http://schemas.openxmlformats.org/officeDocument/2006/relationships/image" Target="../media/image1.jpeg" /><Relationship Id="rId19"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ags" Target="../tags/tag178.xml" /><Relationship Id="rId13" Type="http://schemas.openxmlformats.org/officeDocument/2006/relationships/tags" Target="../tags/tag179.xml" /><Relationship Id="rId14" Type="http://schemas.openxmlformats.org/officeDocument/2006/relationships/tags" Target="../tags/tag180.xml" /><Relationship Id="rId15" Type="http://schemas.openxmlformats.org/officeDocument/2006/relationships/tags" Target="../tags/tag181.xml" /><Relationship Id="rId16" Type="http://schemas.openxmlformats.org/officeDocument/2006/relationships/tags" Target="../tags/tag182.xml" /><Relationship Id="rId17" Type="http://schemas.openxmlformats.org/officeDocument/2006/relationships/tags" Target="../tags/tag183.xml" /><Relationship Id="rId18" Type="http://schemas.openxmlformats.org/officeDocument/2006/relationships/image" Target="../media/image1.jpeg" /><Relationship Id="rId19"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18"/>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18"/>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18"/>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image" Target="../media/image5.jpeg" /><Relationship Id="rId7" Type="http://schemas.openxmlformats.org/officeDocument/2006/relationships/tags" Target="../tags/tag18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8.jpeg" /><Relationship Id="rId6" Type="http://schemas.openxmlformats.org/officeDocument/2006/relationships/image" Target="../media/image7.png" /><Relationship Id="rId7" Type="http://schemas.openxmlformats.org/officeDocument/2006/relationships/tags" Target="../tags/tag19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9.jpeg" /><Relationship Id="rId6" Type="http://schemas.openxmlformats.org/officeDocument/2006/relationships/image" Target="../media/image20.jpeg" /><Relationship Id="rId7" Type="http://schemas.openxmlformats.org/officeDocument/2006/relationships/image" Target="../media/image7.png" /><Relationship Id="rId8" Type="http://schemas.openxmlformats.org/officeDocument/2006/relationships/tags" Target="../tags/tag19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21.jpeg" /><Relationship Id="rId7" Type="http://schemas.openxmlformats.org/officeDocument/2006/relationships/image" Target="../media/image22.jpeg" /><Relationship Id="rId8" Type="http://schemas.openxmlformats.org/officeDocument/2006/relationships/image" Target="../media/image7.png" /><Relationship Id="rId9" Type="http://schemas.openxmlformats.org/officeDocument/2006/relationships/tags" Target="../tags/tag19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7.png" /><Relationship Id="rId6" Type="http://schemas.openxmlformats.org/officeDocument/2006/relationships/image" Target="../media/image23.png" /><Relationship Id="rId7" Type="http://schemas.openxmlformats.org/officeDocument/2006/relationships/tags" Target="../tags/tag19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24.png" /><Relationship Id="rId7" Type="http://schemas.openxmlformats.org/officeDocument/2006/relationships/image" Target="../media/image7.png" /><Relationship Id="rId8" Type="http://schemas.openxmlformats.org/officeDocument/2006/relationships/tags" Target="../tags/tag19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25.jpeg" /><Relationship Id="rId7" Type="http://schemas.openxmlformats.org/officeDocument/2006/relationships/image" Target="../media/image7.png" /><Relationship Id="rId8" Type="http://schemas.openxmlformats.org/officeDocument/2006/relationships/tags" Target="../tags/tag19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0.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26.png" /><Relationship Id="rId7" Type="http://schemas.openxmlformats.org/officeDocument/2006/relationships/image" Target="../media/image7.png" /><Relationship Id="rId8" Type="http://schemas.openxmlformats.org/officeDocument/2006/relationships/tags" Target="../tags/tag19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7.png" /><Relationship Id="rId6" Type="http://schemas.openxmlformats.org/officeDocument/2006/relationships/tags" Target="../tags/tag20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7.png" /><Relationship Id="rId6" Type="http://schemas.openxmlformats.org/officeDocument/2006/relationships/tags" Target="../tags/tag20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7.png" /><Relationship Id="rId6" Type="http://schemas.openxmlformats.org/officeDocument/2006/relationships/tags" Target="../tags/tag20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6.pn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tags" Target="../tags/tag18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7.png" /><Relationship Id="rId7" Type="http://schemas.openxmlformats.org/officeDocument/2006/relationships/tags" Target="../tags/tag20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xml" /><Relationship Id="rId3" Type="http://schemas.openxmlformats.org/officeDocument/2006/relationships/image" Target="../media/image3.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4.png" /><Relationship Id="rId7" Type="http://schemas.openxmlformats.org/officeDocument/2006/relationships/tags" Target="../tags/tag20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27.png" /><Relationship Id="rId6" Type="http://schemas.openxmlformats.org/officeDocument/2006/relationships/image" Target="../media/image7.png" /><Relationship Id="rId7" Type="http://schemas.openxmlformats.org/officeDocument/2006/relationships/tags" Target="../tags/tag20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3.xml" /><Relationship Id="rId3" Type="http://schemas.openxmlformats.org/officeDocument/2006/relationships/image" Target="../media/image3.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4.png" /><Relationship Id="rId7" Type="http://schemas.openxmlformats.org/officeDocument/2006/relationships/tags" Target="../tags/tag20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7.png" /><Relationship Id="rId7" Type="http://schemas.openxmlformats.org/officeDocument/2006/relationships/tags" Target="../tags/tag20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7.png" /><Relationship Id="rId6" Type="http://schemas.openxmlformats.org/officeDocument/2006/relationships/tags" Target="../tags/tag20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28.png" /><Relationship Id="rId5" Type="http://schemas.openxmlformats.org/officeDocument/2006/relationships/image" Target="../media/image5.jpeg" /><Relationship Id="rId6" Type="http://schemas.openxmlformats.org/officeDocument/2006/relationships/tags" Target="../tags/tag20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image" Target="../media/image3.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4.png" /><Relationship Id="rId7" Type="http://schemas.openxmlformats.org/officeDocument/2006/relationships/tags" Target="../tags/tag18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11.jpeg" /><Relationship Id="rId7" Type="http://schemas.openxmlformats.org/officeDocument/2006/relationships/image" Target="../media/image7.png" /><Relationship Id="rId8" Type="http://schemas.openxmlformats.org/officeDocument/2006/relationships/tags" Target="../tags/tag18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2.png" /><Relationship Id="rId6" Type="http://schemas.openxmlformats.org/officeDocument/2006/relationships/image" Target="../media/image7.png" /><Relationship Id="rId7" Type="http://schemas.openxmlformats.org/officeDocument/2006/relationships/tags" Target="../tags/tag18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5.xml" /><Relationship Id="rId3" Type="http://schemas.openxmlformats.org/officeDocument/2006/relationships/image" Target="../media/image3.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image" Target="../media/image4.png" /><Relationship Id="rId7" Type="http://schemas.openxmlformats.org/officeDocument/2006/relationships/tags" Target="../tags/tag18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7.png" /><Relationship Id="rId6" Type="http://schemas.openxmlformats.org/officeDocument/2006/relationships/image" Target="../media/image13.png" /><Relationship Id="rId7" Type="http://schemas.openxmlformats.org/officeDocument/2006/relationships/tags" Target="../tags/tag19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7.png" /><Relationship Id="rId6" Type="http://schemas.openxmlformats.org/officeDocument/2006/relationships/image" Target="../media/image14.jpeg" /><Relationship Id="rId7" Type="http://schemas.openxmlformats.org/officeDocument/2006/relationships/image" Target="../media/image15.jpeg" /><Relationship Id="rId8" Type="http://schemas.openxmlformats.org/officeDocument/2006/relationships/image" Target="../media/image16.jpeg" /><Relationship Id="rId9" Type="http://schemas.openxmlformats.org/officeDocument/2006/relationships/tags" Target="../tags/tag19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notesSlide" Target="../notesSlides/notesSlide6.xml" /><Relationship Id="rId3" Type="http://schemas.openxmlformats.org/officeDocument/2006/relationships/image" Target="../media/image8.png" /><Relationship Id="rId4" Type="http://schemas.openxmlformats.org/officeDocument/2006/relationships/image" Target="../media/image9.png" /><Relationship Id="rId5" Type="http://schemas.openxmlformats.org/officeDocument/2006/relationships/image" Target="../media/image10.png" /><Relationship Id="rId6" Type="http://schemas.openxmlformats.org/officeDocument/2006/relationships/image" Target="../media/image17.jpeg" /><Relationship Id="rId7" Type="http://schemas.openxmlformats.org/officeDocument/2006/relationships/image" Target="../media/image7.png" /><Relationship Id="rId8" Type="http://schemas.openxmlformats.org/officeDocument/2006/relationships/tags" Target="../tags/tag19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6"/>
          <a:stretch>
            <a:fillRect/>
          </a:stretch>
        </a:blipFill>
        <a:effectLst/>
      </p:bgPr>
    </p:bg>
    <p:spTree>
      <p:nvGrpSpPr>
        <p:cNvPr id="1" name=""/>
        <p:cNvGrpSpPr/>
        <p:nvPr/>
      </p:nvGrpSpPr>
      <p:grpSpPr>
        <a:xfrm>
          <a:off x="0" y="0"/>
          <a:ext cx="0" cy="0"/>
        </a:xfrm>
      </p:grpSpPr>
      <p:sp>
        <p:nvSpPr>
          <p:cNvPr id="18" name="TextBox 127"/>
          <p:cNvSpPr txBox="1"/>
          <p:nvPr/>
        </p:nvSpPr>
        <p:spPr>
          <a:xfrm>
            <a:off x="1396365" y="2468245"/>
            <a:ext cx="5253990" cy="1230630"/>
          </a:xfrm>
          <a:prstGeom prst="rect">
            <a:avLst/>
          </a:prstGeom>
          <a:noFill/>
        </p:spPr>
        <p:txBody>
          <a:bodyPr wrap="square" lIns="68575" tIns="0" rIns="68575" bIns="0" rtlCol="0" anchor="t">
            <a:spAutoFit/>
          </a:bodyPr>
          <a:lstStyle/>
          <a:p>
            <a:pPr algn="l" fontAlgn="auto">
              <a:lnSpc>
                <a:spcPct val="100000"/>
              </a:lnSpc>
              <a:buFontTx/>
              <a:buNone/>
            </a:pPr>
            <a:r>
              <a:rPr lang="zh-CN" sz="8000">
                <a:solidFill>
                  <a:schemeClr val="bg1"/>
                </a:solidFill>
                <a:latin typeface="汉仪中隶书简" panose="02010609000101010101" charset="-122"/>
                <a:ea typeface="汉仪中隶书简" panose="02010609000101010101" charset="-122"/>
                <a:cs typeface="汉仪方隶简" panose="02010604000101010101" charset="-122"/>
                <a:sym typeface="Source Han Sans K Medium" panose="020b0600000000000000" pitchFamily="34" charset="-128"/>
              </a:rPr>
              <a:t>春节介绍</a:t>
            </a:r>
            <a:endParaRPr lang="zh-CN" altLang="en-US" sz="8000">
              <a:solidFill>
                <a:schemeClr val="bg1"/>
              </a:solidFill>
              <a:latin typeface="汉仪中隶书简" panose="02010609000101010101" charset="-122"/>
              <a:ea typeface="汉仪中隶书简" panose="02010609000101010101" charset="-122"/>
              <a:cs typeface="汉仪方隶简" panose="02010604000101010101" charset="-122"/>
              <a:sym typeface="Source Han Sans K Medium" panose="020b0600000000000000" pitchFamily="34" charset="-128"/>
            </a:endParaRPr>
          </a:p>
        </p:txBody>
      </p:sp>
      <p:pic>
        <p:nvPicPr>
          <p:cNvPr id="2" name="图片 1" descr="迎春纳福"/>
          <p:cNvPicPr>
            <a:picLocks noChangeAspect="1"/>
          </p:cNvPicPr>
          <p:nvPr/>
        </p:nvPicPr>
        <p:blipFill>
          <a:blip r:embed="rId3">
            <a:lum bright="24000" contrast="18000"/>
          </a:blip>
          <a:stretch>
            <a:fillRect/>
          </a:stretch>
        </p:blipFill>
        <p:spPr>
          <a:xfrm>
            <a:off x="1396365" y="1101725"/>
            <a:ext cx="2453005" cy="1183640"/>
          </a:xfrm>
          <a:prstGeom prst="rect">
            <a:avLst/>
          </a:prstGeom>
        </p:spPr>
      </p:pic>
      <p:sp>
        <p:nvSpPr>
          <p:cNvPr id="3" name="TextBox 127"/>
          <p:cNvSpPr txBox="1"/>
          <p:nvPr/>
        </p:nvSpPr>
        <p:spPr>
          <a:xfrm>
            <a:off x="1540510" y="3549015"/>
            <a:ext cx="3878580" cy="276860"/>
          </a:xfrm>
          <a:prstGeom prst="rect">
            <a:avLst/>
          </a:prstGeom>
          <a:noFill/>
        </p:spPr>
        <p:txBody>
          <a:bodyPr wrap="square" lIns="68575" tIns="0" rIns="68575" bIns="0" rtlCol="0" anchor="t">
            <a:spAutoFit/>
          </a:bodyPr>
          <a:lstStyle/>
          <a:p>
            <a:pPr algn="dist" fontAlgn="auto">
              <a:lnSpc>
                <a:spcPct val="100000"/>
              </a:lnSpc>
              <a:buFontTx/>
              <a:buNone/>
            </a:pPr>
            <a:r>
              <a:rPr lang="zh-CN">
                <a:solidFill>
                  <a:schemeClr val="bg1"/>
                </a:solidFill>
                <a:latin typeface="Microsoft YaHei UI Light" panose="020b0502040204020203" charset="-122"/>
                <a:ea typeface="Microsoft YaHei UI Light" panose="020b0502040204020203" charset="-122"/>
                <a:cs typeface="Arial" panose="020b0604020202020204" pitchFamily="34" charset="0"/>
                <a:sym typeface="Source Han Sans K Medium" panose="020b0600000000000000" pitchFamily="34" charset="-128"/>
              </a:rPr>
              <a:t>Introduction to Spring Festival </a:t>
            </a:r>
          </a:p>
        </p:txBody>
      </p:sp>
      <p:pic>
        <p:nvPicPr>
          <p:cNvPr id="23" name="图片 22" descr="中国风水墨梅花灯笼"/>
          <p:cNvPicPr>
            <a:picLocks noChangeAspect="1"/>
          </p:cNvPicPr>
          <p:nvPr/>
        </p:nvPicPr>
        <p:blipFill>
          <a:blip r:embed="rId4">
            <a:lum bright="-12000" contrast="6000"/>
          </a:blip>
          <a:srcRect t="36003" b="15276"/>
          <a:stretch>
            <a:fillRect/>
          </a:stretch>
        </p:blipFill>
        <p:spPr>
          <a:xfrm>
            <a:off x="3756660" y="0"/>
            <a:ext cx="6073140" cy="2959100"/>
          </a:xfrm>
          <a:prstGeom prst="rect">
            <a:avLst/>
          </a:prstGeom>
        </p:spPr>
      </p:pic>
      <p:pic>
        <p:nvPicPr>
          <p:cNvPr id="22" name="图片 21" descr="元旦印章"/>
          <p:cNvPicPr>
            <a:picLocks noChangeAspect="1"/>
          </p:cNvPicPr>
          <p:nvPr/>
        </p:nvPicPr>
        <p:blipFill>
          <a:blip r:embed="rId5">
            <a:lum bright="-30000" contrast="30000"/>
          </a:blip>
          <a:srcRect b="62500"/>
          <a:stretch>
            <a:fillRect/>
          </a:stretch>
        </p:blipFill>
        <p:spPr>
          <a:xfrm>
            <a:off x="4999990" y="4017010"/>
            <a:ext cx="647065" cy="537210"/>
          </a:xfrm>
          <a:prstGeom prst="rect">
            <a:avLst/>
          </a:prstGeom>
        </p:spPr>
      </p:pic>
    </p:spTree>
    <p:custDataLst>
      <p:tags r:id="rId7"/>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27" name="组合 26"/>
          <p:cNvGrpSpPr/>
          <p:nvPr/>
        </p:nvGrpSpPr>
        <p:grpSpPr>
          <a:xfrm>
            <a:off x="-873760" y="-375920"/>
            <a:ext cx="13944600" cy="7192010"/>
            <a:chOff x="-1376" y="-592"/>
            <a:chExt cx="21960" cy="11326"/>
          </a:xfrm>
        </p:grpSpPr>
        <p:sp>
          <p:nvSpPr>
            <p:cNvPr id="9" name="矩形 8"/>
            <p:cNvSpPr/>
            <p:nvPr/>
          </p:nvSpPr>
          <p:spPr>
            <a:xfrm>
              <a:off x="134" y="66"/>
              <a:ext cx="18932" cy="10668"/>
            </a:xfrm>
            <a:prstGeom prst="rect">
              <a:avLst/>
            </a:prstGeom>
            <a:blipFill rotWithShape="1">
              <a:blip r:embed="rId2">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红色的灯笼装饰素材"/>
            <p:cNvPicPr>
              <a:picLocks noChangeAspect="1"/>
            </p:cNvPicPr>
            <p:nvPr/>
          </p:nvPicPr>
          <p:blipFill>
            <a:blip r:embed="rId3"/>
            <a:stretch>
              <a:fillRect/>
            </a:stretch>
          </p:blipFill>
          <p:spPr>
            <a:xfrm>
              <a:off x="14644" y="-592"/>
              <a:ext cx="5941" cy="5941"/>
            </a:xfrm>
            <a:prstGeom prst="rect">
              <a:avLst/>
            </a:prstGeom>
          </p:spPr>
        </p:pic>
        <p:pic>
          <p:nvPicPr>
            <p:cNvPr id="11" name="图片 10" descr="红色的灯笼装饰素材"/>
            <p:cNvPicPr>
              <a:picLocks noChangeAspect="1"/>
            </p:cNvPicPr>
            <p:nvPr/>
          </p:nvPicPr>
          <p:blipFill>
            <a:blip r:embed="rId3"/>
            <a:stretch>
              <a:fillRect/>
            </a:stretch>
          </p:blipFill>
          <p:spPr>
            <a:xfrm flipH="1">
              <a:off x="-1376" y="-592"/>
              <a:ext cx="5941" cy="5941"/>
            </a:xfrm>
            <a:prstGeom prst="rect">
              <a:avLst/>
            </a:prstGeom>
          </p:spPr>
        </p:pic>
        <p:pic>
          <p:nvPicPr>
            <p:cNvPr id="26" name="图片 25" descr="000."/>
            <p:cNvPicPr>
              <a:picLocks noChangeAspect="1"/>
            </p:cNvPicPr>
            <p:nvPr/>
          </p:nvPicPr>
          <p:blipFill>
            <a:blip r:embed="rId4">
              <a:lum bright="-6000"/>
            </a:blip>
            <a:stretch>
              <a:fillRect/>
            </a:stretch>
          </p:blipFill>
          <p:spPr>
            <a:xfrm>
              <a:off x="134" y="8906"/>
              <a:ext cx="18932" cy="1322"/>
            </a:xfrm>
            <a:prstGeom prst="rect">
              <a:avLst/>
            </a:prstGeom>
          </p:spPr>
        </p:pic>
      </p:grpSp>
      <p:grpSp>
        <p:nvGrpSpPr>
          <p:cNvPr id="63" name="组合 62"/>
          <p:cNvGrpSpPr/>
          <p:nvPr/>
        </p:nvGrpSpPr>
        <p:grpSpPr>
          <a:xfrm>
            <a:off x="6788785" y="2094865"/>
            <a:ext cx="2760980" cy="3184525"/>
            <a:chOff x="9913" y="3299"/>
            <a:chExt cx="4348" cy="5015"/>
          </a:xfrm>
        </p:grpSpPr>
        <p:sp>
          <p:nvSpPr>
            <p:cNvPr id="57" name="文本框 56"/>
            <p:cNvSpPr txBox="1"/>
            <p:nvPr/>
          </p:nvSpPr>
          <p:spPr>
            <a:xfrm>
              <a:off x="9974" y="3562"/>
              <a:ext cx="4286" cy="4753"/>
            </a:xfrm>
            <a:prstGeom prst="rect">
              <a:avLst/>
            </a:prstGeom>
            <a:noFill/>
          </p:spPr>
          <p:txBody>
            <a:bodyPr vert="eaVert" wrap="square" rtlCol="0">
              <a:spAutoFit/>
            </a:bodyPr>
            <a:lstStyle/>
            <a:p>
              <a:pPr>
                <a:lnSpc>
                  <a:spcPct val="150000"/>
                </a:lnSpc>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在民间，新年前夕有“腊月二十四，扫尘（亦称扫屋）的习俗 。民谚称“二十四，扫房子”。民间称做“扫尘日”。扫尘就是年终大扫除， 家家户户都要打扫环境，清洗各种器具，拆洗被褥窗帘，洒扫六闾庭院，掸拂尘垢蛛网，疏浚明渠暗沟。到处洋溢着欢欢喜喜搞卫生、干干净净迎新春的欢乐气氛。按民间的说法：因“尘”与“陈”谐音，年前扫尘有“除陈布新”的涵义。扫尘用意是要把一切穷运、晦气统统扫出门，以祈来年清吉。</a:t>
              </a:r>
            </a:p>
          </p:txBody>
        </p:sp>
        <p:grpSp>
          <p:nvGrpSpPr>
            <p:cNvPr id="24" name="组合 23"/>
            <p:cNvGrpSpPr/>
            <p:nvPr/>
          </p:nvGrpSpPr>
          <p:grpSpPr>
            <a:xfrm rot="16200000" flipH="1">
              <a:off x="9627" y="3585"/>
              <a:ext cx="4920" cy="4348"/>
              <a:chOff x="8036" y="329"/>
              <a:chExt cx="5106" cy="4513"/>
            </a:xfrm>
          </p:grpSpPr>
          <p:sp>
            <p:nvSpPr>
              <p:cNvPr id="7" name="L 形 6"/>
              <p:cNvSpPr/>
              <p:nvPr/>
            </p:nvSpPr>
            <p:spPr>
              <a:xfrm rot="5400000" flipH="1">
                <a:off x="8051" y="4368"/>
                <a:ext cx="459" cy="489"/>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L 形 7"/>
              <p:cNvSpPr/>
              <p:nvPr/>
            </p:nvSpPr>
            <p:spPr>
              <a:xfrm rot="5400000" flipV="1">
                <a:off x="12653" y="329"/>
                <a:ext cx="489" cy="489"/>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62" name="图片 61" descr="扫尘"/>
          <p:cNvPicPr>
            <a:picLocks noChangeAspect="1"/>
          </p:cNvPicPr>
          <p:nvPr/>
        </p:nvPicPr>
        <p:blipFill>
          <a:blip r:embed="rId5"/>
          <a:stretch>
            <a:fillRect/>
          </a:stretch>
        </p:blipFill>
        <p:spPr>
          <a:xfrm>
            <a:off x="1743075" y="2113915"/>
            <a:ext cx="4646295" cy="3115310"/>
          </a:xfrm>
          <a:prstGeom prst="rect">
            <a:avLst/>
          </a:prstGeom>
        </p:spPr>
      </p:pic>
      <p:grpSp>
        <p:nvGrpSpPr>
          <p:cNvPr id="28" name="组合 27"/>
          <p:cNvGrpSpPr/>
          <p:nvPr/>
        </p:nvGrpSpPr>
        <p:grpSpPr>
          <a:xfrm>
            <a:off x="3864610" y="918210"/>
            <a:ext cx="4336415" cy="768985"/>
            <a:chOff x="6086" y="1446"/>
            <a:chExt cx="6829" cy="1211"/>
          </a:xfrm>
        </p:grpSpPr>
        <p:sp>
          <p:nvSpPr>
            <p:cNvPr id="12"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14" name="图片 13" descr="小元素"/>
            <p:cNvPicPr>
              <a:picLocks noChangeAspect="1"/>
            </p:cNvPicPr>
            <p:nvPr/>
          </p:nvPicPr>
          <p:blipFill>
            <a:blip r:embed="rId6">
              <a:lum bright="-12000"/>
            </a:blip>
            <a:stretch>
              <a:fillRect/>
            </a:stretch>
          </p:blipFill>
          <p:spPr>
            <a:xfrm>
              <a:off x="6086" y="1771"/>
              <a:ext cx="1911" cy="781"/>
            </a:xfrm>
            <a:prstGeom prst="rect">
              <a:avLst/>
            </a:prstGeom>
          </p:spPr>
        </p:pic>
        <p:pic>
          <p:nvPicPr>
            <p:cNvPr id="15" name="图片 14" descr="小元素"/>
            <p:cNvPicPr>
              <a:picLocks noChangeAspect="1"/>
            </p:cNvPicPr>
            <p:nvPr/>
          </p:nvPicPr>
          <p:blipFill>
            <a:blip r:embed="rId6">
              <a:lum bright="-12000"/>
            </a:blip>
            <a:stretch>
              <a:fillRect/>
            </a:stretch>
          </p:blipFill>
          <p:spPr>
            <a:xfrm>
              <a:off x="11484" y="1600"/>
              <a:ext cx="1431" cy="585"/>
            </a:xfrm>
            <a:prstGeom prst="rect">
              <a:avLst/>
            </a:prstGeom>
          </p:spPr>
        </p:pic>
      </p:grpSp>
      <p:sp>
        <p:nvSpPr>
          <p:cNvPr id="16" name="文本框 15"/>
          <p:cNvSpPr txBox="1"/>
          <p:nvPr/>
        </p:nvSpPr>
        <p:spPr>
          <a:xfrm>
            <a:off x="9711690" y="2867025"/>
            <a:ext cx="708660" cy="1693545"/>
          </a:xfrm>
          <a:prstGeom prst="rect">
            <a:avLst/>
          </a:prstGeom>
          <a:noFill/>
        </p:spPr>
        <p:txBody>
          <a:bodyPr vert="eaVert" wrap="square" rtlCol="0">
            <a:spAutoFit/>
          </a:bodyPr>
          <a:lstStyle/>
          <a:p>
            <a:pPr algn="ctr">
              <a:lnSpc>
                <a:spcPct val="90000"/>
              </a:lnSpc>
            </a:pPr>
            <a:r>
              <a:rPr lang="zh-CN" altLang="en-US" sz="38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扫尘</a:t>
            </a:r>
          </a:p>
        </p:txBody>
      </p:sp>
      <p:sp>
        <p:nvSpPr>
          <p:cNvPr id="34" name="矩形 33"/>
          <p:cNvSpPr/>
          <p:nvPr/>
        </p:nvSpPr>
        <p:spPr>
          <a:xfrm rot="5400000">
            <a:off x="6609715" y="2279015"/>
            <a:ext cx="3119755" cy="276098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7"/>
    </p:custData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3" name="组合 2"/>
          <p:cNvGrpSpPr/>
          <p:nvPr/>
        </p:nvGrpSpPr>
        <p:grpSpPr>
          <a:xfrm>
            <a:off x="-873760" y="-375920"/>
            <a:ext cx="13944600" cy="7192010"/>
            <a:chOff x="-1376" y="-592"/>
            <a:chExt cx="21960" cy="11326"/>
          </a:xfrm>
        </p:grpSpPr>
        <p:sp>
          <p:nvSpPr>
            <p:cNvPr id="9" name="矩形 8"/>
            <p:cNvSpPr/>
            <p:nvPr/>
          </p:nvSpPr>
          <p:spPr>
            <a:xfrm>
              <a:off x="134" y="66"/>
              <a:ext cx="18932" cy="10668"/>
            </a:xfrm>
            <a:prstGeom prst="rect">
              <a:avLst/>
            </a:prstGeom>
            <a:blipFill rotWithShape="1">
              <a:blip r:embed="rId2">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红色的灯笼装饰素材"/>
            <p:cNvPicPr>
              <a:picLocks noChangeAspect="1"/>
            </p:cNvPicPr>
            <p:nvPr/>
          </p:nvPicPr>
          <p:blipFill>
            <a:blip r:embed="rId3"/>
            <a:stretch>
              <a:fillRect/>
            </a:stretch>
          </p:blipFill>
          <p:spPr>
            <a:xfrm>
              <a:off x="14644" y="-592"/>
              <a:ext cx="5941" cy="5941"/>
            </a:xfrm>
            <a:prstGeom prst="rect">
              <a:avLst/>
            </a:prstGeom>
          </p:spPr>
        </p:pic>
        <p:pic>
          <p:nvPicPr>
            <p:cNvPr id="5" name="图片 4" descr="红色的灯笼装饰素材"/>
            <p:cNvPicPr>
              <a:picLocks noChangeAspect="1"/>
            </p:cNvPicPr>
            <p:nvPr/>
          </p:nvPicPr>
          <p:blipFill>
            <a:blip r:embed="rId3"/>
            <a:stretch>
              <a:fillRect/>
            </a:stretch>
          </p:blipFill>
          <p:spPr>
            <a:xfrm flipH="1">
              <a:off x="-1376" y="-592"/>
              <a:ext cx="5941" cy="5941"/>
            </a:xfrm>
            <a:prstGeom prst="rect">
              <a:avLst/>
            </a:prstGeom>
          </p:spPr>
        </p:pic>
        <p:pic>
          <p:nvPicPr>
            <p:cNvPr id="6" name="图片 5" descr="000."/>
            <p:cNvPicPr>
              <a:picLocks noChangeAspect="1"/>
            </p:cNvPicPr>
            <p:nvPr/>
          </p:nvPicPr>
          <p:blipFill>
            <a:blip r:embed="rId4">
              <a:lum bright="-6000"/>
            </a:blip>
            <a:stretch>
              <a:fillRect/>
            </a:stretch>
          </p:blipFill>
          <p:spPr>
            <a:xfrm>
              <a:off x="134" y="8906"/>
              <a:ext cx="18932" cy="1322"/>
            </a:xfrm>
            <a:prstGeom prst="rect">
              <a:avLst/>
            </a:prstGeom>
          </p:spPr>
        </p:pic>
      </p:grpSp>
      <p:grpSp>
        <p:nvGrpSpPr>
          <p:cNvPr id="33" name="组合 32"/>
          <p:cNvGrpSpPr/>
          <p:nvPr/>
        </p:nvGrpSpPr>
        <p:grpSpPr>
          <a:xfrm>
            <a:off x="2054860" y="3416935"/>
            <a:ext cx="8082280" cy="2214245"/>
            <a:chOff x="3347" y="5484"/>
            <a:chExt cx="12352" cy="3384"/>
          </a:xfrm>
        </p:grpSpPr>
        <p:pic>
          <p:nvPicPr>
            <p:cNvPr id="26" name="图片 25" descr="10493"/>
            <p:cNvPicPr>
              <a:picLocks noChangeAspect="1"/>
            </p:cNvPicPr>
            <p:nvPr/>
          </p:nvPicPr>
          <p:blipFill>
            <a:blip r:embed="rId5"/>
            <a:srcRect l="1455" t="7084" r="1433" b="58983"/>
            <a:stretch>
              <a:fillRect/>
            </a:stretch>
          </p:blipFill>
          <p:spPr>
            <a:xfrm>
              <a:off x="3347" y="5484"/>
              <a:ext cx="6458" cy="3371"/>
            </a:xfrm>
            <a:prstGeom prst="rect">
              <a:avLst/>
            </a:prstGeom>
          </p:spPr>
        </p:pic>
        <p:pic>
          <p:nvPicPr>
            <p:cNvPr id="27" name="图片 26" descr="年画"/>
            <p:cNvPicPr>
              <a:picLocks noChangeAspect="1"/>
            </p:cNvPicPr>
            <p:nvPr/>
          </p:nvPicPr>
          <p:blipFill>
            <a:blip r:embed="rId6">
              <a:lum bright="-6000" contrast="12000"/>
            </a:blip>
            <a:stretch>
              <a:fillRect/>
            </a:stretch>
          </p:blipFill>
          <p:spPr>
            <a:xfrm>
              <a:off x="10241" y="5484"/>
              <a:ext cx="5459" cy="3385"/>
            </a:xfrm>
            <a:prstGeom prst="rect">
              <a:avLst/>
            </a:prstGeom>
          </p:spPr>
        </p:pic>
      </p:grpSp>
      <p:grpSp>
        <p:nvGrpSpPr>
          <p:cNvPr id="30" name="组合 29"/>
          <p:cNvGrpSpPr/>
          <p:nvPr/>
        </p:nvGrpSpPr>
        <p:grpSpPr>
          <a:xfrm>
            <a:off x="3804603" y="1938655"/>
            <a:ext cx="4582795" cy="1126490"/>
            <a:chOff x="5200" y="2762"/>
            <a:chExt cx="7217" cy="1774"/>
          </a:xfrm>
        </p:grpSpPr>
        <p:sp>
          <p:nvSpPr>
            <p:cNvPr id="29" name="TextBox 127"/>
            <p:cNvSpPr txBox="1"/>
            <p:nvPr/>
          </p:nvSpPr>
          <p:spPr>
            <a:xfrm>
              <a:off x="5405" y="2822"/>
              <a:ext cx="6885" cy="1599"/>
            </a:xfrm>
            <a:prstGeom prst="rect">
              <a:avLst/>
            </a:prstGeom>
            <a:noFill/>
          </p:spPr>
          <p:txBody>
            <a:bodyPr wrap="square" lIns="68575" tIns="0" rIns="68575" bIns="0" rtlCol="0" anchor="t">
              <a:spAutoFit/>
            </a:bodyPr>
            <a:lstStyle/>
            <a:p>
              <a:pPr>
                <a:lnSpc>
                  <a:spcPct val="150000"/>
                </a:lnSpc>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年廿八、廿九或三十日家家户户“贴年红”（年红是春联、门神、横批、年画、“福”字等过年时所贴的红色喜庆元素统称）。过年贴年红（挥春），是中国传统的过年习俗，增添了喜庆的节日气氛，并寄予着人们对新年和新生活的美好期盼。</a:t>
              </a:r>
            </a:p>
          </p:txBody>
        </p:sp>
        <p:sp>
          <p:nvSpPr>
            <p:cNvPr id="31" name="L 形 30"/>
            <p:cNvSpPr/>
            <p:nvPr/>
          </p:nvSpPr>
          <p:spPr>
            <a:xfrm rot="5400000">
              <a:off x="5200" y="2762"/>
              <a:ext cx="489" cy="489"/>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L 形 31"/>
            <p:cNvSpPr/>
            <p:nvPr/>
          </p:nvSpPr>
          <p:spPr>
            <a:xfrm rot="5400000" flipH="1" flipV="1">
              <a:off x="11928" y="4047"/>
              <a:ext cx="489" cy="489"/>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3864610" y="918210"/>
            <a:ext cx="4336415" cy="768985"/>
            <a:chOff x="6086" y="1446"/>
            <a:chExt cx="6829" cy="1211"/>
          </a:xfrm>
        </p:grpSpPr>
        <p:sp>
          <p:nvSpPr>
            <p:cNvPr id="8"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12" name="图片 11" descr="小元素"/>
            <p:cNvPicPr>
              <a:picLocks noChangeAspect="1"/>
            </p:cNvPicPr>
            <p:nvPr/>
          </p:nvPicPr>
          <p:blipFill>
            <a:blip r:embed="rId7">
              <a:lum bright="-12000"/>
            </a:blip>
            <a:stretch>
              <a:fillRect/>
            </a:stretch>
          </p:blipFill>
          <p:spPr>
            <a:xfrm>
              <a:off x="6086" y="1771"/>
              <a:ext cx="1911" cy="781"/>
            </a:xfrm>
            <a:prstGeom prst="rect">
              <a:avLst/>
            </a:prstGeom>
          </p:spPr>
        </p:pic>
        <p:pic>
          <p:nvPicPr>
            <p:cNvPr id="13" name="图片 12" descr="小元素"/>
            <p:cNvPicPr>
              <a:picLocks noChangeAspect="1"/>
            </p:cNvPicPr>
            <p:nvPr/>
          </p:nvPicPr>
          <p:blipFill>
            <a:blip r:embed="rId7">
              <a:lum bright="-12000"/>
            </a:blip>
            <a:stretch>
              <a:fillRect/>
            </a:stretch>
          </p:blipFill>
          <p:spPr>
            <a:xfrm>
              <a:off x="11484" y="1600"/>
              <a:ext cx="1431" cy="585"/>
            </a:xfrm>
            <a:prstGeom prst="rect">
              <a:avLst/>
            </a:prstGeom>
          </p:spPr>
        </p:pic>
      </p:grpSp>
      <p:sp>
        <p:nvSpPr>
          <p:cNvPr id="16" name="文本框 15"/>
          <p:cNvSpPr txBox="1"/>
          <p:nvPr/>
        </p:nvSpPr>
        <p:spPr>
          <a:xfrm>
            <a:off x="2555240" y="1620520"/>
            <a:ext cx="708660" cy="1693545"/>
          </a:xfrm>
          <a:prstGeom prst="rect">
            <a:avLst/>
          </a:prstGeom>
          <a:noFill/>
        </p:spPr>
        <p:txBody>
          <a:bodyPr vert="eaVert" wrap="square" rtlCol="0">
            <a:spAutoFit/>
          </a:bodyPr>
          <a:lstStyle/>
          <a:p>
            <a:pPr algn="ctr">
              <a:lnSpc>
                <a:spcPct val="90000"/>
              </a:lnSpc>
            </a:pPr>
            <a:r>
              <a:rPr lang="zh-CN" altLang="en-US" sz="38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贴年红</a:t>
            </a:r>
          </a:p>
        </p:txBody>
      </p:sp>
      <p:sp>
        <p:nvSpPr>
          <p:cNvPr id="34" name="矩形 33"/>
          <p:cNvSpPr/>
          <p:nvPr/>
        </p:nvSpPr>
        <p:spPr>
          <a:xfrm>
            <a:off x="3804920" y="1938655"/>
            <a:ext cx="4582795" cy="112649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8"/>
    </p:custData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3" name="组合 2"/>
          <p:cNvGrpSpPr/>
          <p:nvPr/>
        </p:nvGrpSpPr>
        <p:grpSpPr>
          <a:xfrm>
            <a:off x="-873760" y="-375920"/>
            <a:ext cx="13944600" cy="7192010"/>
            <a:chOff x="-1376" y="-592"/>
            <a:chExt cx="21960" cy="11326"/>
          </a:xfrm>
        </p:grpSpPr>
        <p:sp>
          <p:nvSpPr>
            <p:cNvPr id="2" name="矩形 1"/>
            <p:cNvSpPr/>
            <p:nvPr/>
          </p:nvSpPr>
          <p:spPr>
            <a:xfrm>
              <a:off x="134" y="66"/>
              <a:ext cx="18932" cy="10668"/>
            </a:xfrm>
            <a:prstGeom prst="rect">
              <a:avLst/>
            </a:prstGeom>
            <a:blipFill rotWithShape="1">
              <a:blip r:embed="rId3">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红色的灯笼装饰素材"/>
            <p:cNvPicPr>
              <a:picLocks noChangeAspect="1"/>
            </p:cNvPicPr>
            <p:nvPr/>
          </p:nvPicPr>
          <p:blipFill>
            <a:blip r:embed="rId4"/>
            <a:stretch>
              <a:fillRect/>
            </a:stretch>
          </p:blipFill>
          <p:spPr>
            <a:xfrm>
              <a:off x="14644" y="-592"/>
              <a:ext cx="5941" cy="5941"/>
            </a:xfrm>
            <a:prstGeom prst="rect">
              <a:avLst/>
            </a:prstGeom>
          </p:spPr>
        </p:pic>
        <p:pic>
          <p:nvPicPr>
            <p:cNvPr id="5" name="图片 4" descr="红色的灯笼装饰素材"/>
            <p:cNvPicPr>
              <a:picLocks noChangeAspect="1"/>
            </p:cNvPicPr>
            <p:nvPr/>
          </p:nvPicPr>
          <p:blipFill>
            <a:blip r:embed="rId4"/>
            <a:stretch>
              <a:fillRect/>
            </a:stretch>
          </p:blipFill>
          <p:spPr>
            <a:xfrm flipH="1">
              <a:off x="-1376" y="-592"/>
              <a:ext cx="5941" cy="5941"/>
            </a:xfrm>
            <a:prstGeom prst="rect">
              <a:avLst/>
            </a:prstGeom>
          </p:spPr>
        </p:pic>
        <p:pic>
          <p:nvPicPr>
            <p:cNvPr id="6" name="图片 5" descr="000."/>
            <p:cNvPicPr>
              <a:picLocks noChangeAspect="1"/>
            </p:cNvPicPr>
            <p:nvPr/>
          </p:nvPicPr>
          <p:blipFill>
            <a:blip r:embed="rId5">
              <a:lum bright="-6000"/>
            </a:blip>
            <a:stretch>
              <a:fillRect/>
            </a:stretch>
          </p:blipFill>
          <p:spPr>
            <a:xfrm>
              <a:off x="134" y="8906"/>
              <a:ext cx="18932" cy="1322"/>
            </a:xfrm>
            <a:prstGeom prst="rect">
              <a:avLst/>
            </a:prstGeom>
          </p:spPr>
        </p:pic>
      </p:grpSp>
      <p:grpSp>
        <p:nvGrpSpPr>
          <p:cNvPr id="65" name="组合 64"/>
          <p:cNvGrpSpPr/>
          <p:nvPr/>
        </p:nvGrpSpPr>
        <p:grpSpPr>
          <a:xfrm>
            <a:off x="2399665" y="2116455"/>
            <a:ext cx="3334166" cy="3201670"/>
            <a:chOff x="9010" y="3273"/>
            <a:chExt cx="5251" cy="5042"/>
          </a:xfrm>
        </p:grpSpPr>
        <p:sp>
          <p:nvSpPr>
            <p:cNvPr id="57" name="文本框 56"/>
            <p:cNvSpPr txBox="1"/>
            <p:nvPr/>
          </p:nvSpPr>
          <p:spPr>
            <a:xfrm>
              <a:off x="9174" y="3562"/>
              <a:ext cx="5086" cy="4753"/>
            </a:xfrm>
            <a:prstGeom prst="rect">
              <a:avLst/>
            </a:prstGeom>
            <a:noFill/>
          </p:spPr>
          <p:txBody>
            <a:bodyPr vert="eaVert" wrap="square" rtlCol="0">
              <a:spAutoFit/>
            </a:bodyPr>
            <a:lstStyle/>
            <a:p>
              <a:pPr>
                <a:lnSpc>
                  <a:spcPct val="150000"/>
                </a:lnSpc>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年夜饭，又称年晚饭、团年饭、团圆饭等，特指岁末除夕的阖家聚餐。年夜饭源于古代的年终祭祀仪，拜祭神灵与祖先后团圆聚餐。年夜饭是年前的重头戏，不但丰富多彩，而且很讲究意头。吃团年饭前先拜神祭祖，待拜祭仪式完毕后才开饭。席上一般有鸡（寓意有计）、鱼（寓意年年有余）、蚝豉（寓意好市）、发菜（寓意发财）、腐竹（寓意富足）、莲藕（寓意聪明）、生菜（寓意生财）、生蒜（寓意会计算）、腊肠（寓意长久）等以求吉利。中国人的年夜饭是家人的团圆聚餐，这顿是年尾最丰盛、最重要的一顿晚餐。</a:t>
              </a:r>
            </a:p>
          </p:txBody>
        </p:sp>
        <p:grpSp>
          <p:nvGrpSpPr>
            <p:cNvPr id="30" name="组合 29"/>
            <p:cNvGrpSpPr/>
            <p:nvPr/>
          </p:nvGrpSpPr>
          <p:grpSpPr>
            <a:xfrm rot="16200000" flipH="1">
              <a:off x="9173" y="3109"/>
              <a:ext cx="4924" cy="5251"/>
              <a:chOff x="8128" y="-608"/>
              <a:chExt cx="5110" cy="5450"/>
            </a:xfrm>
          </p:grpSpPr>
          <p:sp>
            <p:nvSpPr>
              <p:cNvPr id="32" name="L 形 31"/>
              <p:cNvSpPr/>
              <p:nvPr/>
            </p:nvSpPr>
            <p:spPr>
              <a:xfrm rot="5400000" flipH="1">
                <a:off x="8143" y="4368"/>
                <a:ext cx="459" cy="489"/>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L 形 42"/>
              <p:cNvSpPr/>
              <p:nvPr/>
            </p:nvSpPr>
            <p:spPr>
              <a:xfrm rot="5400000" flipV="1">
                <a:off x="12749" y="-608"/>
                <a:ext cx="489" cy="489"/>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0" name="组合 39"/>
          <p:cNvGrpSpPr/>
          <p:nvPr/>
        </p:nvGrpSpPr>
        <p:grpSpPr>
          <a:xfrm>
            <a:off x="6012180" y="2116455"/>
            <a:ext cx="4535805" cy="3187065"/>
            <a:chOff x="9708" y="3333"/>
            <a:chExt cx="7426" cy="5218"/>
          </a:xfrm>
        </p:grpSpPr>
        <p:pic>
          <p:nvPicPr>
            <p:cNvPr id="36" name="图片 35" descr="timg (4)"/>
            <p:cNvPicPr>
              <a:picLocks noChangeAspect="1"/>
            </p:cNvPicPr>
            <p:nvPr/>
          </p:nvPicPr>
          <p:blipFill>
            <a:blip r:embed="rId6"/>
            <a:srcRect b="6346"/>
            <a:stretch>
              <a:fillRect/>
            </a:stretch>
          </p:blipFill>
          <p:spPr>
            <a:xfrm>
              <a:off x="9708" y="3333"/>
              <a:ext cx="3615" cy="5217"/>
            </a:xfrm>
            <a:prstGeom prst="rect">
              <a:avLst/>
            </a:prstGeom>
          </p:spPr>
        </p:pic>
        <p:pic>
          <p:nvPicPr>
            <p:cNvPr id="39" name="图片 38" descr="timg (6)"/>
            <p:cNvPicPr>
              <a:picLocks noChangeAspect="1"/>
            </p:cNvPicPr>
            <p:nvPr/>
          </p:nvPicPr>
          <p:blipFill>
            <a:blip r:embed="rId7"/>
            <a:srcRect l="9078" r="44968"/>
            <a:stretch>
              <a:fillRect/>
            </a:stretch>
          </p:blipFill>
          <p:spPr>
            <a:xfrm>
              <a:off x="13582" y="3355"/>
              <a:ext cx="3552" cy="5196"/>
            </a:xfrm>
            <a:prstGeom prst="rect">
              <a:avLst/>
            </a:prstGeom>
          </p:spPr>
        </p:pic>
      </p:grpSp>
      <p:grpSp>
        <p:nvGrpSpPr>
          <p:cNvPr id="7" name="组合 6"/>
          <p:cNvGrpSpPr/>
          <p:nvPr/>
        </p:nvGrpSpPr>
        <p:grpSpPr>
          <a:xfrm>
            <a:off x="3864610" y="918210"/>
            <a:ext cx="4336415" cy="768985"/>
            <a:chOff x="6086" y="1446"/>
            <a:chExt cx="6829" cy="1211"/>
          </a:xfrm>
        </p:grpSpPr>
        <p:sp>
          <p:nvSpPr>
            <p:cNvPr id="8"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12" name="图片 11" descr="小元素"/>
            <p:cNvPicPr>
              <a:picLocks noChangeAspect="1"/>
            </p:cNvPicPr>
            <p:nvPr/>
          </p:nvPicPr>
          <p:blipFill>
            <a:blip r:embed="rId8">
              <a:lum bright="-12000"/>
            </a:blip>
            <a:stretch>
              <a:fillRect/>
            </a:stretch>
          </p:blipFill>
          <p:spPr>
            <a:xfrm>
              <a:off x="6086" y="1771"/>
              <a:ext cx="1911" cy="781"/>
            </a:xfrm>
            <a:prstGeom prst="rect">
              <a:avLst/>
            </a:prstGeom>
          </p:spPr>
        </p:pic>
        <p:pic>
          <p:nvPicPr>
            <p:cNvPr id="13" name="图片 12" descr="小元素"/>
            <p:cNvPicPr>
              <a:picLocks noChangeAspect="1"/>
            </p:cNvPicPr>
            <p:nvPr/>
          </p:nvPicPr>
          <p:blipFill>
            <a:blip r:embed="rId8">
              <a:lum bright="-12000"/>
            </a:blip>
            <a:stretch>
              <a:fillRect/>
            </a:stretch>
          </p:blipFill>
          <p:spPr>
            <a:xfrm>
              <a:off x="11484" y="1600"/>
              <a:ext cx="1431" cy="585"/>
            </a:xfrm>
            <a:prstGeom prst="rect">
              <a:avLst/>
            </a:prstGeom>
          </p:spPr>
        </p:pic>
      </p:grpSp>
      <p:sp>
        <p:nvSpPr>
          <p:cNvPr id="16" name="文本框 15"/>
          <p:cNvSpPr txBox="1"/>
          <p:nvPr/>
        </p:nvSpPr>
        <p:spPr>
          <a:xfrm>
            <a:off x="1529080" y="2839085"/>
            <a:ext cx="708660" cy="1693545"/>
          </a:xfrm>
          <a:prstGeom prst="rect">
            <a:avLst/>
          </a:prstGeom>
          <a:noFill/>
        </p:spPr>
        <p:txBody>
          <a:bodyPr vert="eaVert" wrap="square" rtlCol="0">
            <a:spAutoFit/>
          </a:bodyPr>
          <a:lstStyle/>
          <a:p>
            <a:pPr algn="ctr">
              <a:lnSpc>
                <a:spcPct val="90000"/>
              </a:lnSpc>
            </a:pPr>
            <a:r>
              <a:rPr lang="zh-CN" altLang="en-US" sz="38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年夜饭</a:t>
            </a:r>
          </a:p>
        </p:txBody>
      </p:sp>
      <p:sp>
        <p:nvSpPr>
          <p:cNvPr id="34" name="矩形 33"/>
          <p:cNvSpPr/>
          <p:nvPr/>
        </p:nvSpPr>
        <p:spPr>
          <a:xfrm rot="5400000">
            <a:off x="2521585" y="2009775"/>
            <a:ext cx="3119755" cy="333311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9"/>
    </p:custData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3" name="组合 2"/>
          <p:cNvGrpSpPr/>
          <p:nvPr/>
        </p:nvGrpSpPr>
        <p:grpSpPr>
          <a:xfrm>
            <a:off x="-873760" y="-375920"/>
            <a:ext cx="13944600" cy="7192010"/>
            <a:chOff x="-1376" y="-592"/>
            <a:chExt cx="21960" cy="11326"/>
          </a:xfrm>
        </p:grpSpPr>
        <p:sp>
          <p:nvSpPr>
            <p:cNvPr id="4" name="矩形 3"/>
            <p:cNvSpPr/>
            <p:nvPr/>
          </p:nvSpPr>
          <p:spPr>
            <a:xfrm>
              <a:off x="134" y="66"/>
              <a:ext cx="18932" cy="10668"/>
            </a:xfrm>
            <a:prstGeom prst="rect">
              <a:avLst/>
            </a:prstGeom>
            <a:blipFill rotWithShape="1">
              <a:blip r:embed="rId2">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红色的灯笼装饰素材"/>
            <p:cNvPicPr>
              <a:picLocks noChangeAspect="1"/>
            </p:cNvPicPr>
            <p:nvPr/>
          </p:nvPicPr>
          <p:blipFill>
            <a:blip r:embed="rId3"/>
            <a:stretch>
              <a:fillRect/>
            </a:stretch>
          </p:blipFill>
          <p:spPr>
            <a:xfrm>
              <a:off x="14644" y="-592"/>
              <a:ext cx="5941" cy="5941"/>
            </a:xfrm>
            <a:prstGeom prst="rect">
              <a:avLst/>
            </a:prstGeom>
          </p:spPr>
        </p:pic>
        <p:pic>
          <p:nvPicPr>
            <p:cNvPr id="6" name="图片 5" descr="红色的灯笼装饰素材"/>
            <p:cNvPicPr>
              <a:picLocks noChangeAspect="1"/>
            </p:cNvPicPr>
            <p:nvPr/>
          </p:nvPicPr>
          <p:blipFill>
            <a:blip r:embed="rId3"/>
            <a:stretch>
              <a:fillRect/>
            </a:stretch>
          </p:blipFill>
          <p:spPr>
            <a:xfrm flipH="1">
              <a:off x="-1376" y="-592"/>
              <a:ext cx="5941" cy="5941"/>
            </a:xfrm>
            <a:prstGeom prst="rect">
              <a:avLst/>
            </a:prstGeom>
          </p:spPr>
        </p:pic>
        <p:pic>
          <p:nvPicPr>
            <p:cNvPr id="12" name="图片 11" descr="000."/>
            <p:cNvPicPr>
              <a:picLocks noChangeAspect="1"/>
            </p:cNvPicPr>
            <p:nvPr/>
          </p:nvPicPr>
          <p:blipFill>
            <a:blip r:embed="rId4">
              <a:lum bright="-6000"/>
            </a:blip>
            <a:stretch>
              <a:fillRect/>
            </a:stretch>
          </p:blipFill>
          <p:spPr>
            <a:xfrm>
              <a:off x="134" y="8906"/>
              <a:ext cx="18932" cy="1322"/>
            </a:xfrm>
            <a:prstGeom prst="rect">
              <a:avLst/>
            </a:prstGeom>
          </p:spPr>
        </p:pic>
      </p:grpSp>
      <p:grpSp>
        <p:nvGrpSpPr>
          <p:cNvPr id="63" name="组合 62"/>
          <p:cNvGrpSpPr/>
          <p:nvPr/>
        </p:nvGrpSpPr>
        <p:grpSpPr>
          <a:xfrm>
            <a:off x="5303520" y="2094865"/>
            <a:ext cx="4246166" cy="3185160"/>
            <a:chOff x="7574" y="3299"/>
            <a:chExt cx="6687" cy="5016"/>
          </a:xfrm>
        </p:grpSpPr>
        <p:sp>
          <p:nvSpPr>
            <p:cNvPr id="57" name="文本框 56"/>
            <p:cNvSpPr txBox="1"/>
            <p:nvPr/>
          </p:nvSpPr>
          <p:spPr>
            <a:xfrm>
              <a:off x="7574" y="3562"/>
              <a:ext cx="6686" cy="4753"/>
            </a:xfrm>
            <a:prstGeom prst="rect">
              <a:avLst/>
            </a:prstGeom>
            <a:noFill/>
          </p:spPr>
          <p:txBody>
            <a:bodyPr vert="eaVert" wrap="square" rtlCol="0">
              <a:spAutoFit/>
            </a:bodyPr>
            <a:lstStyle/>
            <a:p>
              <a:pPr>
                <a:lnSpc>
                  <a:spcPct val="150000"/>
                </a:lnSpc>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除夕守岁是年俗活动之一，守岁之俗由来已久。守岁的民俗主要表现为所有房子都点燃岁火，合家欢聚，并守“岁火”不让熄灭，等着辞旧迎新的时刻，迎接新岁到来。除夕夜灯火通宵不灭，曰“燃灯照岁”或“点岁火”，所有房子都点上灯烛，还要专门在床底点灯烛，遍燃灯烛，谓之“照虚耗”，据说如此照过之后，就会使来年家中财富充实。古时南北风俗各异，古时北方一些地方守岁习俗主要为熬年夜，如晋朝周处所著的《风土记》中说：除夕之夜大家各相与赠送，称“馈岁”；长幼聚欢，祝颂完备，称“分岁”；终岁不眠，以待天明，称“守岁”。除夕之夜，全家团聚在一起，吃过年夜饭，点起蜡烛或油灯，围坐炉旁闲聊，通宵守夜，象征着把一切邪瘟病疫照跑驱走，期待着新的一年吉祥如意。</a:t>
              </a:r>
            </a:p>
          </p:txBody>
        </p:sp>
        <p:grpSp>
          <p:nvGrpSpPr>
            <p:cNvPr id="24" name="组合 23"/>
            <p:cNvGrpSpPr/>
            <p:nvPr/>
          </p:nvGrpSpPr>
          <p:grpSpPr>
            <a:xfrm rot="16200000" flipH="1">
              <a:off x="8479" y="2437"/>
              <a:ext cx="4920" cy="6644"/>
              <a:chOff x="8036" y="-2054"/>
              <a:chExt cx="5106" cy="6896"/>
            </a:xfrm>
          </p:grpSpPr>
          <p:sp>
            <p:nvSpPr>
              <p:cNvPr id="7" name="L 形 6"/>
              <p:cNvSpPr/>
              <p:nvPr/>
            </p:nvSpPr>
            <p:spPr>
              <a:xfrm rot="5400000" flipH="1">
                <a:off x="8051" y="4368"/>
                <a:ext cx="459" cy="489"/>
              </a:xfrm>
              <a:prstGeom prst="corner">
                <a:avLst>
                  <a:gd name="adj1" fmla="val 8431"/>
                  <a:gd name="adj2" fmla="val 9612"/>
                </a:avLst>
              </a:prstGeom>
              <a:solidFill>
                <a:srgbClr val="E94A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L 形 7"/>
              <p:cNvSpPr/>
              <p:nvPr/>
            </p:nvSpPr>
            <p:spPr>
              <a:xfrm rot="5400000" flipV="1">
                <a:off x="12653" y="-2054"/>
                <a:ext cx="489" cy="489"/>
              </a:xfrm>
              <a:prstGeom prst="corner">
                <a:avLst>
                  <a:gd name="adj1" fmla="val 8431"/>
                  <a:gd name="adj2" fmla="val 9612"/>
                </a:avLst>
              </a:prstGeom>
              <a:solidFill>
                <a:srgbClr val="E94A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3" name="组合 12"/>
          <p:cNvGrpSpPr/>
          <p:nvPr/>
        </p:nvGrpSpPr>
        <p:grpSpPr>
          <a:xfrm>
            <a:off x="3864610" y="918210"/>
            <a:ext cx="4336415" cy="768985"/>
            <a:chOff x="6086" y="1446"/>
            <a:chExt cx="6829" cy="1211"/>
          </a:xfrm>
        </p:grpSpPr>
        <p:sp>
          <p:nvSpPr>
            <p:cNvPr id="16"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18" name="图片 17" descr="小元素"/>
            <p:cNvPicPr>
              <a:picLocks noChangeAspect="1"/>
            </p:cNvPicPr>
            <p:nvPr/>
          </p:nvPicPr>
          <p:blipFill>
            <a:blip r:embed="rId5">
              <a:lum bright="-12000"/>
            </a:blip>
            <a:stretch>
              <a:fillRect/>
            </a:stretch>
          </p:blipFill>
          <p:spPr>
            <a:xfrm>
              <a:off x="6086" y="1771"/>
              <a:ext cx="1911" cy="781"/>
            </a:xfrm>
            <a:prstGeom prst="rect">
              <a:avLst/>
            </a:prstGeom>
          </p:spPr>
        </p:pic>
        <p:pic>
          <p:nvPicPr>
            <p:cNvPr id="19" name="图片 18" descr="小元素"/>
            <p:cNvPicPr>
              <a:picLocks noChangeAspect="1"/>
            </p:cNvPicPr>
            <p:nvPr/>
          </p:nvPicPr>
          <p:blipFill>
            <a:blip r:embed="rId5">
              <a:lum bright="-12000"/>
            </a:blip>
            <a:stretch>
              <a:fillRect/>
            </a:stretch>
          </p:blipFill>
          <p:spPr>
            <a:xfrm>
              <a:off x="11484" y="1600"/>
              <a:ext cx="1431" cy="585"/>
            </a:xfrm>
            <a:prstGeom prst="rect">
              <a:avLst/>
            </a:prstGeom>
          </p:spPr>
        </p:pic>
      </p:grpSp>
      <p:sp>
        <p:nvSpPr>
          <p:cNvPr id="20" name="文本框 19"/>
          <p:cNvSpPr txBox="1"/>
          <p:nvPr/>
        </p:nvSpPr>
        <p:spPr>
          <a:xfrm>
            <a:off x="9667875" y="2814955"/>
            <a:ext cx="708660" cy="1693545"/>
          </a:xfrm>
          <a:prstGeom prst="rect">
            <a:avLst/>
          </a:prstGeom>
          <a:noFill/>
        </p:spPr>
        <p:txBody>
          <a:bodyPr vert="eaVert" wrap="square" rtlCol="0">
            <a:spAutoFit/>
          </a:bodyPr>
          <a:lstStyle/>
          <a:p>
            <a:pPr algn="ctr">
              <a:lnSpc>
                <a:spcPct val="90000"/>
              </a:lnSpc>
            </a:pPr>
            <a:r>
              <a:rPr lang="zh-CN" altLang="en-US" sz="38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守岁</a:t>
            </a:r>
          </a:p>
        </p:txBody>
      </p:sp>
      <p:pic>
        <p:nvPicPr>
          <p:cNvPr id="28" name="图片 27" descr="除夕守岁2"/>
          <p:cNvPicPr>
            <a:picLocks noChangeAspect="1"/>
          </p:cNvPicPr>
          <p:nvPr/>
        </p:nvPicPr>
        <p:blipFill>
          <a:blip r:embed="rId6"/>
          <a:stretch>
            <a:fillRect/>
          </a:stretch>
        </p:blipFill>
        <p:spPr>
          <a:xfrm>
            <a:off x="1456690" y="1943735"/>
            <a:ext cx="4047490" cy="3436620"/>
          </a:xfrm>
          <a:prstGeom prst="rect">
            <a:avLst/>
          </a:prstGeom>
        </p:spPr>
      </p:pic>
    </p:spTree>
    <p:custDataLst>
      <p:tags r:id="rId7"/>
    </p:custData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2" name="组合 1"/>
          <p:cNvGrpSpPr/>
          <p:nvPr/>
        </p:nvGrpSpPr>
        <p:grpSpPr>
          <a:xfrm>
            <a:off x="-873760" y="-375920"/>
            <a:ext cx="13944600" cy="7192010"/>
            <a:chOff x="-1376" y="-592"/>
            <a:chExt cx="21960" cy="11326"/>
          </a:xfrm>
        </p:grpSpPr>
        <p:sp>
          <p:nvSpPr>
            <p:cNvPr id="5" name="矩形 4"/>
            <p:cNvSpPr/>
            <p:nvPr/>
          </p:nvSpPr>
          <p:spPr>
            <a:xfrm>
              <a:off x="134" y="66"/>
              <a:ext cx="18932" cy="10668"/>
            </a:xfrm>
            <a:prstGeom prst="rect">
              <a:avLst/>
            </a:prstGeom>
            <a:blipFill rotWithShape="1">
              <a:blip r:embed="rId3">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红色的灯笼装饰素材"/>
            <p:cNvPicPr>
              <a:picLocks noChangeAspect="1"/>
            </p:cNvPicPr>
            <p:nvPr/>
          </p:nvPicPr>
          <p:blipFill>
            <a:blip r:embed="rId4"/>
            <a:stretch>
              <a:fillRect/>
            </a:stretch>
          </p:blipFill>
          <p:spPr>
            <a:xfrm>
              <a:off x="14644" y="-592"/>
              <a:ext cx="5941" cy="5941"/>
            </a:xfrm>
            <a:prstGeom prst="rect">
              <a:avLst/>
            </a:prstGeom>
          </p:spPr>
        </p:pic>
        <p:pic>
          <p:nvPicPr>
            <p:cNvPr id="12" name="图片 11" descr="红色的灯笼装饰素材"/>
            <p:cNvPicPr>
              <a:picLocks noChangeAspect="1"/>
            </p:cNvPicPr>
            <p:nvPr/>
          </p:nvPicPr>
          <p:blipFill>
            <a:blip r:embed="rId4"/>
            <a:stretch>
              <a:fillRect/>
            </a:stretch>
          </p:blipFill>
          <p:spPr>
            <a:xfrm flipH="1">
              <a:off x="-1376" y="-592"/>
              <a:ext cx="5941" cy="5941"/>
            </a:xfrm>
            <a:prstGeom prst="rect">
              <a:avLst/>
            </a:prstGeom>
          </p:spPr>
        </p:pic>
        <p:pic>
          <p:nvPicPr>
            <p:cNvPr id="13" name="图片 12" descr="000."/>
            <p:cNvPicPr>
              <a:picLocks noChangeAspect="1"/>
            </p:cNvPicPr>
            <p:nvPr/>
          </p:nvPicPr>
          <p:blipFill>
            <a:blip r:embed="rId5">
              <a:lum bright="-6000"/>
            </a:blip>
            <a:stretch>
              <a:fillRect/>
            </a:stretch>
          </p:blipFill>
          <p:spPr>
            <a:xfrm>
              <a:off x="134" y="8906"/>
              <a:ext cx="18932" cy="1322"/>
            </a:xfrm>
            <a:prstGeom prst="rect">
              <a:avLst/>
            </a:prstGeom>
          </p:spPr>
        </p:pic>
      </p:grpSp>
      <p:pic>
        <p:nvPicPr>
          <p:cNvPr id="3" name="图片 2" descr="可商用高清新年发红包压岁钱"/>
          <p:cNvPicPr>
            <a:picLocks noChangeAspect="1"/>
          </p:cNvPicPr>
          <p:nvPr/>
        </p:nvPicPr>
        <p:blipFill>
          <a:blip r:embed="rId6"/>
          <a:stretch>
            <a:fillRect/>
          </a:stretch>
        </p:blipFill>
        <p:spPr>
          <a:xfrm>
            <a:off x="1835785" y="1530350"/>
            <a:ext cx="4243705" cy="4243705"/>
          </a:xfrm>
          <a:prstGeom prst="rect">
            <a:avLst/>
          </a:prstGeom>
        </p:spPr>
      </p:pic>
      <p:grpSp>
        <p:nvGrpSpPr>
          <p:cNvPr id="4" name="组合 3"/>
          <p:cNvGrpSpPr/>
          <p:nvPr/>
        </p:nvGrpSpPr>
        <p:grpSpPr>
          <a:xfrm>
            <a:off x="6373495" y="2094865"/>
            <a:ext cx="2275205" cy="3185160"/>
            <a:chOff x="4097" y="3299"/>
            <a:chExt cx="3583" cy="5016"/>
          </a:xfrm>
        </p:grpSpPr>
        <p:sp>
          <p:nvSpPr>
            <p:cNvPr id="57" name="文本框 56"/>
            <p:cNvSpPr txBox="1"/>
            <p:nvPr/>
          </p:nvSpPr>
          <p:spPr>
            <a:xfrm>
              <a:off x="4471" y="3562"/>
              <a:ext cx="3087" cy="4753"/>
            </a:xfrm>
            <a:prstGeom prst="rect">
              <a:avLst/>
            </a:prstGeom>
            <a:noFill/>
          </p:spPr>
          <p:txBody>
            <a:bodyPr vert="eaVert" wrap="square" rtlCol="0">
              <a:spAutoFit/>
            </a:bodyPr>
            <a:lstStyle/>
            <a:p>
              <a:pPr>
                <a:lnSpc>
                  <a:spcPct val="150000"/>
                </a:lnSpc>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压岁钱，年俗之一，年晚饭后长辈要将事先准备好的压岁钱派发给晚辈，据说压岁钱可以压住邪祟，晚辈得到压岁钱就可以平平安安度过一岁。压岁钱在民俗文化中寓意辟邪驱鬼，保佑平安。压岁钱最初的用意是镇恶驱邪。因为人们认为小孩容易受鬼祟的侵害，所以用压岁钱压祟驱邪。</a:t>
              </a:r>
            </a:p>
          </p:txBody>
        </p:sp>
        <p:sp>
          <p:nvSpPr>
            <p:cNvPr id="7" name="L 形 6"/>
            <p:cNvSpPr/>
            <p:nvPr/>
          </p:nvSpPr>
          <p:spPr>
            <a:xfrm rot="10800000">
              <a:off x="7238" y="3299"/>
              <a:ext cx="442" cy="471"/>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L 形 7"/>
            <p:cNvSpPr/>
            <p:nvPr/>
          </p:nvSpPr>
          <p:spPr>
            <a:xfrm rot="10800000" flipH="1" flipV="1">
              <a:off x="4097" y="7748"/>
              <a:ext cx="471" cy="471"/>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864610" y="918210"/>
            <a:ext cx="4336415" cy="768985"/>
            <a:chOff x="6086" y="1446"/>
            <a:chExt cx="6829" cy="1211"/>
          </a:xfrm>
        </p:grpSpPr>
        <p:sp>
          <p:nvSpPr>
            <p:cNvPr id="18"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19" name="图片 18" descr="小元素"/>
            <p:cNvPicPr>
              <a:picLocks noChangeAspect="1"/>
            </p:cNvPicPr>
            <p:nvPr/>
          </p:nvPicPr>
          <p:blipFill>
            <a:blip r:embed="rId7">
              <a:lum bright="-12000"/>
            </a:blip>
            <a:stretch>
              <a:fillRect/>
            </a:stretch>
          </p:blipFill>
          <p:spPr>
            <a:xfrm>
              <a:off x="6086" y="1771"/>
              <a:ext cx="1911" cy="781"/>
            </a:xfrm>
            <a:prstGeom prst="rect">
              <a:avLst/>
            </a:prstGeom>
          </p:spPr>
        </p:pic>
        <p:pic>
          <p:nvPicPr>
            <p:cNvPr id="20" name="图片 19" descr="小元素"/>
            <p:cNvPicPr>
              <a:picLocks noChangeAspect="1"/>
            </p:cNvPicPr>
            <p:nvPr/>
          </p:nvPicPr>
          <p:blipFill>
            <a:blip r:embed="rId7">
              <a:lum bright="-12000"/>
            </a:blip>
            <a:stretch>
              <a:fillRect/>
            </a:stretch>
          </p:blipFill>
          <p:spPr>
            <a:xfrm>
              <a:off x="11484" y="1600"/>
              <a:ext cx="1431" cy="585"/>
            </a:xfrm>
            <a:prstGeom prst="rect">
              <a:avLst/>
            </a:prstGeom>
          </p:spPr>
        </p:pic>
      </p:grpSp>
      <p:sp>
        <p:nvSpPr>
          <p:cNvPr id="22" name="文本框 21"/>
          <p:cNvSpPr txBox="1"/>
          <p:nvPr/>
        </p:nvSpPr>
        <p:spPr>
          <a:xfrm>
            <a:off x="8945880" y="2805430"/>
            <a:ext cx="708660" cy="1693545"/>
          </a:xfrm>
          <a:prstGeom prst="rect">
            <a:avLst/>
          </a:prstGeom>
          <a:noFill/>
        </p:spPr>
        <p:txBody>
          <a:bodyPr vert="eaVert" wrap="square" rtlCol="0">
            <a:spAutoFit/>
          </a:bodyPr>
          <a:lstStyle/>
          <a:p>
            <a:pPr algn="ctr">
              <a:lnSpc>
                <a:spcPct val="90000"/>
              </a:lnSpc>
            </a:pPr>
            <a:r>
              <a:rPr lang="zh-CN" altLang="en-US" sz="38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压岁钱</a:t>
            </a:r>
          </a:p>
        </p:txBody>
      </p:sp>
      <p:sp>
        <p:nvSpPr>
          <p:cNvPr id="34" name="矩形 33"/>
          <p:cNvSpPr/>
          <p:nvPr/>
        </p:nvSpPr>
        <p:spPr>
          <a:xfrm rot="5400000">
            <a:off x="5949950" y="2520950"/>
            <a:ext cx="3124835" cy="227330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8"/>
    </p:custData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2" name="组合 1"/>
          <p:cNvGrpSpPr/>
          <p:nvPr/>
        </p:nvGrpSpPr>
        <p:grpSpPr>
          <a:xfrm>
            <a:off x="-873760" y="-375920"/>
            <a:ext cx="13944600" cy="7192010"/>
            <a:chOff x="-1376" y="-592"/>
            <a:chExt cx="21960" cy="11326"/>
          </a:xfrm>
        </p:grpSpPr>
        <p:sp>
          <p:nvSpPr>
            <p:cNvPr id="5" name="矩形 4"/>
            <p:cNvSpPr/>
            <p:nvPr/>
          </p:nvSpPr>
          <p:spPr>
            <a:xfrm>
              <a:off x="134" y="66"/>
              <a:ext cx="18932" cy="10668"/>
            </a:xfrm>
            <a:prstGeom prst="rect">
              <a:avLst/>
            </a:prstGeom>
            <a:blipFill rotWithShape="1">
              <a:blip r:embed="rId3">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红色的灯笼装饰素材"/>
            <p:cNvPicPr>
              <a:picLocks noChangeAspect="1"/>
            </p:cNvPicPr>
            <p:nvPr/>
          </p:nvPicPr>
          <p:blipFill>
            <a:blip r:embed="rId4"/>
            <a:stretch>
              <a:fillRect/>
            </a:stretch>
          </p:blipFill>
          <p:spPr>
            <a:xfrm>
              <a:off x="14644" y="-592"/>
              <a:ext cx="5941" cy="5941"/>
            </a:xfrm>
            <a:prstGeom prst="rect">
              <a:avLst/>
            </a:prstGeom>
          </p:spPr>
        </p:pic>
        <p:pic>
          <p:nvPicPr>
            <p:cNvPr id="12" name="图片 11" descr="红色的灯笼装饰素材"/>
            <p:cNvPicPr>
              <a:picLocks noChangeAspect="1"/>
            </p:cNvPicPr>
            <p:nvPr/>
          </p:nvPicPr>
          <p:blipFill>
            <a:blip r:embed="rId4"/>
            <a:stretch>
              <a:fillRect/>
            </a:stretch>
          </p:blipFill>
          <p:spPr>
            <a:xfrm flipH="1">
              <a:off x="-1376" y="-592"/>
              <a:ext cx="5941" cy="5941"/>
            </a:xfrm>
            <a:prstGeom prst="rect">
              <a:avLst/>
            </a:prstGeom>
          </p:spPr>
        </p:pic>
        <p:pic>
          <p:nvPicPr>
            <p:cNvPr id="13" name="图片 12" descr="000."/>
            <p:cNvPicPr>
              <a:picLocks noChangeAspect="1"/>
            </p:cNvPicPr>
            <p:nvPr/>
          </p:nvPicPr>
          <p:blipFill>
            <a:blip r:embed="rId5">
              <a:lum bright="-6000"/>
            </a:blip>
            <a:stretch>
              <a:fillRect/>
            </a:stretch>
          </p:blipFill>
          <p:spPr>
            <a:xfrm>
              <a:off x="134" y="8906"/>
              <a:ext cx="18932" cy="1322"/>
            </a:xfrm>
            <a:prstGeom prst="rect">
              <a:avLst/>
            </a:prstGeom>
          </p:spPr>
        </p:pic>
      </p:grpSp>
      <p:pic>
        <p:nvPicPr>
          <p:cNvPr id="4" name="图片 3" descr="拜年2"/>
          <p:cNvPicPr>
            <a:picLocks noChangeAspect="1"/>
          </p:cNvPicPr>
          <p:nvPr/>
        </p:nvPicPr>
        <p:blipFill>
          <a:blip r:embed="rId6">
            <a:lum contrast="36000"/>
          </a:blip>
          <a:srcRect l="-254" t="6803" r="2229" b="5786"/>
          <a:stretch>
            <a:fillRect/>
          </a:stretch>
        </p:blipFill>
        <p:spPr>
          <a:xfrm>
            <a:off x="5718810" y="2132965"/>
            <a:ext cx="4310380" cy="3174365"/>
          </a:xfrm>
          <a:prstGeom prst="rect">
            <a:avLst/>
          </a:prstGeom>
        </p:spPr>
      </p:pic>
      <p:grpSp>
        <p:nvGrpSpPr>
          <p:cNvPr id="65" name="组合 64"/>
          <p:cNvGrpSpPr/>
          <p:nvPr/>
        </p:nvGrpSpPr>
        <p:grpSpPr>
          <a:xfrm>
            <a:off x="3005988" y="2116455"/>
            <a:ext cx="2117348" cy="3175000"/>
            <a:chOff x="10926" y="3273"/>
            <a:chExt cx="3334" cy="5000"/>
          </a:xfrm>
        </p:grpSpPr>
        <p:sp>
          <p:nvSpPr>
            <p:cNvPr id="57" name="文本框 56"/>
            <p:cNvSpPr txBox="1"/>
            <p:nvPr/>
          </p:nvSpPr>
          <p:spPr>
            <a:xfrm>
              <a:off x="11068" y="3520"/>
              <a:ext cx="3087" cy="4753"/>
            </a:xfrm>
            <a:prstGeom prst="rect">
              <a:avLst/>
            </a:prstGeom>
            <a:noFill/>
          </p:spPr>
          <p:txBody>
            <a:bodyPr vert="eaVert" wrap="square" rtlCol="0">
              <a:spAutoFit/>
            </a:bodyPr>
            <a:lstStyle/>
            <a:p>
              <a:pPr>
                <a:lnSpc>
                  <a:spcPct val="150000"/>
                </a:lnSpc>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春节期间走访拜年是年节传统习俗之一，是人们辞旧迎新、相互表达美好祝愿的一种方式。初二、三就开始走亲戚看朋友，相互拜年，道贺祝福，说些恭贺新喜、恭喜发财、恭喜、新年好等话。拜年的意义所在是亲朋好友之间走访联络感情、互贺新年，表达对亲朋间的情怀以及对新一年生活的美好祝福。</a:t>
              </a:r>
            </a:p>
          </p:txBody>
        </p:sp>
        <p:grpSp>
          <p:nvGrpSpPr>
            <p:cNvPr id="7" name="组合 6"/>
            <p:cNvGrpSpPr/>
            <p:nvPr/>
          </p:nvGrpSpPr>
          <p:grpSpPr>
            <a:xfrm rot="16200000" flipH="1">
              <a:off x="10131" y="4067"/>
              <a:ext cx="4924" cy="3334"/>
              <a:chOff x="8128" y="1381"/>
              <a:chExt cx="5110" cy="3461"/>
            </a:xfrm>
          </p:grpSpPr>
          <p:sp>
            <p:nvSpPr>
              <p:cNvPr id="8" name="L 形 7"/>
              <p:cNvSpPr/>
              <p:nvPr/>
            </p:nvSpPr>
            <p:spPr>
              <a:xfrm rot="5400000" flipH="1">
                <a:off x="8143" y="4368"/>
                <a:ext cx="459" cy="489"/>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L 形 42"/>
              <p:cNvSpPr/>
              <p:nvPr/>
            </p:nvSpPr>
            <p:spPr>
              <a:xfrm rot="5400000" flipV="1">
                <a:off x="12749" y="1381"/>
                <a:ext cx="489" cy="489"/>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a:off x="3864610" y="918210"/>
            <a:ext cx="4336415" cy="768985"/>
            <a:chOff x="6086" y="1446"/>
            <a:chExt cx="6829" cy="1211"/>
          </a:xfrm>
        </p:grpSpPr>
        <p:sp>
          <p:nvSpPr>
            <p:cNvPr id="18"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19" name="图片 18" descr="小元素"/>
            <p:cNvPicPr>
              <a:picLocks noChangeAspect="1"/>
            </p:cNvPicPr>
            <p:nvPr/>
          </p:nvPicPr>
          <p:blipFill>
            <a:blip r:embed="rId7">
              <a:lum bright="-12000"/>
            </a:blip>
            <a:stretch>
              <a:fillRect/>
            </a:stretch>
          </p:blipFill>
          <p:spPr>
            <a:xfrm>
              <a:off x="6086" y="1771"/>
              <a:ext cx="1911" cy="781"/>
            </a:xfrm>
            <a:prstGeom prst="rect">
              <a:avLst/>
            </a:prstGeom>
          </p:spPr>
        </p:pic>
        <p:pic>
          <p:nvPicPr>
            <p:cNvPr id="20" name="图片 19" descr="小元素"/>
            <p:cNvPicPr>
              <a:picLocks noChangeAspect="1"/>
            </p:cNvPicPr>
            <p:nvPr/>
          </p:nvPicPr>
          <p:blipFill>
            <a:blip r:embed="rId7">
              <a:lum bright="-12000"/>
            </a:blip>
            <a:stretch>
              <a:fillRect/>
            </a:stretch>
          </p:blipFill>
          <p:spPr>
            <a:xfrm>
              <a:off x="11484" y="1600"/>
              <a:ext cx="1431" cy="585"/>
            </a:xfrm>
            <a:prstGeom prst="rect">
              <a:avLst/>
            </a:prstGeom>
          </p:spPr>
        </p:pic>
      </p:grpSp>
      <p:sp>
        <p:nvSpPr>
          <p:cNvPr id="22" name="文本框 21"/>
          <p:cNvSpPr txBox="1"/>
          <p:nvPr/>
        </p:nvSpPr>
        <p:spPr>
          <a:xfrm>
            <a:off x="2047240" y="2765425"/>
            <a:ext cx="708660" cy="1693545"/>
          </a:xfrm>
          <a:prstGeom prst="rect">
            <a:avLst/>
          </a:prstGeom>
          <a:noFill/>
        </p:spPr>
        <p:txBody>
          <a:bodyPr vert="eaVert" wrap="square" rtlCol="0">
            <a:spAutoFit/>
          </a:bodyPr>
          <a:lstStyle/>
          <a:p>
            <a:pPr algn="ctr">
              <a:lnSpc>
                <a:spcPct val="90000"/>
              </a:lnSpc>
            </a:pPr>
            <a:r>
              <a:rPr lang="zh-CN" altLang="en-US" sz="38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拜年</a:t>
            </a:r>
          </a:p>
        </p:txBody>
      </p:sp>
      <p:sp>
        <p:nvSpPr>
          <p:cNvPr id="34" name="矩形 33"/>
          <p:cNvSpPr/>
          <p:nvPr/>
        </p:nvSpPr>
        <p:spPr>
          <a:xfrm rot="5400000">
            <a:off x="2502535" y="2621915"/>
            <a:ext cx="3124835" cy="211645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8"/>
    </p:custData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2" name="组合 1"/>
          <p:cNvGrpSpPr/>
          <p:nvPr/>
        </p:nvGrpSpPr>
        <p:grpSpPr>
          <a:xfrm>
            <a:off x="-873760" y="-375920"/>
            <a:ext cx="13944600" cy="7192010"/>
            <a:chOff x="-1376" y="-592"/>
            <a:chExt cx="21960" cy="11326"/>
          </a:xfrm>
        </p:grpSpPr>
        <p:sp>
          <p:nvSpPr>
            <p:cNvPr id="5" name="矩形 4"/>
            <p:cNvSpPr/>
            <p:nvPr/>
          </p:nvSpPr>
          <p:spPr>
            <a:xfrm>
              <a:off x="134" y="66"/>
              <a:ext cx="18932" cy="10668"/>
            </a:xfrm>
            <a:prstGeom prst="rect">
              <a:avLst/>
            </a:prstGeom>
            <a:blipFill rotWithShape="1">
              <a:blip r:embed="rId3">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红色的灯笼装饰素材"/>
            <p:cNvPicPr>
              <a:picLocks noChangeAspect="1"/>
            </p:cNvPicPr>
            <p:nvPr/>
          </p:nvPicPr>
          <p:blipFill>
            <a:blip r:embed="rId4"/>
            <a:stretch>
              <a:fillRect/>
            </a:stretch>
          </p:blipFill>
          <p:spPr>
            <a:xfrm>
              <a:off x="14644" y="-592"/>
              <a:ext cx="5941" cy="5941"/>
            </a:xfrm>
            <a:prstGeom prst="rect">
              <a:avLst/>
            </a:prstGeom>
          </p:spPr>
        </p:pic>
        <p:pic>
          <p:nvPicPr>
            <p:cNvPr id="12" name="图片 11" descr="红色的灯笼装饰素材"/>
            <p:cNvPicPr>
              <a:picLocks noChangeAspect="1"/>
            </p:cNvPicPr>
            <p:nvPr/>
          </p:nvPicPr>
          <p:blipFill>
            <a:blip r:embed="rId4"/>
            <a:stretch>
              <a:fillRect/>
            </a:stretch>
          </p:blipFill>
          <p:spPr>
            <a:xfrm flipH="1">
              <a:off x="-1376" y="-592"/>
              <a:ext cx="5941" cy="5941"/>
            </a:xfrm>
            <a:prstGeom prst="rect">
              <a:avLst/>
            </a:prstGeom>
          </p:spPr>
        </p:pic>
        <p:pic>
          <p:nvPicPr>
            <p:cNvPr id="13" name="图片 12" descr="000."/>
            <p:cNvPicPr>
              <a:picLocks noChangeAspect="1"/>
            </p:cNvPicPr>
            <p:nvPr/>
          </p:nvPicPr>
          <p:blipFill>
            <a:blip r:embed="rId5">
              <a:lum bright="-6000"/>
            </a:blip>
            <a:stretch>
              <a:fillRect/>
            </a:stretch>
          </p:blipFill>
          <p:spPr>
            <a:xfrm>
              <a:off x="134" y="8906"/>
              <a:ext cx="18932" cy="1322"/>
            </a:xfrm>
            <a:prstGeom prst="rect">
              <a:avLst/>
            </a:prstGeom>
          </p:spPr>
        </p:pic>
      </p:grpSp>
      <p:pic>
        <p:nvPicPr>
          <p:cNvPr id="16" name="图片 15" descr="新年放鞭炮场景插画"/>
          <p:cNvPicPr>
            <a:picLocks noChangeAspect="1"/>
          </p:cNvPicPr>
          <p:nvPr/>
        </p:nvPicPr>
        <p:blipFill>
          <a:blip r:embed="rId6"/>
          <a:stretch>
            <a:fillRect/>
          </a:stretch>
        </p:blipFill>
        <p:spPr>
          <a:xfrm>
            <a:off x="1657985" y="1771015"/>
            <a:ext cx="4139565" cy="4139565"/>
          </a:xfrm>
          <a:prstGeom prst="rect">
            <a:avLst/>
          </a:prstGeom>
        </p:spPr>
      </p:pic>
      <p:grpSp>
        <p:nvGrpSpPr>
          <p:cNvPr id="18" name="组合 17"/>
          <p:cNvGrpSpPr/>
          <p:nvPr/>
        </p:nvGrpSpPr>
        <p:grpSpPr>
          <a:xfrm>
            <a:off x="5887085" y="2094865"/>
            <a:ext cx="3390265" cy="3185160"/>
            <a:chOff x="2341" y="3299"/>
            <a:chExt cx="5339" cy="5016"/>
          </a:xfrm>
        </p:grpSpPr>
        <p:sp>
          <p:nvSpPr>
            <p:cNvPr id="57" name="文本框 56"/>
            <p:cNvSpPr txBox="1"/>
            <p:nvPr/>
          </p:nvSpPr>
          <p:spPr>
            <a:xfrm>
              <a:off x="2472" y="3562"/>
              <a:ext cx="5086" cy="4753"/>
            </a:xfrm>
            <a:prstGeom prst="rect">
              <a:avLst/>
            </a:prstGeom>
            <a:noFill/>
          </p:spPr>
          <p:txBody>
            <a:bodyPr vert="eaVert" wrap="square" rtlCol="0">
              <a:spAutoFit/>
            </a:bodyPr>
            <a:lstStyle/>
            <a:p>
              <a:pPr>
                <a:lnSpc>
                  <a:spcPct val="150000"/>
                </a:lnSpc>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中国民间有“开门炮仗”一说。即在新的一年到来之际，家家户户开门的第一件事就是烧炮竹，以哔哔叭叭的爆竹声除旧迎新。炮竹是中国特产，亦称“爆仗”、“爆竹”、“炮仗”、“鞭炮”。其起源很早，关于爆竹的演变过程，《通俗编排优》记载道：“古时爆竹。皆以真竹着火爆之，故唐人诗亦称爆竿。后人卷纸为之。称曰“爆竹”。</a:t>
              </a:r>
            </a:p>
            <a:p>
              <a:pPr>
                <a:lnSpc>
                  <a:spcPct val="150000"/>
                </a:lnSpc>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炮竹的原始目的是迎神与驱逐鬼怪。后来以其强烈的喜庆色彩发展为辞旧迎新的象征符号。烧炮竹可以创造出喜庆热闹的气氛，是节日的一种娱乐活动，可以给人们带来欢愉和吉利。</a:t>
              </a:r>
            </a:p>
          </p:txBody>
        </p:sp>
        <p:sp>
          <p:nvSpPr>
            <p:cNvPr id="19" name="L 形 18"/>
            <p:cNvSpPr/>
            <p:nvPr/>
          </p:nvSpPr>
          <p:spPr>
            <a:xfrm rot="10800000">
              <a:off x="7238" y="3299"/>
              <a:ext cx="442" cy="471"/>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L 形 19"/>
            <p:cNvSpPr/>
            <p:nvPr/>
          </p:nvSpPr>
          <p:spPr>
            <a:xfrm rot="10800000" flipH="1" flipV="1">
              <a:off x="2341" y="7748"/>
              <a:ext cx="471" cy="471"/>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3864610" y="918210"/>
            <a:ext cx="4336415" cy="768985"/>
            <a:chOff x="6086" y="1446"/>
            <a:chExt cx="6829" cy="1211"/>
          </a:xfrm>
        </p:grpSpPr>
        <p:sp>
          <p:nvSpPr>
            <p:cNvPr id="7"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11" name="图片 10" descr="小元素"/>
            <p:cNvPicPr>
              <a:picLocks noChangeAspect="1"/>
            </p:cNvPicPr>
            <p:nvPr/>
          </p:nvPicPr>
          <p:blipFill>
            <a:blip r:embed="rId7">
              <a:lum bright="-12000"/>
            </a:blip>
            <a:stretch>
              <a:fillRect/>
            </a:stretch>
          </p:blipFill>
          <p:spPr>
            <a:xfrm>
              <a:off x="6086" y="1771"/>
              <a:ext cx="1911" cy="781"/>
            </a:xfrm>
            <a:prstGeom prst="rect">
              <a:avLst/>
            </a:prstGeom>
          </p:spPr>
        </p:pic>
        <p:pic>
          <p:nvPicPr>
            <p:cNvPr id="14" name="图片 13" descr="小元素"/>
            <p:cNvPicPr>
              <a:picLocks noChangeAspect="1"/>
            </p:cNvPicPr>
            <p:nvPr/>
          </p:nvPicPr>
          <p:blipFill>
            <a:blip r:embed="rId7">
              <a:lum bright="-12000"/>
            </a:blip>
            <a:stretch>
              <a:fillRect/>
            </a:stretch>
          </p:blipFill>
          <p:spPr>
            <a:xfrm>
              <a:off x="11484" y="1600"/>
              <a:ext cx="1431" cy="585"/>
            </a:xfrm>
            <a:prstGeom prst="rect">
              <a:avLst/>
            </a:prstGeom>
          </p:spPr>
        </p:pic>
      </p:grpSp>
      <p:sp>
        <p:nvSpPr>
          <p:cNvPr id="23" name="文本框 22"/>
          <p:cNvSpPr txBox="1"/>
          <p:nvPr/>
        </p:nvSpPr>
        <p:spPr>
          <a:xfrm>
            <a:off x="9298940" y="2805430"/>
            <a:ext cx="708660" cy="1693545"/>
          </a:xfrm>
          <a:prstGeom prst="rect">
            <a:avLst/>
          </a:prstGeom>
          <a:noFill/>
        </p:spPr>
        <p:txBody>
          <a:bodyPr vert="eaVert" wrap="square" rtlCol="0">
            <a:spAutoFit/>
          </a:bodyPr>
          <a:lstStyle/>
          <a:p>
            <a:pPr algn="ctr">
              <a:lnSpc>
                <a:spcPct val="90000"/>
              </a:lnSpc>
            </a:pPr>
            <a:r>
              <a:rPr lang="zh-CN" altLang="en-US" sz="38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烧炮竹</a:t>
            </a:r>
          </a:p>
        </p:txBody>
      </p:sp>
      <p:sp>
        <p:nvSpPr>
          <p:cNvPr id="34" name="矩形 33"/>
          <p:cNvSpPr/>
          <p:nvPr/>
        </p:nvSpPr>
        <p:spPr>
          <a:xfrm rot="5400000">
            <a:off x="6019800" y="1957705"/>
            <a:ext cx="3124835" cy="338963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8"/>
    </p:custDataLst>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2" name="组合 1"/>
          <p:cNvGrpSpPr/>
          <p:nvPr/>
        </p:nvGrpSpPr>
        <p:grpSpPr>
          <a:xfrm>
            <a:off x="-873760" y="-375920"/>
            <a:ext cx="13944600" cy="7192010"/>
            <a:chOff x="-1376" y="-592"/>
            <a:chExt cx="21960" cy="11326"/>
          </a:xfrm>
        </p:grpSpPr>
        <p:sp>
          <p:nvSpPr>
            <p:cNvPr id="5" name="矩形 4"/>
            <p:cNvSpPr/>
            <p:nvPr/>
          </p:nvSpPr>
          <p:spPr>
            <a:xfrm>
              <a:off x="134" y="66"/>
              <a:ext cx="18932" cy="10668"/>
            </a:xfrm>
            <a:prstGeom prst="rect">
              <a:avLst/>
            </a:prstGeom>
            <a:blipFill rotWithShape="1">
              <a:blip r:embed="rId2">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红色的灯笼装饰素材"/>
            <p:cNvPicPr>
              <a:picLocks noChangeAspect="1"/>
            </p:cNvPicPr>
            <p:nvPr/>
          </p:nvPicPr>
          <p:blipFill>
            <a:blip r:embed="rId3"/>
            <a:stretch>
              <a:fillRect/>
            </a:stretch>
          </p:blipFill>
          <p:spPr>
            <a:xfrm>
              <a:off x="14644" y="-592"/>
              <a:ext cx="5941" cy="5941"/>
            </a:xfrm>
            <a:prstGeom prst="rect">
              <a:avLst/>
            </a:prstGeom>
          </p:spPr>
        </p:pic>
        <p:pic>
          <p:nvPicPr>
            <p:cNvPr id="12" name="图片 11" descr="红色的灯笼装饰素材"/>
            <p:cNvPicPr>
              <a:picLocks noChangeAspect="1"/>
            </p:cNvPicPr>
            <p:nvPr/>
          </p:nvPicPr>
          <p:blipFill>
            <a:blip r:embed="rId3"/>
            <a:stretch>
              <a:fillRect/>
            </a:stretch>
          </p:blipFill>
          <p:spPr>
            <a:xfrm flipH="1">
              <a:off x="-1376" y="-592"/>
              <a:ext cx="5941" cy="5941"/>
            </a:xfrm>
            <a:prstGeom prst="rect">
              <a:avLst/>
            </a:prstGeom>
          </p:spPr>
        </p:pic>
        <p:pic>
          <p:nvPicPr>
            <p:cNvPr id="13" name="图片 12" descr="000."/>
            <p:cNvPicPr>
              <a:picLocks noChangeAspect="1"/>
            </p:cNvPicPr>
            <p:nvPr/>
          </p:nvPicPr>
          <p:blipFill>
            <a:blip r:embed="rId4">
              <a:lum bright="-6000"/>
            </a:blip>
            <a:stretch>
              <a:fillRect/>
            </a:stretch>
          </p:blipFill>
          <p:spPr>
            <a:xfrm>
              <a:off x="134" y="8906"/>
              <a:ext cx="18932" cy="1322"/>
            </a:xfrm>
            <a:prstGeom prst="rect">
              <a:avLst/>
            </a:prstGeom>
          </p:spPr>
        </p:pic>
      </p:grpSp>
      <p:grpSp>
        <p:nvGrpSpPr>
          <p:cNvPr id="27" name="组合 26"/>
          <p:cNvGrpSpPr/>
          <p:nvPr/>
        </p:nvGrpSpPr>
        <p:grpSpPr>
          <a:xfrm>
            <a:off x="2099945" y="2621915"/>
            <a:ext cx="7896860" cy="2794000"/>
            <a:chOff x="3375" y="-760"/>
            <a:chExt cx="12720" cy="12754"/>
          </a:xfrm>
        </p:grpSpPr>
        <p:cxnSp>
          <p:nvCxnSpPr>
            <p:cNvPr id="24" name="直接连接符 23"/>
            <p:cNvCxnSpPr/>
            <p:nvPr/>
          </p:nvCxnSpPr>
          <p:spPr>
            <a:xfrm>
              <a:off x="3375" y="4880"/>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3375" y="5634"/>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375" y="-760"/>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375" y="11983"/>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5400000">
              <a:off x="-2971" y="5634"/>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5400000">
              <a:off x="9720" y="5634"/>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6" name="TextBox 127"/>
          <p:cNvSpPr txBox="1"/>
          <p:nvPr/>
        </p:nvSpPr>
        <p:spPr>
          <a:xfrm>
            <a:off x="4151630" y="1892935"/>
            <a:ext cx="3888740" cy="538480"/>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35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节期活动</a:t>
            </a:r>
          </a:p>
        </p:txBody>
      </p:sp>
      <p:sp>
        <p:nvSpPr>
          <p:cNvPr id="37" name="TextBox 127"/>
          <p:cNvSpPr txBox="1"/>
          <p:nvPr/>
        </p:nvSpPr>
        <p:spPr>
          <a:xfrm>
            <a:off x="2195195" y="2747010"/>
            <a:ext cx="255905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忙年（小年）</a:t>
            </a:r>
          </a:p>
        </p:txBody>
      </p:sp>
      <p:sp>
        <p:nvSpPr>
          <p:cNvPr id="38" name="TextBox 127"/>
          <p:cNvSpPr txBox="1"/>
          <p:nvPr/>
        </p:nvSpPr>
        <p:spPr>
          <a:xfrm>
            <a:off x="2195195" y="3054350"/>
            <a:ext cx="3797935" cy="69215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年尾十二月廿三或廿四开始忙年，又称“小年”。小年是整个春节庆祝活动的开始和伏笔，其主要活动有两项：扫尘和祭灶。</a:t>
            </a:r>
          </a:p>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传统习俗：祭灶、蒸花馍、买年红、吃灶糖、扫尘。</a:t>
            </a:r>
          </a:p>
        </p:txBody>
      </p:sp>
      <p:sp>
        <p:nvSpPr>
          <p:cNvPr id="44" name="TextBox 127"/>
          <p:cNvSpPr txBox="1"/>
          <p:nvPr/>
        </p:nvSpPr>
        <p:spPr>
          <a:xfrm>
            <a:off x="6246495" y="2747010"/>
            <a:ext cx="255905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年廿八</a:t>
            </a:r>
          </a:p>
        </p:txBody>
      </p:sp>
      <p:sp>
        <p:nvSpPr>
          <p:cNvPr id="45" name="TextBox 127"/>
          <p:cNvSpPr txBox="1"/>
          <p:nvPr/>
        </p:nvSpPr>
        <p:spPr>
          <a:xfrm>
            <a:off x="6246495" y="3054350"/>
            <a:ext cx="3797935" cy="69215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年廿八除旧布新，清除旧的年红，有的地方年廿八开始贴年红。广东有一句俗语“年廿八，洗邋遢”，意思是说在农历十二月廿八日这一天全家人要留在家里打扫卫生，贴年红，迎接新年。</a:t>
            </a:r>
          </a:p>
        </p:txBody>
      </p:sp>
      <p:sp>
        <p:nvSpPr>
          <p:cNvPr id="46" name="TextBox 127"/>
          <p:cNvSpPr txBox="1"/>
          <p:nvPr/>
        </p:nvSpPr>
        <p:spPr>
          <a:xfrm>
            <a:off x="2195195" y="4028440"/>
            <a:ext cx="255905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除夕</a:t>
            </a:r>
          </a:p>
        </p:txBody>
      </p:sp>
      <p:sp>
        <p:nvSpPr>
          <p:cNvPr id="47" name="TextBox 127"/>
          <p:cNvSpPr txBox="1"/>
          <p:nvPr/>
        </p:nvSpPr>
        <p:spPr>
          <a:xfrm>
            <a:off x="2195195" y="4335780"/>
            <a:ext cx="3797935" cy="92329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除夕，为岁末的最后一天夜晚。岁末的最后一天称为“岁除”，意为旧岁至此而除，另换新岁。除夕，在国人心中是具有特殊意义的，这个年尾最重要的日子，漂泊再远的游子也是要赶着回家去和家人团聚，在爆竹声中辞旧岁，烟花满天迎新春。</a:t>
            </a:r>
          </a:p>
        </p:txBody>
      </p:sp>
      <p:sp>
        <p:nvSpPr>
          <p:cNvPr id="48" name="TextBox 127"/>
          <p:cNvSpPr txBox="1"/>
          <p:nvPr/>
        </p:nvSpPr>
        <p:spPr>
          <a:xfrm>
            <a:off x="6246495" y="4028440"/>
            <a:ext cx="255905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正月初一</a:t>
            </a:r>
          </a:p>
        </p:txBody>
      </p:sp>
      <p:sp>
        <p:nvSpPr>
          <p:cNvPr id="49" name="TextBox 127"/>
          <p:cNvSpPr txBox="1"/>
          <p:nvPr/>
        </p:nvSpPr>
        <p:spPr>
          <a:xfrm>
            <a:off x="6246495" y="4335780"/>
            <a:ext cx="3797935" cy="92329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从年初一开始便进入迎禧接福、拜祭神祖、祈求丰年主题。元日子时交年时刻，鞭炮齐响、烟花照天、辞旧岁、迎新年等各种庆贺新春活动达于高潮。炮竹声中辞旧岁，烟花满天迎新春。春节早晨开门大吉，先烧炮竹，叫做“开门炮仗”，送旧迎新。</a:t>
            </a:r>
          </a:p>
        </p:txBody>
      </p:sp>
      <p:grpSp>
        <p:nvGrpSpPr>
          <p:cNvPr id="3" name="组合 2"/>
          <p:cNvGrpSpPr/>
          <p:nvPr/>
        </p:nvGrpSpPr>
        <p:grpSpPr>
          <a:xfrm>
            <a:off x="3864610" y="918210"/>
            <a:ext cx="4336415" cy="768985"/>
            <a:chOff x="6086" y="1446"/>
            <a:chExt cx="6829" cy="1211"/>
          </a:xfrm>
        </p:grpSpPr>
        <p:sp>
          <p:nvSpPr>
            <p:cNvPr id="8"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11" name="图片 10" descr="小元素"/>
            <p:cNvPicPr>
              <a:picLocks noChangeAspect="1"/>
            </p:cNvPicPr>
            <p:nvPr/>
          </p:nvPicPr>
          <p:blipFill>
            <a:blip r:embed="rId5">
              <a:lum bright="-12000"/>
            </a:blip>
            <a:stretch>
              <a:fillRect/>
            </a:stretch>
          </p:blipFill>
          <p:spPr>
            <a:xfrm>
              <a:off x="6086" y="1771"/>
              <a:ext cx="1911" cy="781"/>
            </a:xfrm>
            <a:prstGeom prst="rect">
              <a:avLst/>
            </a:prstGeom>
          </p:spPr>
        </p:pic>
        <p:pic>
          <p:nvPicPr>
            <p:cNvPr id="14" name="图片 13" descr="小元素"/>
            <p:cNvPicPr>
              <a:picLocks noChangeAspect="1"/>
            </p:cNvPicPr>
            <p:nvPr/>
          </p:nvPicPr>
          <p:blipFill>
            <a:blip r:embed="rId5">
              <a:lum bright="-12000"/>
            </a:blip>
            <a:stretch>
              <a:fillRect/>
            </a:stretch>
          </p:blipFill>
          <p:spPr>
            <a:xfrm>
              <a:off x="11484" y="1600"/>
              <a:ext cx="1431" cy="585"/>
            </a:xfrm>
            <a:prstGeom prst="rect">
              <a:avLst/>
            </a:prstGeom>
          </p:spPr>
        </p:pic>
      </p:grpSp>
    </p:spTree>
    <p:custDataLst>
      <p:tags r:id="rId6"/>
    </p:custData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5" name="组合 4"/>
          <p:cNvGrpSpPr/>
          <p:nvPr/>
        </p:nvGrpSpPr>
        <p:grpSpPr>
          <a:xfrm>
            <a:off x="-873760" y="-375920"/>
            <a:ext cx="13944600" cy="7192010"/>
            <a:chOff x="-1376" y="-592"/>
            <a:chExt cx="21960" cy="11326"/>
          </a:xfrm>
        </p:grpSpPr>
        <p:sp>
          <p:nvSpPr>
            <p:cNvPr id="6" name="矩形 5"/>
            <p:cNvSpPr/>
            <p:nvPr/>
          </p:nvSpPr>
          <p:spPr>
            <a:xfrm>
              <a:off x="134" y="66"/>
              <a:ext cx="18932" cy="10668"/>
            </a:xfrm>
            <a:prstGeom prst="rect">
              <a:avLst/>
            </a:prstGeom>
            <a:blipFill rotWithShape="1">
              <a:blip r:embed="rId2">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红色的灯笼装饰素材"/>
            <p:cNvPicPr>
              <a:picLocks noChangeAspect="1"/>
            </p:cNvPicPr>
            <p:nvPr/>
          </p:nvPicPr>
          <p:blipFill>
            <a:blip r:embed="rId3"/>
            <a:stretch>
              <a:fillRect/>
            </a:stretch>
          </p:blipFill>
          <p:spPr>
            <a:xfrm>
              <a:off x="14644" y="-592"/>
              <a:ext cx="5941" cy="5941"/>
            </a:xfrm>
            <a:prstGeom prst="rect">
              <a:avLst/>
            </a:prstGeom>
          </p:spPr>
        </p:pic>
        <p:pic>
          <p:nvPicPr>
            <p:cNvPr id="12" name="图片 11" descr="红色的灯笼装饰素材"/>
            <p:cNvPicPr>
              <a:picLocks noChangeAspect="1"/>
            </p:cNvPicPr>
            <p:nvPr/>
          </p:nvPicPr>
          <p:blipFill>
            <a:blip r:embed="rId3"/>
            <a:stretch>
              <a:fillRect/>
            </a:stretch>
          </p:blipFill>
          <p:spPr>
            <a:xfrm flipH="1">
              <a:off x="-1376" y="-592"/>
              <a:ext cx="5941" cy="5941"/>
            </a:xfrm>
            <a:prstGeom prst="rect">
              <a:avLst/>
            </a:prstGeom>
          </p:spPr>
        </p:pic>
        <p:pic>
          <p:nvPicPr>
            <p:cNvPr id="13" name="图片 12" descr="000."/>
            <p:cNvPicPr>
              <a:picLocks noChangeAspect="1"/>
            </p:cNvPicPr>
            <p:nvPr/>
          </p:nvPicPr>
          <p:blipFill>
            <a:blip r:embed="rId4">
              <a:lum bright="-6000"/>
            </a:blip>
            <a:stretch>
              <a:fillRect/>
            </a:stretch>
          </p:blipFill>
          <p:spPr>
            <a:xfrm>
              <a:off x="134" y="8906"/>
              <a:ext cx="18932" cy="1322"/>
            </a:xfrm>
            <a:prstGeom prst="rect">
              <a:avLst/>
            </a:prstGeom>
          </p:spPr>
        </p:pic>
      </p:grpSp>
      <p:grpSp>
        <p:nvGrpSpPr>
          <p:cNvPr id="27" name="组合 26"/>
          <p:cNvGrpSpPr/>
          <p:nvPr/>
        </p:nvGrpSpPr>
        <p:grpSpPr>
          <a:xfrm>
            <a:off x="2085975" y="2621915"/>
            <a:ext cx="8004175" cy="2794000"/>
            <a:chOff x="3352" y="-760"/>
            <a:chExt cx="12743" cy="12754"/>
          </a:xfrm>
        </p:grpSpPr>
        <p:cxnSp>
          <p:nvCxnSpPr>
            <p:cNvPr id="24" name="直接连接符 23"/>
            <p:cNvCxnSpPr/>
            <p:nvPr/>
          </p:nvCxnSpPr>
          <p:spPr>
            <a:xfrm>
              <a:off x="3375" y="4880"/>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3291" y="5634"/>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375" y="-760"/>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375" y="11983"/>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rot="5400000">
              <a:off x="-3008" y="5634"/>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5400000">
              <a:off x="9716" y="5634"/>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6" name="TextBox 127"/>
          <p:cNvSpPr txBox="1"/>
          <p:nvPr/>
        </p:nvSpPr>
        <p:spPr>
          <a:xfrm>
            <a:off x="4151630" y="1892935"/>
            <a:ext cx="3888740" cy="538480"/>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35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节期活动</a:t>
            </a:r>
          </a:p>
        </p:txBody>
      </p:sp>
      <p:sp>
        <p:nvSpPr>
          <p:cNvPr id="37" name="TextBox 127"/>
          <p:cNvSpPr txBox="1"/>
          <p:nvPr/>
        </p:nvSpPr>
        <p:spPr>
          <a:xfrm>
            <a:off x="2195195" y="2747010"/>
            <a:ext cx="255905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正月初二</a:t>
            </a:r>
          </a:p>
        </p:txBody>
      </p:sp>
      <p:sp>
        <p:nvSpPr>
          <p:cNvPr id="38" name="TextBox 127"/>
          <p:cNvSpPr txBox="1"/>
          <p:nvPr/>
        </p:nvSpPr>
        <p:spPr>
          <a:xfrm>
            <a:off x="2195195" y="3054350"/>
            <a:ext cx="3797935" cy="69215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大年初二是开年日，早上拜祭天地神灵，祭礼完毕，烧炮、烧纸宝，然后吃"开年饭"。这餐"开年饭"一般备发菜、生菜、鱼等，意在取其生财利路之意。传统习俗：拜神，开年饭等。</a:t>
            </a:r>
          </a:p>
        </p:txBody>
      </p:sp>
      <p:sp>
        <p:nvSpPr>
          <p:cNvPr id="44" name="TextBox 127"/>
          <p:cNvSpPr txBox="1"/>
          <p:nvPr/>
        </p:nvSpPr>
        <p:spPr>
          <a:xfrm>
            <a:off x="6166485" y="2747010"/>
            <a:ext cx="255905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正月初三</a:t>
            </a:r>
          </a:p>
        </p:txBody>
      </p:sp>
      <p:sp>
        <p:nvSpPr>
          <p:cNvPr id="45" name="TextBox 127"/>
          <p:cNvSpPr txBox="1"/>
          <p:nvPr/>
        </p:nvSpPr>
        <p:spPr>
          <a:xfrm>
            <a:off x="6166485" y="3054350"/>
            <a:ext cx="3797935" cy="69215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大年初三又称赤狗日，与“赤口”同音，通常不会外出拜年，传说这天容易与人发生口角争执。不过这个习俗早已过时，因为现在人们难得春节团聚，对此已经淡化许多。传统习俗：烧门神纸。</a:t>
            </a:r>
          </a:p>
        </p:txBody>
      </p:sp>
      <p:sp>
        <p:nvSpPr>
          <p:cNvPr id="46" name="TextBox 127"/>
          <p:cNvSpPr txBox="1"/>
          <p:nvPr/>
        </p:nvSpPr>
        <p:spPr>
          <a:xfrm>
            <a:off x="2195195" y="4028440"/>
            <a:ext cx="255905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正月初四</a:t>
            </a:r>
          </a:p>
        </p:txBody>
      </p:sp>
      <p:sp>
        <p:nvSpPr>
          <p:cNvPr id="47" name="TextBox 127"/>
          <p:cNvSpPr txBox="1"/>
          <p:nvPr/>
        </p:nvSpPr>
        <p:spPr>
          <a:xfrm>
            <a:off x="2195195" y="4335780"/>
            <a:ext cx="3797935" cy="92329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大年初四是祭财神的日子，迎神接神。《占书》中，传说正月初四是女娲造羊的日子，故称“羊日”，在这一天里，人们不能杀羊，如果天气好，则意味着这一年里，羊会养得很好，养羊的人家会有个好收成。传统习俗：迎神接神，接五路，吃折罗，扔穷。</a:t>
            </a:r>
          </a:p>
        </p:txBody>
      </p:sp>
      <p:sp>
        <p:nvSpPr>
          <p:cNvPr id="48" name="TextBox 127"/>
          <p:cNvSpPr txBox="1"/>
          <p:nvPr/>
        </p:nvSpPr>
        <p:spPr>
          <a:xfrm>
            <a:off x="6166485" y="4028440"/>
            <a:ext cx="255905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正月初五</a:t>
            </a:r>
          </a:p>
        </p:txBody>
      </p:sp>
      <p:sp>
        <p:nvSpPr>
          <p:cNvPr id="49" name="TextBox 127"/>
          <p:cNvSpPr txBox="1"/>
          <p:nvPr/>
        </p:nvSpPr>
        <p:spPr>
          <a:xfrm>
            <a:off x="6166485" y="4335780"/>
            <a:ext cx="3830320" cy="92329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正月初五，按民间习俗是五路财神的生日，因此要迎接财神进家，保佑自家新的一年财源滚滚、年年有余。也是送走“穷”的日子，有“送穷出门”一说。这一天俗称“破五”，意思是之前几天的诸多禁忌至此就结束了。传统习俗：祭财神（南方）、送穷、开市。</a:t>
            </a:r>
          </a:p>
        </p:txBody>
      </p:sp>
      <p:grpSp>
        <p:nvGrpSpPr>
          <p:cNvPr id="11" name="组合 10"/>
          <p:cNvGrpSpPr/>
          <p:nvPr/>
        </p:nvGrpSpPr>
        <p:grpSpPr>
          <a:xfrm>
            <a:off x="3864610" y="918210"/>
            <a:ext cx="4336415" cy="768985"/>
            <a:chOff x="6086" y="1446"/>
            <a:chExt cx="6829" cy="1211"/>
          </a:xfrm>
        </p:grpSpPr>
        <p:sp>
          <p:nvSpPr>
            <p:cNvPr id="14"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16" name="图片 15" descr="小元素"/>
            <p:cNvPicPr>
              <a:picLocks noChangeAspect="1"/>
            </p:cNvPicPr>
            <p:nvPr/>
          </p:nvPicPr>
          <p:blipFill>
            <a:blip r:embed="rId5">
              <a:lum bright="-12000"/>
            </a:blip>
            <a:stretch>
              <a:fillRect/>
            </a:stretch>
          </p:blipFill>
          <p:spPr>
            <a:xfrm>
              <a:off x="6086" y="1771"/>
              <a:ext cx="1911" cy="781"/>
            </a:xfrm>
            <a:prstGeom prst="rect">
              <a:avLst/>
            </a:prstGeom>
          </p:spPr>
        </p:pic>
        <p:pic>
          <p:nvPicPr>
            <p:cNvPr id="17" name="图片 16" descr="小元素"/>
            <p:cNvPicPr>
              <a:picLocks noChangeAspect="1"/>
            </p:cNvPicPr>
            <p:nvPr/>
          </p:nvPicPr>
          <p:blipFill>
            <a:blip r:embed="rId5">
              <a:lum bright="-12000"/>
            </a:blip>
            <a:stretch>
              <a:fillRect/>
            </a:stretch>
          </p:blipFill>
          <p:spPr>
            <a:xfrm>
              <a:off x="11484" y="1600"/>
              <a:ext cx="1431" cy="585"/>
            </a:xfrm>
            <a:prstGeom prst="rect">
              <a:avLst/>
            </a:prstGeom>
          </p:spPr>
        </p:pic>
      </p:grpSp>
    </p:spTree>
    <p:custDataLst>
      <p:tags r:id="rId6"/>
    </p:custData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5" name="组合 4"/>
          <p:cNvGrpSpPr/>
          <p:nvPr/>
        </p:nvGrpSpPr>
        <p:grpSpPr>
          <a:xfrm>
            <a:off x="-873760" y="-375920"/>
            <a:ext cx="13944600" cy="7192010"/>
            <a:chOff x="-1376" y="-592"/>
            <a:chExt cx="21960" cy="11326"/>
          </a:xfrm>
        </p:grpSpPr>
        <p:sp>
          <p:nvSpPr>
            <p:cNvPr id="6" name="矩形 5"/>
            <p:cNvSpPr/>
            <p:nvPr/>
          </p:nvSpPr>
          <p:spPr>
            <a:xfrm>
              <a:off x="134" y="66"/>
              <a:ext cx="18932" cy="10668"/>
            </a:xfrm>
            <a:prstGeom prst="rect">
              <a:avLst/>
            </a:prstGeom>
            <a:blipFill rotWithShape="1">
              <a:blip r:embed="rId2">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红色的灯笼装饰素材"/>
            <p:cNvPicPr>
              <a:picLocks noChangeAspect="1"/>
            </p:cNvPicPr>
            <p:nvPr/>
          </p:nvPicPr>
          <p:blipFill>
            <a:blip r:embed="rId3"/>
            <a:stretch>
              <a:fillRect/>
            </a:stretch>
          </p:blipFill>
          <p:spPr>
            <a:xfrm>
              <a:off x="14644" y="-592"/>
              <a:ext cx="5941" cy="5941"/>
            </a:xfrm>
            <a:prstGeom prst="rect">
              <a:avLst/>
            </a:prstGeom>
          </p:spPr>
        </p:pic>
        <p:pic>
          <p:nvPicPr>
            <p:cNvPr id="12" name="图片 11" descr="红色的灯笼装饰素材"/>
            <p:cNvPicPr>
              <a:picLocks noChangeAspect="1"/>
            </p:cNvPicPr>
            <p:nvPr/>
          </p:nvPicPr>
          <p:blipFill>
            <a:blip r:embed="rId3"/>
            <a:stretch>
              <a:fillRect/>
            </a:stretch>
          </p:blipFill>
          <p:spPr>
            <a:xfrm flipH="1">
              <a:off x="-1376" y="-592"/>
              <a:ext cx="5941" cy="5941"/>
            </a:xfrm>
            <a:prstGeom prst="rect">
              <a:avLst/>
            </a:prstGeom>
          </p:spPr>
        </p:pic>
        <p:pic>
          <p:nvPicPr>
            <p:cNvPr id="13" name="图片 12" descr="000."/>
            <p:cNvPicPr>
              <a:picLocks noChangeAspect="1"/>
            </p:cNvPicPr>
            <p:nvPr/>
          </p:nvPicPr>
          <p:blipFill>
            <a:blip r:embed="rId4">
              <a:lum bright="-6000"/>
            </a:blip>
            <a:stretch>
              <a:fillRect/>
            </a:stretch>
          </p:blipFill>
          <p:spPr>
            <a:xfrm>
              <a:off x="134" y="8906"/>
              <a:ext cx="18932" cy="1322"/>
            </a:xfrm>
            <a:prstGeom prst="rect">
              <a:avLst/>
            </a:prstGeom>
          </p:spPr>
        </p:pic>
      </p:grpSp>
      <p:grpSp>
        <p:nvGrpSpPr>
          <p:cNvPr id="27" name="组合 26"/>
          <p:cNvGrpSpPr/>
          <p:nvPr/>
        </p:nvGrpSpPr>
        <p:grpSpPr>
          <a:xfrm>
            <a:off x="2099945" y="2621915"/>
            <a:ext cx="7898102" cy="2794000"/>
            <a:chOff x="3375" y="-760"/>
            <a:chExt cx="12722" cy="12754"/>
          </a:xfrm>
        </p:grpSpPr>
        <p:cxnSp>
          <p:nvCxnSpPr>
            <p:cNvPr id="24" name="直接连接符 23"/>
            <p:cNvCxnSpPr/>
            <p:nvPr/>
          </p:nvCxnSpPr>
          <p:spPr>
            <a:xfrm>
              <a:off x="3375" y="4880"/>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rot="5400000">
              <a:off x="3375" y="5634"/>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375" y="-760"/>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375" y="11983"/>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 name="直接连接符 1"/>
            <p:cNvCxnSpPr/>
            <p:nvPr/>
          </p:nvCxnSpPr>
          <p:spPr>
            <a:xfrm rot="5400000">
              <a:off x="-2967" y="5634"/>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rot="5400000">
              <a:off x="9737" y="5634"/>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6" name="TextBox 127"/>
          <p:cNvSpPr txBox="1"/>
          <p:nvPr/>
        </p:nvSpPr>
        <p:spPr>
          <a:xfrm>
            <a:off x="4151630" y="1892935"/>
            <a:ext cx="3888740" cy="538480"/>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35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节期活动</a:t>
            </a:r>
          </a:p>
        </p:txBody>
      </p:sp>
      <p:sp>
        <p:nvSpPr>
          <p:cNvPr id="37" name="TextBox 127"/>
          <p:cNvSpPr txBox="1"/>
          <p:nvPr/>
        </p:nvSpPr>
        <p:spPr>
          <a:xfrm>
            <a:off x="2195195" y="2747010"/>
            <a:ext cx="255905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正月初六</a:t>
            </a:r>
          </a:p>
        </p:txBody>
      </p:sp>
      <p:sp>
        <p:nvSpPr>
          <p:cNvPr id="38" name="TextBox 127"/>
          <p:cNvSpPr txBox="1"/>
          <p:nvPr/>
        </p:nvSpPr>
        <p:spPr>
          <a:xfrm>
            <a:off x="2195195" y="3054350"/>
            <a:ext cx="3797935" cy="69215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正月初六是“马日”，叫六六大顺。这一天，每家每户要把节日积存的垃圾扔出去，这叫送穷鬼。大年初六也是启市日，商店酒楼才正式开张营业，而且要大放鞭炮</a:t>
            </a:r>
            <a:r>
              <a:rPr lang="zh-CN"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。传统习俗：送穷，启市。</a:t>
            </a:r>
          </a:p>
        </p:txBody>
      </p:sp>
      <p:sp>
        <p:nvSpPr>
          <p:cNvPr id="44" name="TextBox 127"/>
          <p:cNvSpPr txBox="1"/>
          <p:nvPr/>
        </p:nvSpPr>
        <p:spPr>
          <a:xfrm>
            <a:off x="6139815" y="2747010"/>
            <a:ext cx="255905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正月初七</a:t>
            </a:r>
          </a:p>
        </p:txBody>
      </p:sp>
      <p:sp>
        <p:nvSpPr>
          <p:cNvPr id="45" name="TextBox 127"/>
          <p:cNvSpPr txBox="1"/>
          <p:nvPr/>
        </p:nvSpPr>
        <p:spPr>
          <a:xfrm>
            <a:off x="6139815" y="3054350"/>
            <a:ext cx="3797935" cy="69215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初七是人日，即人的生日，通常不外出拜年。《占书》说，由初一开始，上天创造万物的次序是“一鸡二狗、三猪四羊、五牛六马、七人八谷”</a:t>
            </a:r>
            <a:r>
              <a:rPr lang="zh-CN"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a:t>
            </a: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传统习俗：熏天、吃七宝羹、送火神</a:t>
            </a:r>
          </a:p>
        </p:txBody>
      </p:sp>
      <p:sp>
        <p:nvSpPr>
          <p:cNvPr id="46" name="TextBox 127"/>
          <p:cNvSpPr txBox="1"/>
          <p:nvPr/>
        </p:nvSpPr>
        <p:spPr>
          <a:xfrm>
            <a:off x="2195195" y="4028440"/>
            <a:ext cx="255905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正月初八</a:t>
            </a:r>
          </a:p>
        </p:txBody>
      </p:sp>
      <p:sp>
        <p:nvSpPr>
          <p:cNvPr id="47" name="TextBox 127"/>
          <p:cNvSpPr txBox="1"/>
          <p:nvPr/>
        </p:nvSpPr>
        <p:spPr>
          <a:xfrm>
            <a:off x="2195195" y="4335780"/>
            <a:ext cx="3797935" cy="92329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年初八是开工日，派发开工利是，是广东老板过年后第一天上班首要做的事；利是利是，寓意着一年都能利利是是，大红大紫。传说初八是谷子的生日，这天天阴则年歉，天气晴朗则这一年稻谷丰收。传统习俗：顺星、游神、做斋头、放生祈福</a:t>
            </a:r>
          </a:p>
        </p:txBody>
      </p:sp>
      <p:sp>
        <p:nvSpPr>
          <p:cNvPr id="48" name="TextBox 127"/>
          <p:cNvSpPr txBox="1"/>
          <p:nvPr/>
        </p:nvSpPr>
        <p:spPr>
          <a:xfrm>
            <a:off x="6139815" y="4028440"/>
            <a:ext cx="255905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正月初九</a:t>
            </a:r>
          </a:p>
        </p:txBody>
      </p:sp>
      <p:sp>
        <p:nvSpPr>
          <p:cNvPr id="49" name="TextBox 127"/>
          <p:cNvSpPr txBox="1"/>
          <p:nvPr/>
        </p:nvSpPr>
        <p:spPr>
          <a:xfrm>
            <a:off x="6139815" y="4335780"/>
            <a:ext cx="3830320" cy="92329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正月初九是天日，传说此日为天界最高神祇玉皇大帝生日，俗称“天公生”。主要习俗有祭玉皇、道观斋天等，有些地方，天日时妇女备清香花烛、斋碗，摆在天井巷口露天地方膜拜苍天，求天公赐福。</a:t>
            </a:r>
          </a:p>
        </p:txBody>
      </p:sp>
      <p:grpSp>
        <p:nvGrpSpPr>
          <p:cNvPr id="11" name="组合 10"/>
          <p:cNvGrpSpPr/>
          <p:nvPr/>
        </p:nvGrpSpPr>
        <p:grpSpPr>
          <a:xfrm>
            <a:off x="3864610" y="918210"/>
            <a:ext cx="4336415" cy="768985"/>
            <a:chOff x="6086" y="1446"/>
            <a:chExt cx="6829" cy="1211"/>
          </a:xfrm>
        </p:grpSpPr>
        <p:sp>
          <p:nvSpPr>
            <p:cNvPr id="14"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16" name="图片 15" descr="小元素"/>
            <p:cNvPicPr>
              <a:picLocks noChangeAspect="1"/>
            </p:cNvPicPr>
            <p:nvPr/>
          </p:nvPicPr>
          <p:blipFill>
            <a:blip r:embed="rId5">
              <a:lum bright="-12000"/>
            </a:blip>
            <a:stretch>
              <a:fillRect/>
            </a:stretch>
          </p:blipFill>
          <p:spPr>
            <a:xfrm>
              <a:off x="6086" y="1771"/>
              <a:ext cx="1911" cy="781"/>
            </a:xfrm>
            <a:prstGeom prst="rect">
              <a:avLst/>
            </a:prstGeom>
          </p:spPr>
        </p:pic>
        <p:pic>
          <p:nvPicPr>
            <p:cNvPr id="17" name="图片 16" descr="小元素"/>
            <p:cNvPicPr>
              <a:picLocks noChangeAspect="1"/>
            </p:cNvPicPr>
            <p:nvPr/>
          </p:nvPicPr>
          <p:blipFill>
            <a:blip r:embed="rId5">
              <a:lum bright="-12000"/>
            </a:blip>
            <a:stretch>
              <a:fillRect/>
            </a:stretch>
          </p:blipFill>
          <p:spPr>
            <a:xfrm>
              <a:off x="11484" y="1600"/>
              <a:ext cx="1431" cy="585"/>
            </a:xfrm>
            <a:prstGeom prst="rect">
              <a:avLst/>
            </a:prstGeom>
          </p:spPr>
        </p:pic>
      </p:grpSp>
    </p:spTree>
    <p:custDataLst>
      <p:tags r:id="rId6"/>
    </p:custDataLst>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文本框 23"/>
          <p:cNvSpPr txBox="1"/>
          <p:nvPr/>
        </p:nvSpPr>
        <p:spPr>
          <a:xfrm flipH="1">
            <a:off x="4640263" y="662305"/>
            <a:ext cx="2911475" cy="1168400"/>
          </a:xfrm>
          <a:prstGeom prst="rect">
            <a:avLst/>
          </a:prstGeom>
          <a:noFill/>
          <a:ln>
            <a:noFill/>
          </a:ln>
        </p:spPr>
        <p:txBody>
          <a:bodyPr wrap="square" rtlCol="0">
            <a:spAutoFit/>
          </a:bodyPr>
          <a:lstStyle/>
          <a:p>
            <a:pPr algn="ctr"/>
            <a:r>
              <a:rPr lang="zh-CN" altLang="en-US" sz="7000" b="1" spc="500">
                <a:solidFill>
                  <a:schemeClr val="bg1"/>
                </a:solidFill>
                <a:uFillTx/>
                <a:latin typeface="汉仪中隶书简" panose="02010609000101010101" charset="-122"/>
                <a:ea typeface="汉仪中隶书简" panose="02010609000101010101" charset="-122"/>
                <a:cs typeface="微软雅黑" panose="020b0503020204020204" charset="-122"/>
              </a:rPr>
              <a:t>目 录</a:t>
            </a:r>
          </a:p>
        </p:txBody>
      </p:sp>
      <p:pic>
        <p:nvPicPr>
          <p:cNvPr id="7" name="图片 6" descr="中国风边框-圆形"/>
          <p:cNvPicPr>
            <a:picLocks noChangeAspect="1"/>
          </p:cNvPicPr>
          <p:nvPr/>
        </p:nvPicPr>
        <p:blipFill>
          <a:blip r:embed="rId3">
            <a:lum bright="100000" contrast="66000"/>
          </a:blip>
          <a:stretch>
            <a:fillRect/>
          </a:stretch>
        </p:blipFill>
        <p:spPr>
          <a:xfrm>
            <a:off x="6663055" y="2190750"/>
            <a:ext cx="933450" cy="933450"/>
          </a:xfrm>
          <a:prstGeom prst="rect">
            <a:avLst/>
          </a:prstGeom>
        </p:spPr>
      </p:pic>
      <p:sp>
        <p:nvSpPr>
          <p:cNvPr id="8" name="TextBox 127"/>
          <p:cNvSpPr txBox="1"/>
          <p:nvPr/>
        </p:nvSpPr>
        <p:spPr>
          <a:xfrm>
            <a:off x="7637780" y="2285365"/>
            <a:ext cx="2555875" cy="615315"/>
          </a:xfrm>
          <a:prstGeom prst="rect">
            <a:avLst/>
          </a:prstGeom>
          <a:noFill/>
        </p:spPr>
        <p:txBody>
          <a:bodyPr wrap="square" lIns="68575" tIns="0" rIns="68575" bIns="0" rtlCol="0" anchor="t">
            <a:spAutoFit/>
          </a:bodyPr>
          <a:lstStyle/>
          <a:p>
            <a:pPr algn="l">
              <a:lnSpc>
                <a:spcPct val="100000"/>
              </a:lnSpc>
              <a:spcBef>
                <a:spcPct val="0"/>
              </a:spcBef>
              <a:spcAft>
                <a:spcPct val="0"/>
              </a:spcAft>
              <a:buFontTx/>
              <a:buNone/>
            </a:pPr>
            <a:r>
              <a:rPr lang="zh-CN" altLang="en-US" sz="40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sp>
        <p:nvSpPr>
          <p:cNvPr id="10" name="TextBox 127"/>
          <p:cNvSpPr txBox="1"/>
          <p:nvPr/>
        </p:nvSpPr>
        <p:spPr>
          <a:xfrm>
            <a:off x="6712585" y="2302510"/>
            <a:ext cx="899160" cy="692150"/>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45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贰</a:t>
            </a:r>
          </a:p>
        </p:txBody>
      </p:sp>
      <p:sp>
        <p:nvSpPr>
          <p:cNvPr id="11" name="TextBox 127"/>
          <p:cNvSpPr txBox="1"/>
          <p:nvPr/>
        </p:nvSpPr>
        <p:spPr>
          <a:xfrm>
            <a:off x="7723505" y="2904490"/>
            <a:ext cx="2897505" cy="168910"/>
          </a:xfrm>
          <a:prstGeom prst="rect">
            <a:avLst/>
          </a:prstGeom>
          <a:noFill/>
        </p:spPr>
        <p:txBody>
          <a:bodyPr wrap="square" lIns="68575" tIns="0" rIns="68575" bIns="0" rtlCol="0" anchor="t">
            <a:spAutoFit/>
          </a:bodyPr>
          <a:lstStyle/>
          <a:p>
            <a:pPr algn="l">
              <a:lnSpc>
                <a:spcPct val="100000"/>
              </a:lnSpc>
              <a:spcBef>
                <a:spcPct val="0"/>
              </a:spcBef>
              <a:spcAft>
                <a:spcPct val="0"/>
              </a:spcAft>
              <a:buFontTx/>
              <a:buNone/>
            </a:pPr>
            <a:r>
              <a:rPr lang="en-US" altLang="zh-CN" sz="11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PLEASE WRITE YOUR TEXT </a:t>
            </a:r>
          </a:p>
        </p:txBody>
      </p:sp>
      <p:pic>
        <p:nvPicPr>
          <p:cNvPr id="4" name="图片 3" descr="中国风边框-圆形"/>
          <p:cNvPicPr>
            <a:picLocks noChangeAspect="1"/>
          </p:cNvPicPr>
          <p:nvPr/>
        </p:nvPicPr>
        <p:blipFill>
          <a:blip r:embed="rId3">
            <a:lum bright="100000" contrast="66000"/>
          </a:blip>
          <a:stretch>
            <a:fillRect/>
          </a:stretch>
        </p:blipFill>
        <p:spPr>
          <a:xfrm>
            <a:off x="2091690" y="2190750"/>
            <a:ext cx="933450" cy="933450"/>
          </a:xfrm>
          <a:prstGeom prst="rect">
            <a:avLst/>
          </a:prstGeom>
        </p:spPr>
      </p:pic>
      <p:sp>
        <p:nvSpPr>
          <p:cNvPr id="6" name="TextBox 127"/>
          <p:cNvSpPr txBox="1"/>
          <p:nvPr/>
        </p:nvSpPr>
        <p:spPr>
          <a:xfrm>
            <a:off x="3066415" y="2285365"/>
            <a:ext cx="2555875" cy="615315"/>
          </a:xfrm>
          <a:prstGeom prst="rect">
            <a:avLst/>
          </a:prstGeom>
          <a:noFill/>
        </p:spPr>
        <p:txBody>
          <a:bodyPr wrap="square" lIns="68575" tIns="0" rIns="68575" bIns="0" rtlCol="0" anchor="t">
            <a:spAutoFit/>
          </a:bodyPr>
          <a:lstStyle/>
          <a:p>
            <a:pPr algn="l">
              <a:lnSpc>
                <a:spcPct val="100000"/>
              </a:lnSpc>
              <a:spcBef>
                <a:spcPct val="0"/>
              </a:spcBef>
              <a:spcAft>
                <a:spcPct val="0"/>
              </a:spcAft>
              <a:buFontTx/>
              <a:buNone/>
            </a:pPr>
            <a:r>
              <a:rPr lang="zh-CN" altLang="en-US" sz="40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节日起源</a:t>
            </a:r>
          </a:p>
        </p:txBody>
      </p:sp>
      <p:sp>
        <p:nvSpPr>
          <p:cNvPr id="25" name="TextBox 127"/>
          <p:cNvSpPr txBox="1"/>
          <p:nvPr/>
        </p:nvSpPr>
        <p:spPr>
          <a:xfrm>
            <a:off x="2127250" y="2302510"/>
            <a:ext cx="899160" cy="692150"/>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45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壹</a:t>
            </a:r>
          </a:p>
        </p:txBody>
      </p:sp>
      <p:sp>
        <p:nvSpPr>
          <p:cNvPr id="31" name="TextBox 127"/>
          <p:cNvSpPr txBox="1"/>
          <p:nvPr/>
        </p:nvSpPr>
        <p:spPr>
          <a:xfrm>
            <a:off x="3152140" y="2904490"/>
            <a:ext cx="2897505" cy="168910"/>
          </a:xfrm>
          <a:prstGeom prst="rect">
            <a:avLst/>
          </a:prstGeom>
          <a:noFill/>
        </p:spPr>
        <p:txBody>
          <a:bodyPr wrap="square" lIns="68575" tIns="0" rIns="68575" bIns="0" rtlCol="0" anchor="t">
            <a:spAutoFit/>
          </a:bodyPr>
          <a:lstStyle/>
          <a:p>
            <a:pPr algn="l">
              <a:lnSpc>
                <a:spcPct val="100000"/>
              </a:lnSpc>
              <a:spcBef>
                <a:spcPct val="0"/>
              </a:spcBef>
              <a:spcAft>
                <a:spcPct val="0"/>
              </a:spcAft>
              <a:buFontTx/>
              <a:buNone/>
            </a:pPr>
            <a:r>
              <a:rPr lang="en-US" altLang="zh-CN" sz="11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PLEASE WRITE YOUR TEXT </a:t>
            </a:r>
          </a:p>
        </p:txBody>
      </p:sp>
      <p:pic>
        <p:nvPicPr>
          <p:cNvPr id="43" name="图片 42" descr="中国风边框-圆形"/>
          <p:cNvPicPr>
            <a:picLocks noChangeAspect="1"/>
          </p:cNvPicPr>
          <p:nvPr/>
        </p:nvPicPr>
        <p:blipFill>
          <a:blip r:embed="rId3">
            <a:lum bright="100000" contrast="66000"/>
          </a:blip>
          <a:stretch>
            <a:fillRect/>
          </a:stretch>
        </p:blipFill>
        <p:spPr>
          <a:xfrm>
            <a:off x="2091690" y="3733800"/>
            <a:ext cx="933450" cy="933450"/>
          </a:xfrm>
          <a:prstGeom prst="rect">
            <a:avLst/>
          </a:prstGeom>
        </p:spPr>
      </p:pic>
      <p:sp>
        <p:nvSpPr>
          <p:cNvPr id="46" name="TextBox 127"/>
          <p:cNvSpPr txBox="1"/>
          <p:nvPr/>
        </p:nvSpPr>
        <p:spPr>
          <a:xfrm>
            <a:off x="3066415" y="3828415"/>
            <a:ext cx="2555875" cy="615315"/>
          </a:xfrm>
          <a:prstGeom prst="rect">
            <a:avLst/>
          </a:prstGeom>
          <a:noFill/>
        </p:spPr>
        <p:txBody>
          <a:bodyPr wrap="square" lIns="68575" tIns="0" rIns="68575" bIns="0" rtlCol="0" anchor="t">
            <a:spAutoFit/>
          </a:bodyPr>
          <a:lstStyle/>
          <a:p>
            <a:pPr algn="l">
              <a:lnSpc>
                <a:spcPct val="100000"/>
              </a:lnSpc>
              <a:spcBef>
                <a:spcPct val="0"/>
              </a:spcBef>
              <a:spcAft>
                <a:spcPct val="0"/>
              </a:spcAft>
              <a:buFontTx/>
              <a:buNone/>
            </a:pPr>
            <a:r>
              <a:rPr lang="zh-CN" altLang="en-US" sz="40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相关传说</a:t>
            </a:r>
          </a:p>
        </p:txBody>
      </p:sp>
      <p:sp>
        <p:nvSpPr>
          <p:cNvPr id="53" name="TextBox 127"/>
          <p:cNvSpPr txBox="1"/>
          <p:nvPr/>
        </p:nvSpPr>
        <p:spPr>
          <a:xfrm>
            <a:off x="2127250" y="3845560"/>
            <a:ext cx="899160" cy="692150"/>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45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叁</a:t>
            </a:r>
          </a:p>
        </p:txBody>
      </p:sp>
      <p:sp>
        <p:nvSpPr>
          <p:cNvPr id="54" name="TextBox 127"/>
          <p:cNvSpPr txBox="1"/>
          <p:nvPr/>
        </p:nvSpPr>
        <p:spPr>
          <a:xfrm>
            <a:off x="3152140" y="4447540"/>
            <a:ext cx="2897505" cy="168910"/>
          </a:xfrm>
          <a:prstGeom prst="rect">
            <a:avLst/>
          </a:prstGeom>
          <a:noFill/>
        </p:spPr>
        <p:txBody>
          <a:bodyPr wrap="square" lIns="68575" tIns="0" rIns="68575" bIns="0" rtlCol="0" anchor="t">
            <a:spAutoFit/>
          </a:bodyPr>
          <a:lstStyle/>
          <a:p>
            <a:pPr algn="l">
              <a:lnSpc>
                <a:spcPct val="100000"/>
              </a:lnSpc>
              <a:spcBef>
                <a:spcPct val="0"/>
              </a:spcBef>
              <a:spcAft>
                <a:spcPct val="0"/>
              </a:spcAft>
              <a:buFontTx/>
              <a:buNone/>
            </a:pPr>
            <a:r>
              <a:rPr lang="en-US" altLang="zh-CN" sz="11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PLEASE WRITE YOUR TEXT </a:t>
            </a:r>
          </a:p>
        </p:txBody>
      </p:sp>
      <p:pic>
        <p:nvPicPr>
          <p:cNvPr id="56" name="图片 55" descr="中国风边框-圆形"/>
          <p:cNvPicPr>
            <a:picLocks noChangeAspect="1"/>
          </p:cNvPicPr>
          <p:nvPr/>
        </p:nvPicPr>
        <p:blipFill>
          <a:blip r:embed="rId3">
            <a:lum bright="100000" contrast="66000"/>
          </a:blip>
          <a:stretch>
            <a:fillRect/>
          </a:stretch>
        </p:blipFill>
        <p:spPr>
          <a:xfrm>
            <a:off x="6663055" y="3733800"/>
            <a:ext cx="933450" cy="933450"/>
          </a:xfrm>
          <a:prstGeom prst="rect">
            <a:avLst/>
          </a:prstGeom>
        </p:spPr>
      </p:pic>
      <p:sp>
        <p:nvSpPr>
          <p:cNvPr id="57" name="TextBox 127"/>
          <p:cNvSpPr txBox="1"/>
          <p:nvPr/>
        </p:nvSpPr>
        <p:spPr>
          <a:xfrm>
            <a:off x="7637780" y="3828415"/>
            <a:ext cx="2555875" cy="615315"/>
          </a:xfrm>
          <a:prstGeom prst="rect">
            <a:avLst/>
          </a:prstGeom>
          <a:noFill/>
        </p:spPr>
        <p:txBody>
          <a:bodyPr wrap="square" lIns="68575" tIns="0" rIns="68575" bIns="0" rtlCol="0" anchor="t">
            <a:spAutoFit/>
          </a:bodyPr>
          <a:lstStyle/>
          <a:p>
            <a:pPr algn="l">
              <a:lnSpc>
                <a:spcPct val="100000"/>
              </a:lnSpc>
              <a:spcBef>
                <a:spcPct val="0"/>
              </a:spcBef>
              <a:spcAft>
                <a:spcPct val="0"/>
              </a:spcAft>
              <a:buFontTx/>
              <a:buNone/>
            </a:pPr>
            <a:r>
              <a:rPr lang="zh-CN" altLang="en-US" sz="40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相关文化</a:t>
            </a:r>
          </a:p>
        </p:txBody>
      </p:sp>
      <p:sp>
        <p:nvSpPr>
          <p:cNvPr id="58" name="TextBox 127"/>
          <p:cNvSpPr txBox="1"/>
          <p:nvPr/>
        </p:nvSpPr>
        <p:spPr>
          <a:xfrm>
            <a:off x="6712585" y="3845560"/>
            <a:ext cx="899160" cy="692150"/>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45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肆</a:t>
            </a:r>
          </a:p>
        </p:txBody>
      </p:sp>
      <p:sp>
        <p:nvSpPr>
          <p:cNvPr id="59" name="TextBox 127"/>
          <p:cNvSpPr txBox="1"/>
          <p:nvPr/>
        </p:nvSpPr>
        <p:spPr>
          <a:xfrm>
            <a:off x="7723505" y="4447540"/>
            <a:ext cx="2897505" cy="168910"/>
          </a:xfrm>
          <a:prstGeom prst="rect">
            <a:avLst/>
          </a:prstGeom>
          <a:noFill/>
        </p:spPr>
        <p:txBody>
          <a:bodyPr wrap="square" lIns="68575" tIns="0" rIns="68575" bIns="0" rtlCol="0" anchor="t">
            <a:spAutoFit/>
          </a:bodyPr>
          <a:lstStyle/>
          <a:p>
            <a:pPr algn="l">
              <a:lnSpc>
                <a:spcPct val="100000"/>
              </a:lnSpc>
              <a:spcBef>
                <a:spcPct val="0"/>
              </a:spcBef>
              <a:spcAft>
                <a:spcPct val="0"/>
              </a:spcAft>
              <a:buFontTx/>
              <a:buNone/>
            </a:pPr>
            <a:r>
              <a:rPr lang="en-US" altLang="zh-CN" sz="11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PLEASE WRITE YOUR TEXT </a:t>
            </a:r>
          </a:p>
        </p:txBody>
      </p:sp>
      <p:pic>
        <p:nvPicPr>
          <p:cNvPr id="20" name="图片 19" descr="中国风水墨梅花灯笼"/>
          <p:cNvPicPr>
            <a:picLocks noChangeAspect="1"/>
          </p:cNvPicPr>
          <p:nvPr/>
        </p:nvPicPr>
        <p:blipFill>
          <a:blip r:embed="rId4">
            <a:lum bright="-12000" contrast="6000"/>
          </a:blip>
          <a:srcRect t="36003" b="15276"/>
          <a:stretch>
            <a:fillRect/>
          </a:stretch>
        </p:blipFill>
        <p:spPr>
          <a:xfrm>
            <a:off x="-191135" y="9525"/>
            <a:ext cx="6073140" cy="2959100"/>
          </a:xfrm>
          <a:prstGeom prst="rect">
            <a:avLst/>
          </a:prstGeom>
        </p:spPr>
      </p:pic>
      <p:pic>
        <p:nvPicPr>
          <p:cNvPr id="22" name="图片 21" descr="元旦印章"/>
          <p:cNvPicPr>
            <a:picLocks noChangeAspect="1"/>
          </p:cNvPicPr>
          <p:nvPr/>
        </p:nvPicPr>
        <p:blipFill>
          <a:blip r:embed="rId5">
            <a:lum bright="-30000" contrast="30000"/>
          </a:blip>
          <a:srcRect b="62500"/>
          <a:stretch>
            <a:fillRect/>
          </a:stretch>
        </p:blipFill>
        <p:spPr>
          <a:xfrm>
            <a:off x="8154670" y="1156970"/>
            <a:ext cx="800100" cy="664210"/>
          </a:xfrm>
          <a:prstGeom prst="rect">
            <a:avLst/>
          </a:prstGeom>
        </p:spPr>
      </p:pic>
    </p:spTree>
    <p:custDataLst>
      <p:tags r:id="rId6"/>
    </p:custData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12" name="组合 11"/>
          <p:cNvGrpSpPr/>
          <p:nvPr/>
        </p:nvGrpSpPr>
        <p:grpSpPr>
          <a:xfrm>
            <a:off x="-873760" y="-375920"/>
            <a:ext cx="13944600" cy="7192010"/>
            <a:chOff x="-1376" y="-592"/>
            <a:chExt cx="21960" cy="11326"/>
          </a:xfrm>
        </p:grpSpPr>
        <p:sp>
          <p:nvSpPr>
            <p:cNvPr id="13" name="矩形 12"/>
            <p:cNvSpPr/>
            <p:nvPr/>
          </p:nvSpPr>
          <p:spPr>
            <a:xfrm>
              <a:off x="134" y="66"/>
              <a:ext cx="18932" cy="10668"/>
            </a:xfrm>
            <a:prstGeom prst="rect">
              <a:avLst/>
            </a:prstGeom>
            <a:blipFill rotWithShape="1">
              <a:blip r:embed="rId3">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红色的灯笼装饰素材"/>
            <p:cNvPicPr>
              <a:picLocks noChangeAspect="1"/>
            </p:cNvPicPr>
            <p:nvPr/>
          </p:nvPicPr>
          <p:blipFill>
            <a:blip r:embed="rId4"/>
            <a:stretch>
              <a:fillRect/>
            </a:stretch>
          </p:blipFill>
          <p:spPr>
            <a:xfrm>
              <a:off x="14644" y="-592"/>
              <a:ext cx="5941" cy="5941"/>
            </a:xfrm>
            <a:prstGeom prst="rect">
              <a:avLst/>
            </a:prstGeom>
          </p:spPr>
        </p:pic>
        <p:pic>
          <p:nvPicPr>
            <p:cNvPr id="16" name="图片 15" descr="红色的灯笼装饰素材"/>
            <p:cNvPicPr>
              <a:picLocks noChangeAspect="1"/>
            </p:cNvPicPr>
            <p:nvPr/>
          </p:nvPicPr>
          <p:blipFill>
            <a:blip r:embed="rId4"/>
            <a:stretch>
              <a:fillRect/>
            </a:stretch>
          </p:blipFill>
          <p:spPr>
            <a:xfrm flipH="1">
              <a:off x="-1376" y="-592"/>
              <a:ext cx="5941" cy="5941"/>
            </a:xfrm>
            <a:prstGeom prst="rect">
              <a:avLst/>
            </a:prstGeom>
          </p:spPr>
        </p:pic>
        <p:pic>
          <p:nvPicPr>
            <p:cNvPr id="17" name="图片 16" descr="000."/>
            <p:cNvPicPr>
              <a:picLocks noChangeAspect="1"/>
            </p:cNvPicPr>
            <p:nvPr/>
          </p:nvPicPr>
          <p:blipFill>
            <a:blip r:embed="rId5">
              <a:lum bright="-6000"/>
            </a:blip>
            <a:stretch>
              <a:fillRect/>
            </a:stretch>
          </p:blipFill>
          <p:spPr>
            <a:xfrm>
              <a:off x="134" y="8906"/>
              <a:ext cx="18932" cy="1322"/>
            </a:xfrm>
            <a:prstGeom prst="rect">
              <a:avLst/>
            </a:prstGeom>
          </p:spPr>
        </p:pic>
      </p:grpSp>
      <p:grpSp>
        <p:nvGrpSpPr>
          <p:cNvPr id="27" name="组合 26"/>
          <p:cNvGrpSpPr/>
          <p:nvPr/>
        </p:nvGrpSpPr>
        <p:grpSpPr>
          <a:xfrm>
            <a:off x="2089150" y="2261870"/>
            <a:ext cx="8013065" cy="3393440"/>
            <a:chOff x="3373" y="-760"/>
            <a:chExt cx="12724" cy="16026"/>
          </a:xfrm>
        </p:grpSpPr>
        <p:cxnSp>
          <p:nvCxnSpPr>
            <p:cNvPr id="24" name="直接连接符 23"/>
            <p:cNvCxnSpPr/>
            <p:nvPr/>
          </p:nvCxnSpPr>
          <p:spPr>
            <a:xfrm>
              <a:off x="3377" y="5989"/>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9736" y="-733"/>
              <a:ext cx="0" cy="1129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375" y="-760"/>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375" y="10559"/>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375" y="15183"/>
              <a:ext cx="1272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3373" y="-734"/>
              <a:ext cx="0" cy="160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16097" y="-734"/>
              <a:ext cx="0" cy="1600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6" name="TextBox 127"/>
          <p:cNvSpPr txBox="1"/>
          <p:nvPr/>
        </p:nvSpPr>
        <p:spPr>
          <a:xfrm>
            <a:off x="4171950" y="1677670"/>
            <a:ext cx="3944620" cy="538480"/>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35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节期活动</a:t>
            </a:r>
          </a:p>
        </p:txBody>
      </p:sp>
      <p:sp>
        <p:nvSpPr>
          <p:cNvPr id="37" name="TextBox 127"/>
          <p:cNvSpPr txBox="1"/>
          <p:nvPr/>
        </p:nvSpPr>
        <p:spPr>
          <a:xfrm>
            <a:off x="2187575" y="2386965"/>
            <a:ext cx="259588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正月初十</a:t>
            </a:r>
          </a:p>
        </p:txBody>
      </p:sp>
      <p:sp>
        <p:nvSpPr>
          <p:cNvPr id="38" name="TextBox 127"/>
          <p:cNvSpPr txBox="1"/>
          <p:nvPr/>
        </p:nvSpPr>
        <p:spPr>
          <a:xfrm>
            <a:off x="2187575" y="2694305"/>
            <a:ext cx="3852545" cy="92329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正月初十，南方部分地区有开灯的习俗，设开灯酒宴。河南风俗这一日家家向石头焚香致敬，认为“十”，谐音“石”，因此初十为石头生日，这天凡磨、碾等石制工具都不能动，甚至设祭享祀石头，恐伤庄稼。</a:t>
            </a:r>
          </a:p>
        </p:txBody>
      </p:sp>
      <p:sp>
        <p:nvSpPr>
          <p:cNvPr id="44" name="TextBox 127"/>
          <p:cNvSpPr txBox="1"/>
          <p:nvPr/>
        </p:nvSpPr>
        <p:spPr>
          <a:xfrm>
            <a:off x="6197600" y="2372995"/>
            <a:ext cx="259588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正月十一</a:t>
            </a:r>
          </a:p>
        </p:txBody>
      </p:sp>
      <p:sp>
        <p:nvSpPr>
          <p:cNvPr id="45" name="TextBox 127"/>
          <p:cNvSpPr txBox="1"/>
          <p:nvPr/>
        </p:nvSpPr>
        <p:spPr>
          <a:xfrm>
            <a:off x="6197600" y="2694305"/>
            <a:ext cx="3852545" cy="923290"/>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正月十一“子婿日”，此日是岳父宴请子婿的日子。初九庆祝“天公生”剩下的食物，除了在初十吃了一天外，还剩下很多，所以娘家不必再破费，就利用这些剩下的美食招待女婿及女儿，民歌称为“十一请子婿”。</a:t>
            </a:r>
          </a:p>
        </p:txBody>
      </p:sp>
      <p:sp>
        <p:nvSpPr>
          <p:cNvPr id="46" name="TextBox 127"/>
          <p:cNvSpPr txBox="1"/>
          <p:nvPr/>
        </p:nvSpPr>
        <p:spPr>
          <a:xfrm>
            <a:off x="2187575" y="3789045"/>
            <a:ext cx="259588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正月十二</a:t>
            </a:r>
          </a:p>
        </p:txBody>
      </p:sp>
      <p:sp>
        <p:nvSpPr>
          <p:cNvPr id="47" name="TextBox 127"/>
          <p:cNvSpPr txBox="1"/>
          <p:nvPr/>
        </p:nvSpPr>
        <p:spPr>
          <a:xfrm>
            <a:off x="2187575" y="4086860"/>
            <a:ext cx="3851910" cy="461645"/>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正月十二，搭灯棚，花灯酒会，做斋头，做醮，标炮等。从即日起人们开始准备庆祝元宵佳节，选购灯笼，搭盖灯棚，做醮，标炮。</a:t>
            </a:r>
          </a:p>
        </p:txBody>
      </p:sp>
      <p:sp>
        <p:nvSpPr>
          <p:cNvPr id="48" name="TextBox 127"/>
          <p:cNvSpPr txBox="1"/>
          <p:nvPr/>
        </p:nvSpPr>
        <p:spPr>
          <a:xfrm>
            <a:off x="6197600" y="3775075"/>
            <a:ext cx="259588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正月十三、十四</a:t>
            </a:r>
          </a:p>
        </p:txBody>
      </p:sp>
      <p:sp>
        <p:nvSpPr>
          <p:cNvPr id="49" name="TextBox 127"/>
          <p:cNvSpPr txBox="1"/>
          <p:nvPr/>
        </p:nvSpPr>
        <p:spPr>
          <a:xfrm>
            <a:off x="6197600" y="4086860"/>
            <a:ext cx="3885565" cy="461645"/>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正月十三、十四，舞狮、飘色、游神、逛庙会。有传说正月十三是“灯头生日”， 民间在这一天要在厨灶下点灯，称为“点灶灯”。</a:t>
            </a:r>
          </a:p>
        </p:txBody>
      </p:sp>
      <p:sp>
        <p:nvSpPr>
          <p:cNvPr id="2" name="TextBox 127"/>
          <p:cNvSpPr txBox="1"/>
          <p:nvPr/>
        </p:nvSpPr>
        <p:spPr>
          <a:xfrm>
            <a:off x="2187575" y="4795520"/>
            <a:ext cx="2595880" cy="276860"/>
          </a:xfrm>
          <a:prstGeom prst="rect">
            <a:avLst/>
          </a:prstGeom>
          <a:noFill/>
        </p:spPr>
        <p:txBody>
          <a:bodyPr wrap="square" lIns="68575" tIns="0" rIns="68575" bIns="0" rtlCol="0" anchor="t">
            <a:spAutoFit/>
          </a:bodyPr>
          <a:lstStyle/>
          <a:p>
            <a:pPr algn="l">
              <a:lnSpc>
                <a:spcPct val="100000"/>
              </a:lnSpc>
              <a:buFontTx/>
              <a:buNone/>
            </a:pPr>
            <a:r>
              <a:rPr lang="zh-CN" altLang="en-US">
                <a:solidFill>
                  <a:srgbClr val="C00000"/>
                </a:solidFill>
                <a:latin typeface="汉仪中宋简" panose="02010609000101010101" charset="-122"/>
                <a:ea typeface="汉仪中宋简" panose="02010609000101010101" charset="-122"/>
                <a:cs typeface="微软雅黑" panose="020b0503020204020204" charset="-122"/>
                <a:sym typeface="Source Han Sans K Medium" panose="020b0600000000000000" pitchFamily="34" charset="-128"/>
              </a:rPr>
              <a:t>正月十五（元宵节）</a:t>
            </a:r>
          </a:p>
        </p:txBody>
      </p:sp>
      <p:sp>
        <p:nvSpPr>
          <p:cNvPr id="3" name="TextBox 127"/>
          <p:cNvSpPr txBox="1"/>
          <p:nvPr/>
        </p:nvSpPr>
        <p:spPr>
          <a:xfrm>
            <a:off x="2187575" y="5093335"/>
            <a:ext cx="7913370" cy="461645"/>
          </a:xfrm>
          <a:prstGeom prst="rect">
            <a:avLst/>
          </a:prstGeom>
          <a:noFill/>
        </p:spPr>
        <p:txBody>
          <a:bodyPr wrap="square" lIns="68575" tIns="0" rIns="68575" bIns="0" rtlCol="0" anchor="t">
            <a:spAutoFit/>
          </a:bodyPr>
          <a:lstStyle/>
          <a:p>
            <a:pPr algn="l">
              <a:lnSpc>
                <a:spcPct val="150000"/>
              </a:lnSpc>
              <a:spcBef>
                <a:spcPct val="0"/>
              </a:spcBef>
              <a:spcAft>
                <a:spcPct val="0"/>
              </a:spcAft>
              <a:buFontTx/>
              <a:buNone/>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正月十五，习俗活动主要有赏灯、游灯、押舟、烧炮、烧烟花、采青、闹元宵等。元宵节的节俗非常有特色，节期与节俗活动，也随历史的发展而延长扩展。元宵节习俗自古以来就以热闹喜庆的观灯习俗为主。发展至今，烧烟花也是元宵主要习俗之一。</a:t>
            </a:r>
          </a:p>
        </p:txBody>
      </p:sp>
      <p:grpSp>
        <p:nvGrpSpPr>
          <p:cNvPr id="18" name="组合 17"/>
          <p:cNvGrpSpPr/>
          <p:nvPr/>
        </p:nvGrpSpPr>
        <p:grpSpPr>
          <a:xfrm>
            <a:off x="3864610" y="918210"/>
            <a:ext cx="4336415" cy="768985"/>
            <a:chOff x="6086" y="1446"/>
            <a:chExt cx="6829" cy="1211"/>
          </a:xfrm>
        </p:grpSpPr>
        <p:sp>
          <p:nvSpPr>
            <p:cNvPr id="19"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20" name="图片 19" descr="小元素"/>
            <p:cNvPicPr>
              <a:picLocks noChangeAspect="1"/>
            </p:cNvPicPr>
            <p:nvPr/>
          </p:nvPicPr>
          <p:blipFill>
            <a:blip r:embed="rId6">
              <a:lum bright="-12000"/>
            </a:blip>
            <a:stretch>
              <a:fillRect/>
            </a:stretch>
          </p:blipFill>
          <p:spPr>
            <a:xfrm>
              <a:off x="6086" y="1771"/>
              <a:ext cx="1911" cy="781"/>
            </a:xfrm>
            <a:prstGeom prst="rect">
              <a:avLst/>
            </a:prstGeom>
          </p:spPr>
        </p:pic>
        <p:pic>
          <p:nvPicPr>
            <p:cNvPr id="23" name="图片 22" descr="小元素"/>
            <p:cNvPicPr>
              <a:picLocks noChangeAspect="1"/>
            </p:cNvPicPr>
            <p:nvPr/>
          </p:nvPicPr>
          <p:blipFill>
            <a:blip r:embed="rId6">
              <a:lum bright="-12000"/>
            </a:blip>
            <a:stretch>
              <a:fillRect/>
            </a:stretch>
          </p:blipFill>
          <p:spPr>
            <a:xfrm>
              <a:off x="11484" y="1600"/>
              <a:ext cx="1431" cy="585"/>
            </a:xfrm>
            <a:prstGeom prst="rect">
              <a:avLst/>
            </a:prstGeom>
          </p:spPr>
        </p:pic>
      </p:grpSp>
    </p:spTree>
    <p:custDataLst>
      <p:tags r:id="rId7"/>
    </p:custData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3" name="图片 22" descr="中国风水墨梅花灯笼"/>
          <p:cNvPicPr>
            <a:picLocks noChangeAspect="1"/>
          </p:cNvPicPr>
          <p:nvPr/>
        </p:nvPicPr>
        <p:blipFill>
          <a:blip r:embed="rId3">
            <a:lum bright="-12000" contrast="6000"/>
          </a:blip>
          <a:srcRect t="36003" b="15276"/>
          <a:stretch>
            <a:fillRect/>
          </a:stretch>
        </p:blipFill>
        <p:spPr>
          <a:xfrm>
            <a:off x="-198120" y="-3175"/>
            <a:ext cx="6073140" cy="2959100"/>
          </a:xfrm>
          <a:prstGeom prst="rect">
            <a:avLst/>
          </a:prstGeom>
        </p:spPr>
      </p:pic>
      <p:grpSp>
        <p:nvGrpSpPr>
          <p:cNvPr id="3" name="组合 2"/>
          <p:cNvGrpSpPr/>
          <p:nvPr/>
        </p:nvGrpSpPr>
        <p:grpSpPr>
          <a:xfrm>
            <a:off x="2990533" y="988695"/>
            <a:ext cx="6210935" cy="3924300"/>
            <a:chOff x="4710" y="2007"/>
            <a:chExt cx="9781" cy="6180"/>
          </a:xfrm>
        </p:grpSpPr>
        <p:sp>
          <p:nvSpPr>
            <p:cNvPr id="2" name="TextBox 127"/>
            <p:cNvSpPr txBox="1"/>
            <p:nvPr/>
          </p:nvSpPr>
          <p:spPr>
            <a:xfrm>
              <a:off x="6538" y="4289"/>
              <a:ext cx="6124" cy="1696"/>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70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民间传说</a:t>
              </a:r>
            </a:p>
          </p:txBody>
        </p:sp>
        <p:grpSp>
          <p:nvGrpSpPr>
            <p:cNvPr id="13" name="组合 12"/>
            <p:cNvGrpSpPr/>
            <p:nvPr/>
          </p:nvGrpSpPr>
          <p:grpSpPr>
            <a:xfrm>
              <a:off x="8430" y="2007"/>
              <a:ext cx="2341" cy="2341"/>
              <a:chOff x="8430" y="2037"/>
              <a:chExt cx="2341" cy="2341"/>
            </a:xfrm>
          </p:grpSpPr>
          <p:pic>
            <p:nvPicPr>
              <p:cNvPr id="14" name="图片 13" descr="中国风边框-圆形"/>
              <p:cNvPicPr>
                <a:picLocks noChangeAspect="1"/>
              </p:cNvPicPr>
              <p:nvPr/>
            </p:nvPicPr>
            <p:blipFill>
              <a:blip r:embed="rId4">
                <a:lum bright="100000" contrast="66000"/>
              </a:blip>
              <a:stretch>
                <a:fillRect/>
              </a:stretch>
            </p:blipFill>
            <p:spPr>
              <a:xfrm>
                <a:off x="8430" y="2037"/>
                <a:ext cx="2341" cy="2341"/>
              </a:xfrm>
              <a:prstGeom prst="rect">
                <a:avLst/>
              </a:prstGeom>
            </p:spPr>
          </p:pic>
          <p:sp>
            <p:nvSpPr>
              <p:cNvPr id="4" name="TextBox 127"/>
              <p:cNvSpPr txBox="1"/>
              <p:nvPr/>
            </p:nvSpPr>
            <p:spPr>
              <a:xfrm>
                <a:off x="8922" y="2373"/>
                <a:ext cx="1416" cy="1696"/>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70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叁</a:t>
                </a:r>
              </a:p>
            </p:txBody>
          </p:sp>
        </p:grpSp>
        <p:sp>
          <p:nvSpPr>
            <p:cNvPr id="5" name="TextBox 127"/>
            <p:cNvSpPr txBox="1"/>
            <p:nvPr/>
          </p:nvSpPr>
          <p:spPr>
            <a:xfrm>
              <a:off x="4710" y="6406"/>
              <a:ext cx="9781" cy="1781"/>
            </a:xfrm>
            <a:prstGeom prst="rect">
              <a:avLst/>
            </a:prstGeom>
            <a:noFill/>
          </p:spPr>
          <p:txBody>
            <a:bodyPr wrap="square" lIns="68575" tIns="0" rIns="68575" bIns="0" rtlCol="0" anchor="t">
              <a:spAutoFit/>
            </a:bodyPr>
            <a:lstStyle/>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he Spring Festival is the most important festival in China.People usually decorate the doors and windows with red papercuts.</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becouse red means good luck.People usually clean house too.becouse they want to sweep away bad luck.Children can get some new clothes or </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presents from their parents and grandparents.On New Year's Eve,family always have a big dinner.</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Everybody are watch TV and talk.In the midnight,there usually fairworks.On New Year's Day,people usually put on their new clothes and </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visit their femily and friends.They usually say:"Happy New Year's Day."The Spring Festival finishes at the Lantern Festival after two </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weeks.People usually eat a kind of rice dumpling called yuanxiao.It can take people good luck all the year round.</a:t>
              </a:r>
            </a:p>
            <a:p>
              <a:pPr algn="ctr">
                <a:lnSpc>
                  <a:spcPct val="150000"/>
                </a:lnSpc>
                <a:spcBef>
                  <a:spcPct val="0"/>
                </a:spcBef>
                <a:spcAft>
                  <a:spcPct val="0"/>
                </a:spcAft>
                <a:buFontTx/>
                <a:buNone/>
              </a:pPr>
              <a:endPar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endParaRPr>
            </a:p>
          </p:txBody>
        </p:sp>
        <p:pic>
          <p:nvPicPr>
            <p:cNvPr id="6" name="图片 5" descr="小元素"/>
            <p:cNvPicPr>
              <a:picLocks noChangeAspect="1"/>
            </p:cNvPicPr>
            <p:nvPr/>
          </p:nvPicPr>
          <p:blipFill>
            <a:blip r:embed="rId5">
              <a:lum bright="100000"/>
            </a:blip>
            <a:stretch>
              <a:fillRect/>
            </a:stretch>
          </p:blipFill>
          <p:spPr>
            <a:xfrm>
              <a:off x="6810" y="3107"/>
              <a:ext cx="1911" cy="781"/>
            </a:xfrm>
            <a:prstGeom prst="rect">
              <a:avLst/>
            </a:prstGeom>
          </p:spPr>
        </p:pic>
        <p:pic>
          <p:nvPicPr>
            <p:cNvPr id="21" name="图片 20" descr="小元素"/>
            <p:cNvPicPr>
              <a:picLocks noChangeAspect="1"/>
            </p:cNvPicPr>
            <p:nvPr/>
          </p:nvPicPr>
          <p:blipFill>
            <a:blip r:embed="rId5">
              <a:lum bright="100000"/>
            </a:blip>
            <a:stretch>
              <a:fillRect/>
            </a:stretch>
          </p:blipFill>
          <p:spPr>
            <a:xfrm>
              <a:off x="10848" y="2885"/>
              <a:ext cx="1431" cy="585"/>
            </a:xfrm>
            <a:prstGeom prst="rect">
              <a:avLst/>
            </a:prstGeom>
          </p:spPr>
        </p:pic>
      </p:grpSp>
      <p:pic>
        <p:nvPicPr>
          <p:cNvPr id="22" name="图片 21" descr="元旦印章"/>
          <p:cNvPicPr>
            <a:picLocks noChangeAspect="1"/>
          </p:cNvPicPr>
          <p:nvPr/>
        </p:nvPicPr>
        <p:blipFill>
          <a:blip r:embed="rId6">
            <a:lum bright="-18000"/>
          </a:blip>
          <a:srcRect b="62500"/>
          <a:stretch>
            <a:fillRect/>
          </a:stretch>
        </p:blipFill>
        <p:spPr>
          <a:xfrm>
            <a:off x="8592820" y="1687195"/>
            <a:ext cx="1047115" cy="869315"/>
          </a:xfrm>
          <a:prstGeom prst="rect">
            <a:avLst/>
          </a:prstGeom>
        </p:spPr>
      </p:pic>
    </p:spTree>
    <p:custDataLst>
      <p:tags r:id="rId7"/>
    </p:custData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12" name="组合 11"/>
          <p:cNvGrpSpPr/>
          <p:nvPr/>
        </p:nvGrpSpPr>
        <p:grpSpPr>
          <a:xfrm>
            <a:off x="-873760" y="-375920"/>
            <a:ext cx="13944600" cy="7192010"/>
            <a:chOff x="-1376" y="-592"/>
            <a:chExt cx="21960" cy="11326"/>
          </a:xfrm>
        </p:grpSpPr>
        <p:sp>
          <p:nvSpPr>
            <p:cNvPr id="13" name="矩形 12"/>
            <p:cNvSpPr/>
            <p:nvPr/>
          </p:nvSpPr>
          <p:spPr>
            <a:xfrm>
              <a:off x="134" y="66"/>
              <a:ext cx="18932" cy="10668"/>
            </a:xfrm>
            <a:prstGeom prst="rect">
              <a:avLst/>
            </a:prstGeom>
            <a:blipFill rotWithShape="1">
              <a:blip r:embed="rId2">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红色的灯笼装饰素材"/>
            <p:cNvPicPr>
              <a:picLocks noChangeAspect="1"/>
            </p:cNvPicPr>
            <p:nvPr/>
          </p:nvPicPr>
          <p:blipFill>
            <a:blip r:embed="rId3"/>
            <a:stretch>
              <a:fillRect/>
            </a:stretch>
          </p:blipFill>
          <p:spPr>
            <a:xfrm>
              <a:off x="14644" y="-592"/>
              <a:ext cx="5941" cy="5941"/>
            </a:xfrm>
            <a:prstGeom prst="rect">
              <a:avLst/>
            </a:prstGeom>
          </p:spPr>
        </p:pic>
        <p:pic>
          <p:nvPicPr>
            <p:cNvPr id="2" name="图片 1" descr="红色的灯笼装饰素材"/>
            <p:cNvPicPr>
              <a:picLocks noChangeAspect="1"/>
            </p:cNvPicPr>
            <p:nvPr/>
          </p:nvPicPr>
          <p:blipFill>
            <a:blip r:embed="rId3"/>
            <a:stretch>
              <a:fillRect/>
            </a:stretch>
          </p:blipFill>
          <p:spPr>
            <a:xfrm flipH="1">
              <a:off x="-1376" y="-592"/>
              <a:ext cx="5941" cy="5941"/>
            </a:xfrm>
            <a:prstGeom prst="rect">
              <a:avLst/>
            </a:prstGeom>
          </p:spPr>
        </p:pic>
        <p:pic>
          <p:nvPicPr>
            <p:cNvPr id="17" name="图片 16" descr="000."/>
            <p:cNvPicPr>
              <a:picLocks noChangeAspect="1"/>
            </p:cNvPicPr>
            <p:nvPr/>
          </p:nvPicPr>
          <p:blipFill>
            <a:blip r:embed="rId4">
              <a:lum bright="-6000"/>
            </a:blip>
            <a:stretch>
              <a:fillRect/>
            </a:stretch>
          </p:blipFill>
          <p:spPr>
            <a:xfrm>
              <a:off x="134" y="8906"/>
              <a:ext cx="18932" cy="1322"/>
            </a:xfrm>
            <a:prstGeom prst="rect">
              <a:avLst/>
            </a:prstGeom>
          </p:spPr>
        </p:pic>
      </p:grpSp>
      <p:sp>
        <p:nvSpPr>
          <p:cNvPr id="19" name="TextBox 127"/>
          <p:cNvSpPr txBox="1"/>
          <p:nvPr/>
        </p:nvSpPr>
        <p:spPr>
          <a:xfrm>
            <a:off x="1636395" y="2152015"/>
            <a:ext cx="5869305" cy="3350260"/>
          </a:xfrm>
          <a:prstGeom prst="rect">
            <a:avLst/>
          </a:prstGeom>
          <a:noFill/>
        </p:spPr>
        <p:txBody>
          <a:bodyPr wrap="square" lIns="68575" tIns="0" rIns="68575" bIns="0" rtlCol="0" anchor="t">
            <a:spAutoFit/>
          </a:bodyPr>
          <a:lstStyle/>
          <a:p>
            <a:pPr>
              <a:lnSpc>
                <a:spcPct val="180000"/>
              </a:lnSpc>
              <a:spcBef>
                <a:spcPct val="0"/>
              </a:spcBef>
              <a:spcAft>
                <a:spcPct val="0"/>
              </a:spcAft>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关于春节的来由，旧时由于缺失上古时期文献（秦始皇焚书，或其它原因）没法直接考证其源流，在传承发展中于是便产生了诸多传说。其中有几种较为流行的说法，春节源于上古“腊祭说”、源于“巫术仪式说”、源于“鬼节说”、源于“古代丰收祭祀说”、源于“舜继部落联盟首领位说”（有说舜继天子位，但“天子”之称谓最早始于春秋战国，于汉代才流行）、源于“万年青年创万年历说”、源于避“年”兽的传说等等。</a:t>
            </a:r>
          </a:p>
          <a:p>
            <a:pPr>
              <a:lnSpc>
                <a:spcPct val="180000"/>
              </a:lnSpc>
              <a:spcBef>
                <a:spcPct val="0"/>
              </a:spcBef>
              <a:spcAft>
                <a:spcPct val="0"/>
              </a:spcAft>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在历史发展演变中大多数传统节日被附会了一些传说替代其本真起源。春节也不例外，也被附会了“避年恶兽”等故事传说作为其起源。其实，春节并非因“避恶”等故事传说而形成，这些荒谬传说是后世建构出来的。中华文化源远流长、博大精深，春节文化作为中华悠久历史文化的重要组成部分，其的形成涵盖了人文哲学、天文星象等方面的内容，蕴含着深邃丰厚的文化内涵。古老传统节日重视信仰与祭祀活动，敬天法祖是古老传统节日的核心，春节并非是因故事传说而形成。</a:t>
            </a:r>
          </a:p>
        </p:txBody>
      </p:sp>
      <p:pic>
        <p:nvPicPr>
          <p:cNvPr id="24" name="图片 23" descr="鼠年福字"/>
          <p:cNvPicPr>
            <a:picLocks noChangeAspect="1"/>
          </p:cNvPicPr>
          <p:nvPr/>
        </p:nvPicPr>
        <p:blipFill>
          <a:blip r:embed="rId5">
            <a:lum bright="-12000"/>
          </a:blip>
          <a:srcRect l="16667" t="23106" r="15909" b="9848"/>
          <a:stretch>
            <a:fillRect/>
          </a:stretch>
        </p:blipFill>
        <p:spPr>
          <a:xfrm>
            <a:off x="7606665" y="2092960"/>
            <a:ext cx="3439160" cy="3419475"/>
          </a:xfrm>
          <a:prstGeom prst="rect">
            <a:avLst/>
          </a:prstGeom>
        </p:spPr>
      </p:pic>
      <p:grpSp>
        <p:nvGrpSpPr>
          <p:cNvPr id="18" name="组合 17"/>
          <p:cNvGrpSpPr/>
          <p:nvPr/>
        </p:nvGrpSpPr>
        <p:grpSpPr>
          <a:xfrm>
            <a:off x="3864610" y="918210"/>
            <a:ext cx="4336415" cy="768985"/>
            <a:chOff x="6086" y="1446"/>
            <a:chExt cx="6829" cy="1211"/>
          </a:xfrm>
        </p:grpSpPr>
        <p:sp>
          <p:nvSpPr>
            <p:cNvPr id="3"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民间传说</a:t>
              </a:r>
              <a:endParaRPr lang="en-US" altLang="zh-CN"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endParaRPr>
            </a:p>
          </p:txBody>
        </p:sp>
        <p:pic>
          <p:nvPicPr>
            <p:cNvPr id="20" name="图片 19" descr="小元素"/>
            <p:cNvPicPr>
              <a:picLocks noChangeAspect="1"/>
            </p:cNvPicPr>
            <p:nvPr/>
          </p:nvPicPr>
          <p:blipFill>
            <a:blip r:embed="rId6">
              <a:lum bright="-12000"/>
            </a:blip>
            <a:stretch>
              <a:fillRect/>
            </a:stretch>
          </p:blipFill>
          <p:spPr>
            <a:xfrm>
              <a:off x="6086" y="1771"/>
              <a:ext cx="1911" cy="781"/>
            </a:xfrm>
            <a:prstGeom prst="rect">
              <a:avLst/>
            </a:prstGeom>
          </p:spPr>
        </p:pic>
        <p:pic>
          <p:nvPicPr>
            <p:cNvPr id="23" name="图片 22" descr="小元素"/>
            <p:cNvPicPr>
              <a:picLocks noChangeAspect="1"/>
            </p:cNvPicPr>
            <p:nvPr/>
          </p:nvPicPr>
          <p:blipFill>
            <a:blip r:embed="rId6">
              <a:lum bright="-12000"/>
            </a:blip>
            <a:stretch>
              <a:fillRect/>
            </a:stretch>
          </p:blipFill>
          <p:spPr>
            <a:xfrm>
              <a:off x="11484" y="1600"/>
              <a:ext cx="1431" cy="585"/>
            </a:xfrm>
            <a:prstGeom prst="rect">
              <a:avLst/>
            </a:prstGeom>
          </p:spPr>
        </p:pic>
      </p:grpSp>
    </p:spTree>
    <p:custDataLst>
      <p:tags r:id="rId7"/>
    </p:custData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3" name="图片 22" descr="中国风水墨梅花灯笼"/>
          <p:cNvPicPr>
            <a:picLocks noChangeAspect="1"/>
          </p:cNvPicPr>
          <p:nvPr/>
        </p:nvPicPr>
        <p:blipFill>
          <a:blip r:embed="rId3">
            <a:lum bright="-12000" contrast="6000"/>
          </a:blip>
          <a:srcRect t="36003" b="15276"/>
          <a:stretch>
            <a:fillRect/>
          </a:stretch>
        </p:blipFill>
        <p:spPr>
          <a:xfrm>
            <a:off x="-198120" y="-3175"/>
            <a:ext cx="6073140" cy="2959100"/>
          </a:xfrm>
          <a:prstGeom prst="rect">
            <a:avLst/>
          </a:prstGeom>
        </p:spPr>
      </p:pic>
      <p:grpSp>
        <p:nvGrpSpPr>
          <p:cNvPr id="3" name="组合 2"/>
          <p:cNvGrpSpPr/>
          <p:nvPr/>
        </p:nvGrpSpPr>
        <p:grpSpPr>
          <a:xfrm>
            <a:off x="2990533" y="988695"/>
            <a:ext cx="6210935" cy="3924300"/>
            <a:chOff x="4710" y="2007"/>
            <a:chExt cx="9781" cy="6180"/>
          </a:xfrm>
        </p:grpSpPr>
        <p:sp>
          <p:nvSpPr>
            <p:cNvPr id="2" name="TextBox 127"/>
            <p:cNvSpPr txBox="1"/>
            <p:nvPr/>
          </p:nvSpPr>
          <p:spPr>
            <a:xfrm>
              <a:off x="6538" y="4289"/>
              <a:ext cx="6124" cy="1696"/>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70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相关文化</a:t>
              </a:r>
            </a:p>
          </p:txBody>
        </p:sp>
        <p:grpSp>
          <p:nvGrpSpPr>
            <p:cNvPr id="13" name="组合 12"/>
            <p:cNvGrpSpPr/>
            <p:nvPr/>
          </p:nvGrpSpPr>
          <p:grpSpPr>
            <a:xfrm>
              <a:off x="8430" y="2007"/>
              <a:ext cx="2341" cy="2341"/>
              <a:chOff x="8430" y="2037"/>
              <a:chExt cx="2341" cy="2341"/>
            </a:xfrm>
          </p:grpSpPr>
          <p:pic>
            <p:nvPicPr>
              <p:cNvPr id="14" name="图片 13" descr="中国风边框-圆形"/>
              <p:cNvPicPr>
                <a:picLocks noChangeAspect="1"/>
              </p:cNvPicPr>
              <p:nvPr/>
            </p:nvPicPr>
            <p:blipFill>
              <a:blip r:embed="rId4">
                <a:lum bright="100000" contrast="66000"/>
              </a:blip>
              <a:stretch>
                <a:fillRect/>
              </a:stretch>
            </p:blipFill>
            <p:spPr>
              <a:xfrm>
                <a:off x="8430" y="2037"/>
                <a:ext cx="2341" cy="2341"/>
              </a:xfrm>
              <a:prstGeom prst="rect">
                <a:avLst/>
              </a:prstGeom>
            </p:spPr>
          </p:pic>
          <p:sp>
            <p:nvSpPr>
              <p:cNvPr id="4" name="TextBox 127"/>
              <p:cNvSpPr txBox="1"/>
              <p:nvPr/>
            </p:nvSpPr>
            <p:spPr>
              <a:xfrm>
                <a:off x="8922" y="2373"/>
                <a:ext cx="1416" cy="1696"/>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70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肆</a:t>
                </a:r>
              </a:p>
            </p:txBody>
          </p:sp>
        </p:grpSp>
        <p:sp>
          <p:nvSpPr>
            <p:cNvPr id="5" name="TextBox 127"/>
            <p:cNvSpPr txBox="1"/>
            <p:nvPr/>
          </p:nvSpPr>
          <p:spPr>
            <a:xfrm>
              <a:off x="4710" y="6406"/>
              <a:ext cx="9781" cy="1781"/>
            </a:xfrm>
            <a:prstGeom prst="rect">
              <a:avLst/>
            </a:prstGeom>
            <a:noFill/>
          </p:spPr>
          <p:txBody>
            <a:bodyPr wrap="square" lIns="68575" tIns="0" rIns="68575" bIns="0" rtlCol="0" anchor="t">
              <a:spAutoFit/>
            </a:bodyPr>
            <a:lstStyle/>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he Spring Festival is the most important festival in China.People usually decorate the doors and windows with red papercuts.</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becouse red means good luck.People usually clean house too.becouse they want to sweep away bad luck.Children can get some new clothes or </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presents from their parents and grandparents.On New Year's Eve,family always have a big dinner.</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Everybody are watch TV and talk.In the midnight,there usually fairworks.On New Year's Day,people usually put on their new clothes and </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visit their femily and friends.They usually say:"Happy New Year's Day."The Spring Festival finishes at the Lantern Festival after two </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weeks.People usually eat a kind of rice dumpling called yuanxiao.It can take people good luck all the year round.</a:t>
              </a:r>
            </a:p>
            <a:p>
              <a:pPr algn="ctr">
                <a:lnSpc>
                  <a:spcPct val="150000"/>
                </a:lnSpc>
                <a:spcBef>
                  <a:spcPct val="0"/>
                </a:spcBef>
                <a:spcAft>
                  <a:spcPct val="0"/>
                </a:spcAft>
                <a:buFontTx/>
                <a:buNone/>
              </a:pPr>
              <a:endPar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endParaRPr>
            </a:p>
          </p:txBody>
        </p:sp>
        <p:pic>
          <p:nvPicPr>
            <p:cNvPr id="6" name="图片 5" descr="小元素"/>
            <p:cNvPicPr>
              <a:picLocks noChangeAspect="1"/>
            </p:cNvPicPr>
            <p:nvPr/>
          </p:nvPicPr>
          <p:blipFill>
            <a:blip r:embed="rId5">
              <a:lum bright="100000"/>
            </a:blip>
            <a:stretch>
              <a:fillRect/>
            </a:stretch>
          </p:blipFill>
          <p:spPr>
            <a:xfrm>
              <a:off x="6810" y="3107"/>
              <a:ext cx="1911" cy="781"/>
            </a:xfrm>
            <a:prstGeom prst="rect">
              <a:avLst/>
            </a:prstGeom>
          </p:spPr>
        </p:pic>
        <p:pic>
          <p:nvPicPr>
            <p:cNvPr id="21" name="图片 20" descr="小元素"/>
            <p:cNvPicPr>
              <a:picLocks noChangeAspect="1"/>
            </p:cNvPicPr>
            <p:nvPr/>
          </p:nvPicPr>
          <p:blipFill>
            <a:blip r:embed="rId5">
              <a:lum bright="100000"/>
            </a:blip>
            <a:stretch>
              <a:fillRect/>
            </a:stretch>
          </p:blipFill>
          <p:spPr>
            <a:xfrm>
              <a:off x="10848" y="2885"/>
              <a:ext cx="1431" cy="585"/>
            </a:xfrm>
            <a:prstGeom prst="rect">
              <a:avLst/>
            </a:prstGeom>
          </p:spPr>
        </p:pic>
      </p:grpSp>
      <p:pic>
        <p:nvPicPr>
          <p:cNvPr id="22" name="图片 21" descr="元旦印章"/>
          <p:cNvPicPr>
            <a:picLocks noChangeAspect="1"/>
          </p:cNvPicPr>
          <p:nvPr/>
        </p:nvPicPr>
        <p:blipFill>
          <a:blip r:embed="rId6">
            <a:lum bright="-18000"/>
          </a:blip>
          <a:srcRect b="62500"/>
          <a:stretch>
            <a:fillRect/>
          </a:stretch>
        </p:blipFill>
        <p:spPr>
          <a:xfrm>
            <a:off x="8592820" y="1687195"/>
            <a:ext cx="1047115" cy="869315"/>
          </a:xfrm>
          <a:prstGeom prst="rect">
            <a:avLst/>
          </a:prstGeom>
        </p:spPr>
      </p:pic>
    </p:spTree>
    <p:custDataLst>
      <p:tags r:id="rId7"/>
    </p:custDataLst>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13" name="组合 12"/>
          <p:cNvGrpSpPr/>
          <p:nvPr/>
        </p:nvGrpSpPr>
        <p:grpSpPr>
          <a:xfrm>
            <a:off x="-873760" y="-375920"/>
            <a:ext cx="13944600" cy="7192010"/>
            <a:chOff x="-1376" y="-592"/>
            <a:chExt cx="21960" cy="11326"/>
          </a:xfrm>
        </p:grpSpPr>
        <p:sp>
          <p:nvSpPr>
            <p:cNvPr id="14" name="矩形 13"/>
            <p:cNvSpPr/>
            <p:nvPr/>
          </p:nvSpPr>
          <p:spPr>
            <a:xfrm>
              <a:off x="134" y="66"/>
              <a:ext cx="18932" cy="10668"/>
            </a:xfrm>
            <a:prstGeom prst="rect">
              <a:avLst/>
            </a:prstGeom>
            <a:blipFill rotWithShape="1">
              <a:blip r:embed="rId3">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红色的灯笼装饰素材"/>
            <p:cNvPicPr>
              <a:picLocks noChangeAspect="1"/>
            </p:cNvPicPr>
            <p:nvPr/>
          </p:nvPicPr>
          <p:blipFill>
            <a:blip r:embed="rId4"/>
            <a:stretch>
              <a:fillRect/>
            </a:stretch>
          </p:blipFill>
          <p:spPr>
            <a:xfrm>
              <a:off x="14644" y="-592"/>
              <a:ext cx="5941" cy="5941"/>
            </a:xfrm>
            <a:prstGeom prst="rect">
              <a:avLst/>
            </a:prstGeom>
          </p:spPr>
        </p:pic>
        <p:pic>
          <p:nvPicPr>
            <p:cNvPr id="17" name="图片 16" descr="红色的灯笼装饰素材"/>
            <p:cNvPicPr>
              <a:picLocks noChangeAspect="1"/>
            </p:cNvPicPr>
            <p:nvPr/>
          </p:nvPicPr>
          <p:blipFill>
            <a:blip r:embed="rId4"/>
            <a:stretch>
              <a:fillRect/>
            </a:stretch>
          </p:blipFill>
          <p:spPr>
            <a:xfrm flipH="1">
              <a:off x="-1376" y="-592"/>
              <a:ext cx="5941" cy="5941"/>
            </a:xfrm>
            <a:prstGeom prst="rect">
              <a:avLst/>
            </a:prstGeom>
          </p:spPr>
        </p:pic>
        <p:pic>
          <p:nvPicPr>
            <p:cNvPr id="18" name="图片 17" descr="000."/>
            <p:cNvPicPr>
              <a:picLocks noChangeAspect="1"/>
            </p:cNvPicPr>
            <p:nvPr/>
          </p:nvPicPr>
          <p:blipFill>
            <a:blip r:embed="rId5">
              <a:lum bright="-6000"/>
            </a:blip>
            <a:stretch>
              <a:fillRect/>
            </a:stretch>
          </p:blipFill>
          <p:spPr>
            <a:xfrm>
              <a:off x="134" y="8906"/>
              <a:ext cx="18932" cy="1322"/>
            </a:xfrm>
            <a:prstGeom prst="rect">
              <a:avLst/>
            </a:prstGeom>
          </p:spPr>
        </p:pic>
      </p:grpSp>
      <p:sp>
        <p:nvSpPr>
          <p:cNvPr id="19" name="TextBox 127"/>
          <p:cNvSpPr txBox="1"/>
          <p:nvPr/>
        </p:nvSpPr>
        <p:spPr>
          <a:xfrm>
            <a:off x="2042160" y="2810510"/>
            <a:ext cx="3766820" cy="2369820"/>
          </a:xfrm>
          <a:prstGeom prst="rect">
            <a:avLst/>
          </a:prstGeom>
          <a:noFill/>
        </p:spPr>
        <p:txBody>
          <a:bodyPr wrap="square" lIns="68575" tIns="0" rIns="68575" bIns="0" rtlCol="0" anchor="t">
            <a:spAutoFit/>
          </a:bodyPr>
          <a:lstStyle/>
          <a:p>
            <a:pPr>
              <a:lnSpc>
                <a:spcPct val="180000"/>
              </a:lnSpc>
              <a:spcBef>
                <a:spcPct val="0"/>
              </a:spcBef>
              <a:spcAft>
                <a:spcPct val="0"/>
              </a:spcAft>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北京：“二十三，糖瓜粘；二十四，扫房日；二十五，推糜黍；二十六，去吊肉；二十七，宰只鸡；二十八，把面发；二十九，蒸馒头；三十晚上守一宿，大年初一扭一扭。”</a:t>
            </a:r>
          </a:p>
          <a:p>
            <a:pPr>
              <a:lnSpc>
                <a:spcPct val="100000"/>
              </a:lnSpc>
              <a:spcBef>
                <a:spcPct val="0"/>
              </a:spcBef>
              <a:spcAft>
                <a:spcPct val="0"/>
              </a:spcAft>
            </a:pPr>
            <a:endPar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endParaRPr>
          </a:p>
          <a:p>
            <a:pPr>
              <a:lnSpc>
                <a:spcPct val="180000"/>
              </a:lnSpc>
              <a:spcBef>
                <a:spcPct val="0"/>
              </a:spcBef>
              <a:spcAft>
                <a:spcPct val="0"/>
              </a:spcAft>
            </a:pPr>
            <a:r>
              <a:rPr sz="1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山东：腊八粥，熬几天，哩哩啦啦二十三，二十三，糖瓜粘，二十四，扫房日， 二十五，推煤鼠（应该是糜黍，见北京篇“二十五，推糜黍”），二十六，去买肉， 二十七，宰公鸡，二十八，白面发，二十九，蒸馒头，三十晚上熬一宿， 大年初一姐姐拉着弟弟扭一扭</a:t>
            </a:r>
          </a:p>
        </p:txBody>
      </p:sp>
      <p:sp>
        <p:nvSpPr>
          <p:cNvPr id="2" name="矩形 1"/>
          <p:cNvSpPr/>
          <p:nvPr/>
        </p:nvSpPr>
        <p:spPr>
          <a:xfrm>
            <a:off x="1975485" y="2092960"/>
            <a:ext cx="3886200" cy="4470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27"/>
          <p:cNvSpPr txBox="1"/>
          <p:nvPr/>
        </p:nvSpPr>
        <p:spPr>
          <a:xfrm>
            <a:off x="3137535" y="2054860"/>
            <a:ext cx="1489710" cy="538480"/>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sz="35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歌 谣</a:t>
            </a:r>
          </a:p>
        </p:txBody>
      </p:sp>
      <p:grpSp>
        <p:nvGrpSpPr>
          <p:cNvPr id="20" name="组合 19"/>
          <p:cNvGrpSpPr/>
          <p:nvPr/>
        </p:nvGrpSpPr>
        <p:grpSpPr>
          <a:xfrm>
            <a:off x="3864610" y="918210"/>
            <a:ext cx="4336415" cy="768985"/>
            <a:chOff x="6086" y="1446"/>
            <a:chExt cx="6829" cy="1211"/>
          </a:xfrm>
        </p:grpSpPr>
        <p:sp>
          <p:nvSpPr>
            <p:cNvPr id="23"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相关文化</a:t>
              </a:r>
            </a:p>
          </p:txBody>
        </p:sp>
        <p:pic>
          <p:nvPicPr>
            <p:cNvPr id="24" name="图片 23" descr="小元素"/>
            <p:cNvPicPr>
              <a:picLocks noChangeAspect="1"/>
            </p:cNvPicPr>
            <p:nvPr/>
          </p:nvPicPr>
          <p:blipFill>
            <a:blip r:embed="rId6">
              <a:lum bright="-12000"/>
            </a:blip>
            <a:stretch>
              <a:fillRect/>
            </a:stretch>
          </p:blipFill>
          <p:spPr>
            <a:xfrm>
              <a:off x="6086" y="1771"/>
              <a:ext cx="1911" cy="781"/>
            </a:xfrm>
            <a:prstGeom prst="rect">
              <a:avLst/>
            </a:prstGeom>
          </p:spPr>
        </p:pic>
        <p:pic>
          <p:nvPicPr>
            <p:cNvPr id="25" name="图片 24" descr="小元素"/>
            <p:cNvPicPr>
              <a:picLocks noChangeAspect="1"/>
            </p:cNvPicPr>
            <p:nvPr/>
          </p:nvPicPr>
          <p:blipFill>
            <a:blip r:embed="rId6">
              <a:lum bright="-12000"/>
            </a:blip>
            <a:stretch>
              <a:fillRect/>
            </a:stretch>
          </p:blipFill>
          <p:spPr>
            <a:xfrm>
              <a:off x="11484" y="1600"/>
              <a:ext cx="1431" cy="585"/>
            </a:xfrm>
            <a:prstGeom prst="rect">
              <a:avLst/>
            </a:prstGeom>
          </p:spPr>
        </p:pic>
      </p:grpSp>
      <p:sp>
        <p:nvSpPr>
          <p:cNvPr id="27" name="矩形 26"/>
          <p:cNvSpPr/>
          <p:nvPr/>
        </p:nvSpPr>
        <p:spPr>
          <a:xfrm>
            <a:off x="1978660" y="2540000"/>
            <a:ext cx="3883025" cy="291147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6295390" y="2054860"/>
            <a:ext cx="4067810" cy="3383280"/>
            <a:chOff x="10244" y="3236"/>
            <a:chExt cx="6406" cy="5328"/>
          </a:xfrm>
        </p:grpSpPr>
        <p:sp>
          <p:nvSpPr>
            <p:cNvPr id="4" name="矩形 3"/>
            <p:cNvSpPr/>
            <p:nvPr/>
          </p:nvSpPr>
          <p:spPr>
            <a:xfrm>
              <a:off x="10244" y="3276"/>
              <a:ext cx="6289" cy="70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27"/>
            <p:cNvSpPr txBox="1"/>
            <p:nvPr/>
          </p:nvSpPr>
          <p:spPr>
            <a:xfrm>
              <a:off x="11976" y="3236"/>
              <a:ext cx="2346" cy="848"/>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35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诗 词</a:t>
              </a:r>
            </a:p>
          </p:txBody>
        </p:sp>
        <p:sp>
          <p:nvSpPr>
            <p:cNvPr id="6" name="TextBox 127"/>
            <p:cNvSpPr txBox="1"/>
            <p:nvPr/>
          </p:nvSpPr>
          <p:spPr>
            <a:xfrm>
              <a:off x="10324" y="4294"/>
              <a:ext cx="3411" cy="3678"/>
            </a:xfrm>
            <a:prstGeom prst="rect">
              <a:avLst/>
            </a:prstGeom>
            <a:noFill/>
          </p:spPr>
          <p:txBody>
            <a:bodyPr wrap="square" lIns="68575" tIns="0" rIns="68575" bIns="0" rtlCol="0" anchor="t">
              <a:spAutoFit/>
            </a:bodyPr>
            <a:lstStyle/>
            <a:p>
              <a:pPr algn="ctr">
                <a:lnSpc>
                  <a:spcPct val="180000"/>
                </a:lnSpc>
                <a:spcBef>
                  <a:spcPct val="0"/>
                </a:spcBef>
                <a:spcAft>
                  <a:spcPct val="0"/>
                </a:spcAft>
              </a:pPr>
              <a:r>
                <a:rPr sz="2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除 夜</a:t>
              </a:r>
              <a:endPar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endParaRPr>
            </a:p>
            <a:p>
              <a:pPr algn="ctr">
                <a:lnSpc>
                  <a:spcPct val="180000"/>
                </a:lnSpc>
                <a:spcBef>
                  <a:spcPct val="0"/>
                </a:spcBef>
                <a:spcAft>
                  <a:spcPct val="0"/>
                </a:spcAft>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（南宋）文天祥</a:t>
              </a:r>
            </a:p>
            <a:p>
              <a:pPr algn="ctr">
                <a:lnSpc>
                  <a:spcPct val="200000"/>
                </a:lnSpc>
                <a:spcBef>
                  <a:spcPct val="0"/>
                </a:spcBef>
                <a:spcAft>
                  <a:spcPct val="0"/>
                </a:spcAft>
              </a:pPr>
              <a:r>
                <a:rPr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乾坤空落落，岁月去堂堂；</a:t>
              </a:r>
            </a:p>
            <a:p>
              <a:pPr algn="ctr">
                <a:lnSpc>
                  <a:spcPct val="200000"/>
                </a:lnSpc>
                <a:spcBef>
                  <a:spcPct val="0"/>
                </a:spcBef>
                <a:spcAft>
                  <a:spcPct val="0"/>
                </a:spcAft>
              </a:pPr>
              <a:r>
                <a:rPr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末路惊风雨，穷边饱雪霜。</a:t>
              </a:r>
            </a:p>
            <a:p>
              <a:pPr algn="ctr">
                <a:lnSpc>
                  <a:spcPct val="200000"/>
                </a:lnSpc>
                <a:spcBef>
                  <a:spcPct val="0"/>
                </a:spcBef>
                <a:spcAft>
                  <a:spcPct val="0"/>
                </a:spcAft>
              </a:pPr>
              <a:r>
                <a:rPr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命随年欲尽，身与世俱忘；</a:t>
              </a:r>
            </a:p>
            <a:p>
              <a:pPr algn="ctr">
                <a:lnSpc>
                  <a:spcPct val="200000"/>
                </a:lnSpc>
                <a:spcBef>
                  <a:spcPct val="0"/>
                </a:spcBef>
                <a:spcAft>
                  <a:spcPct val="0"/>
                </a:spcAft>
              </a:pPr>
              <a:r>
                <a:rPr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无复屠苏梦，挑灯夜未央。</a:t>
              </a:r>
            </a:p>
          </p:txBody>
        </p:sp>
        <p:sp>
          <p:nvSpPr>
            <p:cNvPr id="8" name="TextBox 127"/>
            <p:cNvSpPr txBox="1"/>
            <p:nvPr/>
          </p:nvSpPr>
          <p:spPr>
            <a:xfrm>
              <a:off x="13558" y="4294"/>
              <a:ext cx="3093" cy="3678"/>
            </a:xfrm>
            <a:prstGeom prst="rect">
              <a:avLst/>
            </a:prstGeom>
            <a:noFill/>
          </p:spPr>
          <p:txBody>
            <a:bodyPr wrap="square" lIns="68575" tIns="0" rIns="68575" bIns="0" rtlCol="0" anchor="t">
              <a:spAutoFit/>
            </a:bodyPr>
            <a:lstStyle/>
            <a:p>
              <a:pPr algn="ctr">
                <a:lnSpc>
                  <a:spcPct val="180000"/>
                </a:lnSpc>
                <a:spcBef>
                  <a:spcPct val="0"/>
                </a:spcBef>
                <a:spcAft>
                  <a:spcPct val="0"/>
                </a:spcAft>
              </a:pPr>
              <a:r>
                <a:rPr lang="zh-CN" sz="20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元 日</a:t>
              </a:r>
              <a:endPar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endParaRPr>
            </a:p>
            <a:p>
              <a:pPr algn="ctr">
                <a:lnSpc>
                  <a:spcPct val="180000"/>
                </a:lnSpc>
                <a:spcBef>
                  <a:spcPct val="0"/>
                </a:spcBef>
                <a:spcAft>
                  <a:spcPct val="0"/>
                </a:spcAft>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（北宋）王安石</a:t>
              </a:r>
            </a:p>
            <a:p>
              <a:pPr algn="ctr">
                <a:lnSpc>
                  <a:spcPct val="200000"/>
                </a:lnSpc>
                <a:spcBef>
                  <a:spcPct val="0"/>
                </a:spcBef>
                <a:spcAft>
                  <a:spcPct val="0"/>
                </a:spcAft>
              </a:pPr>
              <a:r>
                <a:rPr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爆竹声中一岁除，</a:t>
              </a:r>
            </a:p>
            <a:p>
              <a:pPr algn="ctr">
                <a:lnSpc>
                  <a:spcPct val="200000"/>
                </a:lnSpc>
                <a:spcBef>
                  <a:spcPct val="0"/>
                </a:spcBef>
                <a:spcAft>
                  <a:spcPct val="0"/>
                </a:spcAft>
              </a:pPr>
              <a:r>
                <a:rPr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春风送暖入屠苏。</a:t>
              </a:r>
            </a:p>
            <a:p>
              <a:pPr algn="ctr">
                <a:lnSpc>
                  <a:spcPct val="200000"/>
                </a:lnSpc>
                <a:spcBef>
                  <a:spcPct val="0"/>
                </a:spcBef>
                <a:spcAft>
                  <a:spcPct val="0"/>
                </a:spcAft>
              </a:pPr>
              <a:r>
                <a:rPr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千门万户曈曈日，</a:t>
              </a:r>
            </a:p>
            <a:p>
              <a:pPr algn="ctr">
                <a:lnSpc>
                  <a:spcPct val="200000"/>
                </a:lnSpc>
                <a:spcBef>
                  <a:spcPct val="0"/>
                </a:spcBef>
                <a:spcAft>
                  <a:spcPct val="0"/>
                </a:spcAft>
              </a:pPr>
              <a:r>
                <a:rPr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总把新桃换旧符。</a:t>
              </a:r>
            </a:p>
          </p:txBody>
        </p:sp>
        <p:sp>
          <p:nvSpPr>
            <p:cNvPr id="28" name="矩形 27"/>
            <p:cNvSpPr/>
            <p:nvPr/>
          </p:nvSpPr>
          <p:spPr>
            <a:xfrm>
              <a:off x="10244" y="3980"/>
              <a:ext cx="6289" cy="458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7"/>
    </p:custData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6" name="组合 5"/>
          <p:cNvGrpSpPr/>
          <p:nvPr/>
        </p:nvGrpSpPr>
        <p:grpSpPr>
          <a:xfrm>
            <a:off x="-873760" y="-375920"/>
            <a:ext cx="13944600" cy="7192010"/>
            <a:chOff x="-1376" y="-592"/>
            <a:chExt cx="21960" cy="11326"/>
          </a:xfrm>
        </p:grpSpPr>
        <p:sp>
          <p:nvSpPr>
            <p:cNvPr id="14" name="矩形 13"/>
            <p:cNvSpPr/>
            <p:nvPr/>
          </p:nvSpPr>
          <p:spPr>
            <a:xfrm>
              <a:off x="134" y="66"/>
              <a:ext cx="18932" cy="10668"/>
            </a:xfrm>
            <a:prstGeom prst="rect">
              <a:avLst/>
            </a:prstGeom>
            <a:blipFill rotWithShape="1">
              <a:blip r:embed="rId2">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红色的灯笼装饰素材"/>
            <p:cNvPicPr>
              <a:picLocks noChangeAspect="1"/>
            </p:cNvPicPr>
            <p:nvPr/>
          </p:nvPicPr>
          <p:blipFill>
            <a:blip r:embed="rId3"/>
            <a:stretch>
              <a:fillRect/>
            </a:stretch>
          </p:blipFill>
          <p:spPr>
            <a:xfrm>
              <a:off x="14644" y="-592"/>
              <a:ext cx="5941" cy="5941"/>
            </a:xfrm>
            <a:prstGeom prst="rect">
              <a:avLst/>
            </a:prstGeom>
          </p:spPr>
        </p:pic>
        <p:pic>
          <p:nvPicPr>
            <p:cNvPr id="17" name="图片 16" descr="红色的灯笼装饰素材"/>
            <p:cNvPicPr>
              <a:picLocks noChangeAspect="1"/>
            </p:cNvPicPr>
            <p:nvPr/>
          </p:nvPicPr>
          <p:blipFill>
            <a:blip r:embed="rId3"/>
            <a:stretch>
              <a:fillRect/>
            </a:stretch>
          </p:blipFill>
          <p:spPr>
            <a:xfrm flipH="1">
              <a:off x="-1376" y="-592"/>
              <a:ext cx="5941" cy="5941"/>
            </a:xfrm>
            <a:prstGeom prst="rect">
              <a:avLst/>
            </a:prstGeom>
          </p:spPr>
        </p:pic>
        <p:pic>
          <p:nvPicPr>
            <p:cNvPr id="18" name="图片 17" descr="000."/>
            <p:cNvPicPr>
              <a:picLocks noChangeAspect="1"/>
            </p:cNvPicPr>
            <p:nvPr/>
          </p:nvPicPr>
          <p:blipFill>
            <a:blip r:embed="rId4">
              <a:lum bright="-6000"/>
            </a:blip>
            <a:stretch>
              <a:fillRect/>
            </a:stretch>
          </p:blipFill>
          <p:spPr>
            <a:xfrm>
              <a:off x="134" y="8906"/>
              <a:ext cx="18932" cy="1322"/>
            </a:xfrm>
            <a:prstGeom prst="rect">
              <a:avLst/>
            </a:prstGeom>
          </p:spPr>
        </p:pic>
      </p:grpSp>
      <p:sp>
        <p:nvSpPr>
          <p:cNvPr id="19" name="TextBox 127"/>
          <p:cNvSpPr txBox="1"/>
          <p:nvPr/>
        </p:nvSpPr>
        <p:spPr>
          <a:xfrm>
            <a:off x="1797050" y="2810510"/>
            <a:ext cx="3956685" cy="2435225"/>
          </a:xfrm>
          <a:prstGeom prst="rect">
            <a:avLst/>
          </a:prstGeom>
          <a:noFill/>
        </p:spPr>
        <p:txBody>
          <a:bodyPr wrap="square" lIns="68575" tIns="0" rIns="68575" bIns="0" rtlCol="0" anchor="t">
            <a:spAutoFit/>
          </a:bodyPr>
          <a:lstStyle/>
          <a:p>
            <a:pPr>
              <a:lnSpc>
                <a:spcPct val="160000"/>
              </a:lnSpc>
              <a:spcBef>
                <a:spcPct val="0"/>
              </a:spcBef>
              <a:spcAft>
                <a:spcPct val="0"/>
              </a:spcAft>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三命通会》载：“夫干犹木之干，强而为阳；支犹木之枝，弱而为阴。昔盘古氏明天地之道，达阴阳之变为三才。首君以天地既分之后，先有天而后有地，由是气化而人生焉，故天皇氏一姓十三人，继盘古氏以治，是曰天灵淡泊，无为而俗自化，始制干支之名，以定岁之所在。”宋罗泌《路史·前纪二·天皇纪》载：“粤有天皇，是曰天灵， 望获 强尊”。明代著名史学家万民英根据我国古代文献文记载确定天皇氏时代已发明干支历，在其著作《三命通会》中有详细记载。</a:t>
            </a:r>
          </a:p>
          <a:p>
            <a:pPr>
              <a:lnSpc>
                <a:spcPct val="160000"/>
              </a:lnSpc>
              <a:spcBef>
                <a:spcPct val="0"/>
              </a:spcBef>
              <a:spcAft>
                <a:spcPct val="0"/>
              </a:spcAft>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《尚书·舜典》中说：“正月上日，受终于文祖。”</a:t>
            </a:r>
          </a:p>
        </p:txBody>
      </p:sp>
      <p:sp>
        <p:nvSpPr>
          <p:cNvPr id="2" name="矩形 1"/>
          <p:cNvSpPr/>
          <p:nvPr/>
        </p:nvSpPr>
        <p:spPr>
          <a:xfrm>
            <a:off x="1708785" y="2092960"/>
            <a:ext cx="4057650" cy="447040"/>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27"/>
          <p:cNvSpPr txBox="1"/>
          <p:nvPr/>
        </p:nvSpPr>
        <p:spPr>
          <a:xfrm>
            <a:off x="3042285" y="2054860"/>
            <a:ext cx="1489710" cy="538480"/>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35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文 献</a:t>
            </a:r>
          </a:p>
        </p:txBody>
      </p:sp>
      <p:grpSp>
        <p:nvGrpSpPr>
          <p:cNvPr id="20" name="组合 19"/>
          <p:cNvGrpSpPr/>
          <p:nvPr/>
        </p:nvGrpSpPr>
        <p:grpSpPr>
          <a:xfrm>
            <a:off x="3864610" y="918210"/>
            <a:ext cx="4336415" cy="768985"/>
            <a:chOff x="6086" y="1446"/>
            <a:chExt cx="6829" cy="1211"/>
          </a:xfrm>
        </p:grpSpPr>
        <p:sp>
          <p:nvSpPr>
            <p:cNvPr id="23"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相关文化</a:t>
              </a:r>
            </a:p>
          </p:txBody>
        </p:sp>
        <p:pic>
          <p:nvPicPr>
            <p:cNvPr id="24" name="图片 23" descr="小元素"/>
            <p:cNvPicPr>
              <a:picLocks noChangeAspect="1"/>
            </p:cNvPicPr>
            <p:nvPr/>
          </p:nvPicPr>
          <p:blipFill>
            <a:blip r:embed="rId5">
              <a:lum bright="-12000"/>
            </a:blip>
            <a:stretch>
              <a:fillRect/>
            </a:stretch>
          </p:blipFill>
          <p:spPr>
            <a:xfrm>
              <a:off x="6086" y="1771"/>
              <a:ext cx="1911" cy="781"/>
            </a:xfrm>
            <a:prstGeom prst="rect">
              <a:avLst/>
            </a:prstGeom>
          </p:spPr>
        </p:pic>
        <p:pic>
          <p:nvPicPr>
            <p:cNvPr id="25" name="图片 24" descr="小元素"/>
            <p:cNvPicPr>
              <a:picLocks noChangeAspect="1"/>
            </p:cNvPicPr>
            <p:nvPr/>
          </p:nvPicPr>
          <p:blipFill>
            <a:blip r:embed="rId5">
              <a:lum bright="-12000"/>
            </a:blip>
            <a:stretch>
              <a:fillRect/>
            </a:stretch>
          </p:blipFill>
          <p:spPr>
            <a:xfrm>
              <a:off x="11484" y="1600"/>
              <a:ext cx="1431" cy="585"/>
            </a:xfrm>
            <a:prstGeom prst="rect">
              <a:avLst/>
            </a:prstGeom>
          </p:spPr>
        </p:pic>
      </p:grpSp>
      <p:sp>
        <p:nvSpPr>
          <p:cNvPr id="27" name="矩形 26"/>
          <p:cNvSpPr/>
          <p:nvPr/>
        </p:nvSpPr>
        <p:spPr>
          <a:xfrm>
            <a:off x="1708785" y="2540000"/>
            <a:ext cx="4058285" cy="291147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6218555" y="2054860"/>
            <a:ext cx="4071620" cy="3395980"/>
            <a:chOff x="10066" y="3236"/>
            <a:chExt cx="6412" cy="5348"/>
          </a:xfrm>
        </p:grpSpPr>
        <p:sp>
          <p:nvSpPr>
            <p:cNvPr id="4" name="矩形 3"/>
            <p:cNvSpPr/>
            <p:nvPr/>
          </p:nvSpPr>
          <p:spPr>
            <a:xfrm>
              <a:off x="10066" y="3296"/>
              <a:ext cx="6412" cy="70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127"/>
            <p:cNvSpPr txBox="1"/>
            <p:nvPr/>
          </p:nvSpPr>
          <p:spPr>
            <a:xfrm>
              <a:off x="12190" y="3236"/>
              <a:ext cx="2346" cy="848"/>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35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春 晚</a:t>
              </a:r>
            </a:p>
          </p:txBody>
        </p:sp>
        <p:sp>
          <p:nvSpPr>
            <p:cNvPr id="13" name="TextBox 127"/>
            <p:cNvSpPr txBox="1"/>
            <p:nvPr/>
          </p:nvSpPr>
          <p:spPr>
            <a:xfrm>
              <a:off x="10226" y="4426"/>
              <a:ext cx="6208" cy="3835"/>
            </a:xfrm>
            <a:prstGeom prst="rect">
              <a:avLst/>
            </a:prstGeom>
            <a:noFill/>
          </p:spPr>
          <p:txBody>
            <a:bodyPr wrap="square" lIns="68575" tIns="0" rIns="68575" bIns="0" rtlCol="0" anchor="t">
              <a:spAutoFit/>
            </a:bodyPr>
            <a:lstStyle/>
            <a:p>
              <a:pPr>
                <a:lnSpc>
                  <a:spcPct val="160000"/>
                </a:lnSpc>
                <a:spcBef>
                  <a:spcPct val="0"/>
                </a:spcBef>
                <a:spcAft>
                  <a:spcPct val="0"/>
                </a:spcAft>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春节联欢晚会，简称“春晚”，是中国中央电视台在每年农历除夕晚上为庆祝农历新年举办的综艺性文艺晚会。1983年，央视举办春节联欢晚会应该说是一个偶然事件。从文化发展的角度看，中央电视台春节联欢晚会开创了电视综艺节目的先河，且引发了中国电视传媒表达内容、表达方式等方面的重大变革。随后，全国大大小小的地方电视。台频频效法并力求创新。央视春晚涵盖小品、歌曲、歌舞、杂技、魔术、戏曲、相声剧等多种艺术形式，把现场观众和电视机前的观众带入到狂欢之中，打造“普天同庆，盛世欢歌”的节日景象。</a:t>
              </a:r>
            </a:p>
          </p:txBody>
        </p:sp>
        <p:sp>
          <p:nvSpPr>
            <p:cNvPr id="8" name="矩形 7"/>
            <p:cNvSpPr/>
            <p:nvPr/>
          </p:nvSpPr>
          <p:spPr>
            <a:xfrm>
              <a:off x="10066" y="4000"/>
              <a:ext cx="6413" cy="458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6"/>
    </p:custData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pic>
        <p:nvPicPr>
          <p:cNvPr id="8" name="图片 7" descr="迎春纳福"/>
          <p:cNvPicPr>
            <a:picLocks noChangeAspect="1"/>
          </p:cNvPicPr>
          <p:nvPr/>
        </p:nvPicPr>
        <p:blipFill>
          <a:blip r:embed="rId2">
            <a:lum bright="24000" contrast="18000"/>
          </a:blip>
          <a:stretch>
            <a:fillRect/>
          </a:stretch>
        </p:blipFill>
        <p:spPr>
          <a:xfrm>
            <a:off x="1396365" y="1318260"/>
            <a:ext cx="2453005" cy="1183640"/>
          </a:xfrm>
          <a:prstGeom prst="rect">
            <a:avLst/>
          </a:prstGeom>
        </p:spPr>
      </p:pic>
      <p:pic>
        <p:nvPicPr>
          <p:cNvPr id="23" name="图片 22" descr="中国风水墨梅花灯笼"/>
          <p:cNvPicPr>
            <a:picLocks noChangeAspect="1"/>
          </p:cNvPicPr>
          <p:nvPr/>
        </p:nvPicPr>
        <p:blipFill>
          <a:blip r:embed="rId3">
            <a:lum bright="-12000" contrast="6000"/>
          </a:blip>
          <a:srcRect t="36003" b="15276"/>
          <a:stretch>
            <a:fillRect/>
          </a:stretch>
        </p:blipFill>
        <p:spPr>
          <a:xfrm>
            <a:off x="3756660" y="0"/>
            <a:ext cx="6073140" cy="2959100"/>
          </a:xfrm>
          <a:prstGeom prst="rect">
            <a:avLst/>
          </a:prstGeom>
        </p:spPr>
      </p:pic>
      <p:sp>
        <p:nvSpPr>
          <p:cNvPr id="18" name="TextBox 127"/>
          <p:cNvSpPr txBox="1"/>
          <p:nvPr/>
        </p:nvSpPr>
        <p:spPr>
          <a:xfrm>
            <a:off x="1396365" y="2684780"/>
            <a:ext cx="5253990" cy="1153795"/>
          </a:xfrm>
          <a:prstGeom prst="rect">
            <a:avLst/>
          </a:prstGeom>
          <a:noFill/>
        </p:spPr>
        <p:txBody>
          <a:bodyPr wrap="square" lIns="68575" tIns="0" rIns="68575" bIns="0" rtlCol="0" anchor="t">
            <a:spAutoFit/>
          </a:bodyPr>
          <a:lstStyle/>
          <a:p>
            <a:pPr algn="l" fontAlgn="auto">
              <a:lnSpc>
                <a:spcPct val="100000"/>
              </a:lnSpc>
              <a:buFontTx/>
              <a:buNone/>
            </a:pPr>
            <a:r>
              <a:rPr lang="zh-CN" sz="7500">
                <a:solidFill>
                  <a:schemeClr val="bg1"/>
                </a:solidFill>
                <a:latin typeface="汉仪中隶书简" panose="02010609000101010101" charset="-122"/>
                <a:ea typeface="汉仪中隶书简" panose="02010609000101010101" charset="-122"/>
                <a:cs typeface="汉仪方隶简" panose="02010604000101010101" charset="-122"/>
                <a:sym typeface="Source Han Sans K Medium" panose="020b0600000000000000" pitchFamily="34" charset="-128"/>
              </a:rPr>
              <a:t>谢谢观看</a:t>
            </a:r>
            <a:endParaRPr lang="zh-CN" altLang="en-US" sz="7500">
              <a:solidFill>
                <a:schemeClr val="bg1"/>
              </a:solidFill>
              <a:latin typeface="汉仪中隶书简" panose="02010609000101010101" charset="-122"/>
              <a:ea typeface="汉仪中隶书简" panose="02010609000101010101" charset="-122"/>
              <a:cs typeface="汉仪方隶简" panose="02010604000101010101" charset="-122"/>
              <a:sym typeface="Source Han Sans K Medium" panose="020b0600000000000000" pitchFamily="34" charset="-128"/>
            </a:endParaRPr>
          </a:p>
        </p:txBody>
      </p:sp>
      <p:pic>
        <p:nvPicPr>
          <p:cNvPr id="24" name="New picture"/>
          <p:cNvPicPr/>
          <p:nvPr/>
        </p:nvPicPr>
        <p:blipFill>
          <a:blip r:embed="rId4"/>
          <a:stretch>
            <a:fillRect/>
          </a:stretch>
        </p:blipFill>
        <p:spPr>
          <a:xfrm>
            <a:off x="10312400" y="11861800"/>
            <a:ext cx="317500" cy="228600"/>
          </a:xfrm>
          <a:prstGeom prst="cube">
            <a:avLst/>
          </a:prstGeom>
        </p:spPr>
      </p:pic>
    </p:spTree>
    <p:custDataLst>
      <p:tags r:id="rId6"/>
    </p:custData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3" name="图片 22" descr="中国风水墨梅花灯笼"/>
          <p:cNvPicPr>
            <a:picLocks noChangeAspect="1"/>
          </p:cNvPicPr>
          <p:nvPr/>
        </p:nvPicPr>
        <p:blipFill>
          <a:blip r:embed="rId3">
            <a:lum bright="-12000" contrast="6000"/>
          </a:blip>
          <a:srcRect t="36003" b="15276"/>
          <a:stretch>
            <a:fillRect/>
          </a:stretch>
        </p:blipFill>
        <p:spPr>
          <a:xfrm>
            <a:off x="-198120" y="-3175"/>
            <a:ext cx="6073140" cy="2959100"/>
          </a:xfrm>
          <a:prstGeom prst="rect">
            <a:avLst/>
          </a:prstGeom>
        </p:spPr>
      </p:pic>
      <p:grpSp>
        <p:nvGrpSpPr>
          <p:cNvPr id="3" name="组合 2"/>
          <p:cNvGrpSpPr/>
          <p:nvPr/>
        </p:nvGrpSpPr>
        <p:grpSpPr>
          <a:xfrm>
            <a:off x="2990533" y="988695"/>
            <a:ext cx="6210935" cy="3924300"/>
            <a:chOff x="4710" y="2007"/>
            <a:chExt cx="9781" cy="6180"/>
          </a:xfrm>
        </p:grpSpPr>
        <p:sp>
          <p:nvSpPr>
            <p:cNvPr id="7" name="TextBox 127"/>
            <p:cNvSpPr txBox="1"/>
            <p:nvPr/>
          </p:nvSpPr>
          <p:spPr>
            <a:xfrm>
              <a:off x="6538" y="4289"/>
              <a:ext cx="6124" cy="1696"/>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70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节日起源</a:t>
              </a:r>
            </a:p>
          </p:txBody>
        </p:sp>
        <p:grpSp>
          <p:nvGrpSpPr>
            <p:cNvPr id="10" name="组合 9"/>
            <p:cNvGrpSpPr/>
            <p:nvPr/>
          </p:nvGrpSpPr>
          <p:grpSpPr>
            <a:xfrm>
              <a:off x="8430" y="2007"/>
              <a:ext cx="2341" cy="2341"/>
              <a:chOff x="8430" y="2037"/>
              <a:chExt cx="2341" cy="2341"/>
            </a:xfrm>
          </p:grpSpPr>
          <p:pic>
            <p:nvPicPr>
              <p:cNvPr id="5" name="图片 4" descr="中国风边框-圆形"/>
              <p:cNvPicPr>
                <a:picLocks noChangeAspect="1"/>
              </p:cNvPicPr>
              <p:nvPr/>
            </p:nvPicPr>
            <p:blipFill>
              <a:blip r:embed="rId4">
                <a:lum bright="100000" contrast="66000"/>
              </a:blip>
              <a:stretch>
                <a:fillRect/>
              </a:stretch>
            </p:blipFill>
            <p:spPr>
              <a:xfrm>
                <a:off x="8430" y="2037"/>
                <a:ext cx="2341" cy="2341"/>
              </a:xfrm>
              <a:prstGeom prst="rect">
                <a:avLst/>
              </a:prstGeom>
            </p:spPr>
          </p:pic>
          <p:sp>
            <p:nvSpPr>
              <p:cNvPr id="8" name="TextBox 127"/>
              <p:cNvSpPr txBox="1"/>
              <p:nvPr/>
            </p:nvSpPr>
            <p:spPr>
              <a:xfrm>
                <a:off x="8922" y="2373"/>
                <a:ext cx="1416" cy="1696"/>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70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壹</a:t>
                </a:r>
              </a:p>
            </p:txBody>
          </p:sp>
        </p:grpSp>
        <p:sp>
          <p:nvSpPr>
            <p:cNvPr id="9" name="TextBox 127"/>
            <p:cNvSpPr txBox="1"/>
            <p:nvPr/>
          </p:nvSpPr>
          <p:spPr>
            <a:xfrm>
              <a:off x="4710" y="6406"/>
              <a:ext cx="9781" cy="1781"/>
            </a:xfrm>
            <a:prstGeom prst="rect">
              <a:avLst/>
            </a:prstGeom>
            <a:noFill/>
          </p:spPr>
          <p:txBody>
            <a:bodyPr wrap="square" lIns="68575" tIns="0" rIns="68575" bIns="0" rtlCol="0" anchor="t">
              <a:spAutoFit/>
            </a:bodyPr>
            <a:lstStyle/>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he Spring Festival is the most important festival in China.People usually decorate the doors and windows with red papercuts.</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becouse red means good luck.People usually clean house too.becouse they want to sweep away bad luck.Children can get some new clothes or </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presents from their parents and grandparents.On New Year's Eve,family always have a big dinner.</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Everybody are watch TV and talk.In the midnight,there usually fairworks.On New Year's Day,people usually put on their new clothes and </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visit their femily and friends.They usually say:"Happy New Year's Day."The Spring Festival finishes at the Lantern Festival after two </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weeks.People usually eat a kind of rice dumpling called yuanxiao.It can take people good luck all the year round.</a:t>
              </a:r>
            </a:p>
            <a:p>
              <a:pPr algn="ctr">
                <a:lnSpc>
                  <a:spcPct val="150000"/>
                </a:lnSpc>
                <a:spcBef>
                  <a:spcPct val="0"/>
                </a:spcBef>
                <a:spcAft>
                  <a:spcPct val="0"/>
                </a:spcAft>
                <a:buFontTx/>
                <a:buNone/>
              </a:pPr>
              <a:endPar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endParaRPr>
            </a:p>
          </p:txBody>
        </p:sp>
        <p:pic>
          <p:nvPicPr>
            <p:cNvPr id="11" name="图片 10" descr="小元素"/>
            <p:cNvPicPr>
              <a:picLocks noChangeAspect="1"/>
            </p:cNvPicPr>
            <p:nvPr/>
          </p:nvPicPr>
          <p:blipFill>
            <a:blip r:embed="rId5">
              <a:lum bright="100000"/>
            </a:blip>
            <a:stretch>
              <a:fillRect/>
            </a:stretch>
          </p:blipFill>
          <p:spPr>
            <a:xfrm>
              <a:off x="6810" y="3107"/>
              <a:ext cx="1911" cy="781"/>
            </a:xfrm>
            <a:prstGeom prst="rect">
              <a:avLst/>
            </a:prstGeom>
          </p:spPr>
        </p:pic>
        <p:pic>
          <p:nvPicPr>
            <p:cNvPr id="15" name="图片 14" descr="小元素"/>
            <p:cNvPicPr>
              <a:picLocks noChangeAspect="1"/>
            </p:cNvPicPr>
            <p:nvPr/>
          </p:nvPicPr>
          <p:blipFill>
            <a:blip r:embed="rId5">
              <a:lum bright="100000"/>
            </a:blip>
            <a:stretch>
              <a:fillRect/>
            </a:stretch>
          </p:blipFill>
          <p:spPr>
            <a:xfrm>
              <a:off x="10848" y="2885"/>
              <a:ext cx="1431" cy="585"/>
            </a:xfrm>
            <a:prstGeom prst="rect">
              <a:avLst/>
            </a:prstGeom>
          </p:spPr>
        </p:pic>
      </p:grpSp>
      <p:pic>
        <p:nvPicPr>
          <p:cNvPr id="22" name="图片 21" descr="元旦印章"/>
          <p:cNvPicPr>
            <a:picLocks noChangeAspect="1"/>
          </p:cNvPicPr>
          <p:nvPr/>
        </p:nvPicPr>
        <p:blipFill>
          <a:blip r:embed="rId6">
            <a:lum bright="-18000"/>
          </a:blip>
          <a:srcRect b="62500"/>
          <a:stretch>
            <a:fillRect/>
          </a:stretch>
        </p:blipFill>
        <p:spPr>
          <a:xfrm>
            <a:off x="8592820" y="1687195"/>
            <a:ext cx="1047115" cy="869315"/>
          </a:xfrm>
          <a:prstGeom prst="rect">
            <a:avLst/>
          </a:prstGeom>
        </p:spPr>
      </p:pic>
    </p:spTree>
    <p:custDataLst>
      <p:tags r:id="rId7"/>
    </p:custData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27" name="组合 26"/>
          <p:cNvGrpSpPr/>
          <p:nvPr/>
        </p:nvGrpSpPr>
        <p:grpSpPr>
          <a:xfrm>
            <a:off x="-873760" y="-375920"/>
            <a:ext cx="13944600" cy="7192010"/>
            <a:chOff x="-1376" y="-592"/>
            <a:chExt cx="21960" cy="11326"/>
          </a:xfrm>
        </p:grpSpPr>
        <p:sp>
          <p:nvSpPr>
            <p:cNvPr id="8" name="矩形 7"/>
            <p:cNvSpPr/>
            <p:nvPr/>
          </p:nvSpPr>
          <p:spPr>
            <a:xfrm>
              <a:off x="134" y="66"/>
              <a:ext cx="18932" cy="10668"/>
            </a:xfrm>
            <a:prstGeom prst="rect">
              <a:avLst/>
            </a:prstGeom>
            <a:blipFill rotWithShape="1">
              <a:blip r:embed="rId3">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红色的灯笼装饰素材"/>
            <p:cNvPicPr>
              <a:picLocks noChangeAspect="1"/>
            </p:cNvPicPr>
            <p:nvPr/>
          </p:nvPicPr>
          <p:blipFill>
            <a:blip r:embed="rId4"/>
            <a:stretch>
              <a:fillRect/>
            </a:stretch>
          </p:blipFill>
          <p:spPr>
            <a:xfrm>
              <a:off x="14644" y="-592"/>
              <a:ext cx="5941" cy="5941"/>
            </a:xfrm>
            <a:prstGeom prst="rect">
              <a:avLst/>
            </a:prstGeom>
          </p:spPr>
        </p:pic>
        <p:pic>
          <p:nvPicPr>
            <p:cNvPr id="16" name="图片 15" descr="红色的灯笼装饰素材"/>
            <p:cNvPicPr>
              <a:picLocks noChangeAspect="1"/>
            </p:cNvPicPr>
            <p:nvPr/>
          </p:nvPicPr>
          <p:blipFill>
            <a:blip r:embed="rId4"/>
            <a:stretch>
              <a:fillRect/>
            </a:stretch>
          </p:blipFill>
          <p:spPr>
            <a:xfrm flipH="1">
              <a:off x="-1376" y="-592"/>
              <a:ext cx="5941" cy="5941"/>
            </a:xfrm>
            <a:prstGeom prst="rect">
              <a:avLst/>
            </a:prstGeom>
          </p:spPr>
        </p:pic>
        <p:pic>
          <p:nvPicPr>
            <p:cNvPr id="26" name="图片 25" descr="000."/>
            <p:cNvPicPr>
              <a:picLocks noChangeAspect="1"/>
            </p:cNvPicPr>
            <p:nvPr/>
          </p:nvPicPr>
          <p:blipFill>
            <a:blip r:embed="rId5">
              <a:lum bright="-6000"/>
            </a:blip>
            <a:stretch>
              <a:fillRect/>
            </a:stretch>
          </p:blipFill>
          <p:spPr>
            <a:xfrm>
              <a:off x="134" y="8906"/>
              <a:ext cx="18932" cy="1322"/>
            </a:xfrm>
            <a:prstGeom prst="rect">
              <a:avLst/>
            </a:prstGeom>
          </p:spPr>
        </p:pic>
      </p:grpSp>
      <p:sp>
        <p:nvSpPr>
          <p:cNvPr id="10" name="TextBox 127"/>
          <p:cNvSpPr txBox="1"/>
          <p:nvPr/>
        </p:nvSpPr>
        <p:spPr>
          <a:xfrm>
            <a:off x="1847850" y="2261870"/>
            <a:ext cx="3788410" cy="2585085"/>
          </a:xfrm>
          <a:prstGeom prst="rect">
            <a:avLst/>
          </a:prstGeom>
          <a:noFill/>
        </p:spPr>
        <p:txBody>
          <a:bodyPr wrap="square" lIns="68575" tIns="0" rIns="68575" bIns="0" rtlCol="0" anchor="t">
            <a:spAutoFit/>
          </a:bodyPr>
          <a:lstStyle/>
          <a:p>
            <a:pPr algn="l">
              <a:lnSpc>
                <a:spcPct val="200000"/>
              </a:lnSpc>
              <a:spcBef>
                <a:spcPct val="0"/>
              </a:spcBef>
              <a:spcAft>
                <a:spcPct val="0"/>
              </a:spcAft>
              <a:buFontTx/>
              <a:buNone/>
            </a:pPr>
            <a:r>
              <a:rPr lang="zh-CN"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春</a:t>
            </a:r>
            <a:r>
              <a:rPr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节是中国民间最隆重盛大的传统节日，是集祈福攘灾、欢庆娱乐和饮食为一体的民俗大节。春节历史悠久，由上古时代岁首祈年祭祀演变而来，在传承发展中承载了丰厚的历史文化底蕴。新春贺岁活动围绕祭祝祈年为中心，以除旧布新、拜神祭祖、驱邪攘灾、祈求丰年等形式展开，内容丰富多彩，热闹喜庆，年味浓郁，凝聚着中华文明的传统文化精华。</a:t>
            </a:r>
          </a:p>
        </p:txBody>
      </p:sp>
      <p:pic>
        <p:nvPicPr>
          <p:cNvPr id="14" name="图片 13" descr="006z8VALzy77iYhrFSz93&amp;690"/>
          <p:cNvPicPr>
            <a:picLocks noChangeAspect="1"/>
          </p:cNvPicPr>
          <p:nvPr/>
        </p:nvPicPr>
        <p:blipFill>
          <a:blip r:embed="rId6"/>
          <a:srcRect b="9412"/>
          <a:stretch>
            <a:fillRect/>
          </a:stretch>
        </p:blipFill>
        <p:spPr>
          <a:xfrm>
            <a:off x="6109335" y="2056130"/>
            <a:ext cx="4189095" cy="3129915"/>
          </a:xfrm>
          <a:prstGeom prst="rect">
            <a:avLst/>
          </a:prstGeom>
        </p:spPr>
      </p:pic>
      <p:grpSp>
        <p:nvGrpSpPr>
          <p:cNvPr id="28" name="组合 27"/>
          <p:cNvGrpSpPr/>
          <p:nvPr/>
        </p:nvGrpSpPr>
        <p:grpSpPr>
          <a:xfrm>
            <a:off x="3902710" y="918210"/>
            <a:ext cx="4297680" cy="768350"/>
            <a:chOff x="6146" y="1446"/>
            <a:chExt cx="6768" cy="1210"/>
          </a:xfrm>
        </p:grpSpPr>
        <p:sp>
          <p:nvSpPr>
            <p:cNvPr id="9"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节日起源</a:t>
              </a:r>
            </a:p>
          </p:txBody>
        </p:sp>
        <p:pic>
          <p:nvPicPr>
            <p:cNvPr id="19" name="图片 18" descr="小元素"/>
            <p:cNvPicPr>
              <a:picLocks noChangeAspect="1"/>
            </p:cNvPicPr>
            <p:nvPr/>
          </p:nvPicPr>
          <p:blipFill>
            <a:blip r:embed="rId7">
              <a:lum bright="-12000"/>
            </a:blip>
            <a:stretch>
              <a:fillRect/>
            </a:stretch>
          </p:blipFill>
          <p:spPr>
            <a:xfrm>
              <a:off x="6146" y="1771"/>
              <a:ext cx="1911" cy="781"/>
            </a:xfrm>
            <a:prstGeom prst="rect">
              <a:avLst/>
            </a:prstGeom>
          </p:spPr>
        </p:pic>
        <p:pic>
          <p:nvPicPr>
            <p:cNvPr id="20" name="图片 19" descr="小元素"/>
            <p:cNvPicPr>
              <a:picLocks noChangeAspect="1"/>
            </p:cNvPicPr>
            <p:nvPr/>
          </p:nvPicPr>
          <p:blipFill>
            <a:blip r:embed="rId7">
              <a:lum bright="-12000"/>
            </a:blip>
            <a:stretch>
              <a:fillRect/>
            </a:stretch>
          </p:blipFill>
          <p:spPr>
            <a:xfrm>
              <a:off x="11484" y="1600"/>
              <a:ext cx="1431" cy="585"/>
            </a:xfrm>
            <a:prstGeom prst="rect">
              <a:avLst/>
            </a:prstGeom>
          </p:spPr>
        </p:pic>
      </p:grpSp>
    </p:spTree>
    <p:custDataLst>
      <p:tags r:id="rId8"/>
    </p:custData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27" name="组合 26"/>
          <p:cNvGrpSpPr/>
          <p:nvPr/>
        </p:nvGrpSpPr>
        <p:grpSpPr>
          <a:xfrm>
            <a:off x="-873760" y="-375920"/>
            <a:ext cx="13944600" cy="7192010"/>
            <a:chOff x="-1376" y="-592"/>
            <a:chExt cx="21960" cy="11326"/>
          </a:xfrm>
        </p:grpSpPr>
        <p:sp>
          <p:nvSpPr>
            <p:cNvPr id="3" name="矩形 2"/>
            <p:cNvSpPr/>
            <p:nvPr/>
          </p:nvSpPr>
          <p:spPr>
            <a:xfrm>
              <a:off x="134" y="66"/>
              <a:ext cx="18932" cy="10668"/>
            </a:xfrm>
            <a:prstGeom prst="rect">
              <a:avLst/>
            </a:prstGeom>
            <a:blipFill rotWithShape="1">
              <a:blip r:embed="rId2">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红色的灯笼装饰素材"/>
            <p:cNvPicPr>
              <a:picLocks noChangeAspect="1"/>
            </p:cNvPicPr>
            <p:nvPr/>
          </p:nvPicPr>
          <p:blipFill>
            <a:blip r:embed="rId3"/>
            <a:stretch>
              <a:fillRect/>
            </a:stretch>
          </p:blipFill>
          <p:spPr>
            <a:xfrm>
              <a:off x="14644" y="-592"/>
              <a:ext cx="5941" cy="5941"/>
            </a:xfrm>
            <a:prstGeom prst="rect">
              <a:avLst/>
            </a:prstGeom>
          </p:spPr>
        </p:pic>
        <p:pic>
          <p:nvPicPr>
            <p:cNvPr id="4" name="图片 3" descr="红色的灯笼装饰素材"/>
            <p:cNvPicPr>
              <a:picLocks noChangeAspect="1"/>
            </p:cNvPicPr>
            <p:nvPr/>
          </p:nvPicPr>
          <p:blipFill>
            <a:blip r:embed="rId3"/>
            <a:stretch>
              <a:fillRect/>
            </a:stretch>
          </p:blipFill>
          <p:spPr>
            <a:xfrm flipH="1">
              <a:off x="-1376" y="-592"/>
              <a:ext cx="5941" cy="5941"/>
            </a:xfrm>
            <a:prstGeom prst="rect">
              <a:avLst/>
            </a:prstGeom>
          </p:spPr>
        </p:pic>
        <p:pic>
          <p:nvPicPr>
            <p:cNvPr id="26" name="图片 25" descr="000."/>
            <p:cNvPicPr>
              <a:picLocks noChangeAspect="1"/>
            </p:cNvPicPr>
            <p:nvPr/>
          </p:nvPicPr>
          <p:blipFill>
            <a:blip r:embed="rId4">
              <a:lum bright="-6000"/>
            </a:blip>
            <a:stretch>
              <a:fillRect/>
            </a:stretch>
          </p:blipFill>
          <p:spPr>
            <a:xfrm>
              <a:off x="134" y="8906"/>
              <a:ext cx="18932" cy="1322"/>
            </a:xfrm>
            <a:prstGeom prst="rect">
              <a:avLst/>
            </a:prstGeom>
          </p:spPr>
        </p:pic>
      </p:grpSp>
      <p:pic>
        <p:nvPicPr>
          <p:cNvPr id="31" name="图片 30" descr="老鼠中国风民族生肖剪纸矢量图"/>
          <p:cNvPicPr>
            <a:picLocks noChangeAspect="1"/>
          </p:cNvPicPr>
          <p:nvPr/>
        </p:nvPicPr>
        <p:blipFill>
          <a:blip r:embed="rId5">
            <a:lum bright="6000" contrast="12000"/>
          </a:blip>
          <a:stretch>
            <a:fillRect/>
          </a:stretch>
        </p:blipFill>
        <p:spPr>
          <a:xfrm>
            <a:off x="1228725" y="2021205"/>
            <a:ext cx="3407410" cy="3407410"/>
          </a:xfrm>
          <a:prstGeom prst="rect">
            <a:avLst/>
          </a:prstGeom>
        </p:spPr>
      </p:pic>
      <p:sp>
        <p:nvSpPr>
          <p:cNvPr id="19" name="TextBox 127"/>
          <p:cNvSpPr txBox="1"/>
          <p:nvPr/>
        </p:nvSpPr>
        <p:spPr>
          <a:xfrm>
            <a:off x="4636135" y="2230755"/>
            <a:ext cx="5850890" cy="2988945"/>
          </a:xfrm>
          <a:prstGeom prst="rect">
            <a:avLst/>
          </a:prstGeom>
          <a:noFill/>
        </p:spPr>
        <p:txBody>
          <a:bodyPr wrap="square" lIns="68575" tIns="0" rIns="68575" bIns="0" rtlCol="0" anchor="t">
            <a:spAutoFit/>
          </a:bodyPr>
          <a:lstStyle/>
          <a:p>
            <a:pPr algn="l">
              <a:lnSpc>
                <a:spcPct val="180000"/>
              </a:lnSpc>
              <a:spcBef>
                <a:spcPct val="0"/>
              </a:spcBef>
              <a:spcAft>
                <a:spcPct val="0"/>
              </a:spcAft>
              <a:buFontTx/>
              <a:buNone/>
            </a:pPr>
            <a:r>
              <a:rPr lang="zh-CN"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关于春节起源，有多种说法，普遍接爱的说法是</a:t>
            </a:r>
            <a:r>
              <a:rPr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春节起源于殷商时期年头岁尾的祭神祭祖活动。虞舜时期，舜即位做了天子，在农历正月初一这一天，带领着部下人员，祭拜天地神灵。从此，人们就把这一天当作岁首。</a:t>
            </a:r>
          </a:p>
          <a:p>
            <a:pPr algn="l">
              <a:lnSpc>
                <a:spcPct val="180000"/>
              </a:lnSpc>
              <a:spcBef>
                <a:spcPct val="0"/>
              </a:spcBef>
              <a:spcAft>
                <a:spcPct val="0"/>
              </a:spcAft>
              <a:buFontTx/>
              <a:buNone/>
            </a:pPr>
            <a:r>
              <a:rPr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古代的祭仪情形虽渺茫难晓，但还是可以从后世的节仪中寻找到一些古俗遗迹；如岭南部分地区沿承有在岁首（新年初一）拜岁的习俗，新年期间隆重盛大的拜神祭祖节仪活动，由此可见上古时代岁首祭祀的蛛丝马迹。</a:t>
            </a:r>
          </a:p>
          <a:p>
            <a:pPr algn="l">
              <a:lnSpc>
                <a:spcPct val="180000"/>
              </a:lnSpc>
              <a:spcBef>
                <a:spcPct val="0"/>
              </a:spcBef>
              <a:spcAft>
                <a:spcPct val="0"/>
              </a:spcAft>
              <a:buFontTx/>
              <a:buNone/>
            </a:pPr>
            <a:r>
              <a:rPr sz="12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春节的起源和发展是一个逐渐形成，潜移默化地完善与普及的过程。春节文化作为中华传统文化的重要组成部分，反映了博大精深的中华文化底蕴，也记录着古代人们丰富多彩的社会生活文化内容。</a:t>
            </a:r>
          </a:p>
        </p:txBody>
      </p:sp>
      <p:grpSp>
        <p:nvGrpSpPr>
          <p:cNvPr id="11" name="组合 10"/>
          <p:cNvGrpSpPr/>
          <p:nvPr/>
        </p:nvGrpSpPr>
        <p:grpSpPr>
          <a:xfrm>
            <a:off x="3902710" y="918210"/>
            <a:ext cx="4297680" cy="768350"/>
            <a:chOff x="6146" y="1446"/>
            <a:chExt cx="6768" cy="1210"/>
          </a:xfrm>
        </p:grpSpPr>
        <p:sp>
          <p:nvSpPr>
            <p:cNvPr id="12"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节日起源</a:t>
              </a:r>
            </a:p>
          </p:txBody>
        </p:sp>
        <p:pic>
          <p:nvPicPr>
            <p:cNvPr id="15" name="图片 14" descr="小元素"/>
            <p:cNvPicPr>
              <a:picLocks noChangeAspect="1"/>
            </p:cNvPicPr>
            <p:nvPr/>
          </p:nvPicPr>
          <p:blipFill>
            <a:blip r:embed="rId6">
              <a:lum bright="-12000"/>
            </a:blip>
            <a:stretch>
              <a:fillRect/>
            </a:stretch>
          </p:blipFill>
          <p:spPr>
            <a:xfrm>
              <a:off x="6146" y="1771"/>
              <a:ext cx="1911" cy="781"/>
            </a:xfrm>
            <a:prstGeom prst="rect">
              <a:avLst/>
            </a:prstGeom>
          </p:spPr>
        </p:pic>
        <p:pic>
          <p:nvPicPr>
            <p:cNvPr id="17" name="图片 16" descr="小元素"/>
            <p:cNvPicPr>
              <a:picLocks noChangeAspect="1"/>
            </p:cNvPicPr>
            <p:nvPr/>
          </p:nvPicPr>
          <p:blipFill>
            <a:blip r:embed="rId6">
              <a:lum bright="-12000"/>
            </a:blip>
            <a:stretch>
              <a:fillRect/>
            </a:stretch>
          </p:blipFill>
          <p:spPr>
            <a:xfrm>
              <a:off x="11484" y="1600"/>
              <a:ext cx="1431" cy="585"/>
            </a:xfrm>
            <a:prstGeom prst="rect">
              <a:avLst/>
            </a:prstGeom>
          </p:spPr>
        </p:pic>
      </p:grpSp>
    </p:spTree>
    <p:custDataLst>
      <p:tags r:id="rId7"/>
    </p:custData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3" name="图片 22" descr="中国风水墨梅花灯笼"/>
          <p:cNvPicPr>
            <a:picLocks noChangeAspect="1"/>
          </p:cNvPicPr>
          <p:nvPr/>
        </p:nvPicPr>
        <p:blipFill>
          <a:blip r:embed="rId3">
            <a:lum bright="-12000" contrast="6000"/>
          </a:blip>
          <a:srcRect t="36003" b="15276"/>
          <a:stretch>
            <a:fillRect/>
          </a:stretch>
        </p:blipFill>
        <p:spPr>
          <a:xfrm>
            <a:off x="-198120" y="-3175"/>
            <a:ext cx="6073140" cy="2959100"/>
          </a:xfrm>
          <a:prstGeom prst="rect">
            <a:avLst/>
          </a:prstGeom>
        </p:spPr>
      </p:pic>
      <p:grpSp>
        <p:nvGrpSpPr>
          <p:cNvPr id="3" name="组合 2"/>
          <p:cNvGrpSpPr/>
          <p:nvPr/>
        </p:nvGrpSpPr>
        <p:grpSpPr>
          <a:xfrm>
            <a:off x="2990533" y="988695"/>
            <a:ext cx="6210935" cy="3924300"/>
            <a:chOff x="4710" y="2007"/>
            <a:chExt cx="9781" cy="6180"/>
          </a:xfrm>
        </p:grpSpPr>
        <p:sp>
          <p:nvSpPr>
            <p:cNvPr id="12" name="TextBox 127"/>
            <p:cNvSpPr txBox="1"/>
            <p:nvPr/>
          </p:nvSpPr>
          <p:spPr>
            <a:xfrm>
              <a:off x="6538" y="4289"/>
              <a:ext cx="6124" cy="1696"/>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70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grpSp>
          <p:nvGrpSpPr>
            <p:cNvPr id="13" name="组合 12"/>
            <p:cNvGrpSpPr/>
            <p:nvPr/>
          </p:nvGrpSpPr>
          <p:grpSpPr>
            <a:xfrm>
              <a:off x="8430" y="2007"/>
              <a:ext cx="2341" cy="2341"/>
              <a:chOff x="8430" y="2037"/>
              <a:chExt cx="2341" cy="2341"/>
            </a:xfrm>
          </p:grpSpPr>
          <p:pic>
            <p:nvPicPr>
              <p:cNvPr id="14" name="图片 13" descr="中国风边框-圆形"/>
              <p:cNvPicPr>
                <a:picLocks noChangeAspect="1"/>
              </p:cNvPicPr>
              <p:nvPr/>
            </p:nvPicPr>
            <p:blipFill>
              <a:blip r:embed="rId4">
                <a:lum bright="100000" contrast="66000"/>
              </a:blip>
              <a:stretch>
                <a:fillRect/>
              </a:stretch>
            </p:blipFill>
            <p:spPr>
              <a:xfrm>
                <a:off x="8430" y="2037"/>
                <a:ext cx="2341" cy="2341"/>
              </a:xfrm>
              <a:prstGeom prst="rect">
                <a:avLst/>
              </a:prstGeom>
            </p:spPr>
          </p:pic>
          <p:sp>
            <p:nvSpPr>
              <p:cNvPr id="16" name="TextBox 127"/>
              <p:cNvSpPr txBox="1"/>
              <p:nvPr/>
            </p:nvSpPr>
            <p:spPr>
              <a:xfrm>
                <a:off x="8922" y="2373"/>
                <a:ext cx="1416" cy="1696"/>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7000">
                    <a:solidFill>
                      <a:schemeClr val="bg1"/>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贰</a:t>
                </a:r>
              </a:p>
            </p:txBody>
          </p:sp>
        </p:grpSp>
        <p:sp>
          <p:nvSpPr>
            <p:cNvPr id="18" name="TextBox 127"/>
            <p:cNvSpPr txBox="1"/>
            <p:nvPr/>
          </p:nvSpPr>
          <p:spPr>
            <a:xfrm>
              <a:off x="4710" y="6406"/>
              <a:ext cx="9781" cy="1781"/>
            </a:xfrm>
            <a:prstGeom prst="rect">
              <a:avLst/>
            </a:prstGeom>
            <a:noFill/>
          </p:spPr>
          <p:txBody>
            <a:bodyPr wrap="square" lIns="68575" tIns="0" rIns="68575" bIns="0" rtlCol="0" anchor="t">
              <a:spAutoFit/>
            </a:bodyPr>
            <a:lstStyle/>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he Spring Festival is the most important festival in China.People usually decorate the doors and windows with red papercuts.</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becouse red means good luck.People usually clean house too.becouse they want to sweep away bad luck.Children can get some new clothes or </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presents from their parents and grandparents.On New Year's Eve,family always have a big dinner.</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Everybody are watch TV and talk.In the midnight,there usually fairworks.On New Year's Day,people usually put on their new clothes and </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visit their femily and friends.They usually say:"Happy New Year's Day."The Spring Festival finishes at the Lantern Festival after two </a:t>
              </a:r>
            </a:p>
            <a:p>
              <a:pPr algn="ctr">
                <a:lnSpc>
                  <a:spcPct val="150000"/>
                </a:lnSpc>
                <a:spcBef>
                  <a:spcPct val="0"/>
                </a:spcBef>
                <a:spcAft>
                  <a:spcPct val="0"/>
                </a:spcAft>
                <a:buFontTx/>
                <a:buNone/>
              </a:pPr>
              <a:r>
                <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rPr>
                <a:t>weeks.People usually eat a kind of rice dumpling called yuanxiao.It can take people good luck all the year round.</a:t>
              </a:r>
            </a:p>
            <a:p>
              <a:pPr algn="ctr">
                <a:lnSpc>
                  <a:spcPct val="150000"/>
                </a:lnSpc>
                <a:spcBef>
                  <a:spcPct val="0"/>
                </a:spcBef>
                <a:spcAft>
                  <a:spcPct val="0"/>
                </a:spcAft>
                <a:buFontTx/>
                <a:buNone/>
              </a:pPr>
              <a:endParaRPr lang="en-US" altLang="zh-CN" sz="700">
                <a:solidFill>
                  <a:schemeClr val="bg1"/>
                </a:solidFill>
                <a:latin typeface="Arial" panose="020b0604020202020204" pitchFamily="34" charset="0"/>
                <a:ea typeface="新蒂下午茶专业版" panose="03000600000000000000" charset="-122"/>
                <a:cs typeface="Arial" panose="020b0604020202020204" pitchFamily="34" charset="0"/>
                <a:sym typeface="Source Han Sans K Medium" panose="020b0600000000000000" pitchFamily="34" charset="-128"/>
              </a:endParaRPr>
            </a:p>
          </p:txBody>
        </p:sp>
        <p:pic>
          <p:nvPicPr>
            <p:cNvPr id="19" name="图片 18" descr="小元素"/>
            <p:cNvPicPr>
              <a:picLocks noChangeAspect="1"/>
            </p:cNvPicPr>
            <p:nvPr/>
          </p:nvPicPr>
          <p:blipFill>
            <a:blip r:embed="rId5">
              <a:lum bright="100000"/>
            </a:blip>
            <a:stretch>
              <a:fillRect/>
            </a:stretch>
          </p:blipFill>
          <p:spPr>
            <a:xfrm>
              <a:off x="6810" y="3107"/>
              <a:ext cx="1911" cy="781"/>
            </a:xfrm>
            <a:prstGeom prst="rect">
              <a:avLst/>
            </a:prstGeom>
          </p:spPr>
        </p:pic>
        <p:pic>
          <p:nvPicPr>
            <p:cNvPr id="20" name="图片 19" descr="小元素"/>
            <p:cNvPicPr>
              <a:picLocks noChangeAspect="1"/>
            </p:cNvPicPr>
            <p:nvPr/>
          </p:nvPicPr>
          <p:blipFill>
            <a:blip r:embed="rId5">
              <a:lum bright="100000"/>
            </a:blip>
            <a:stretch>
              <a:fillRect/>
            </a:stretch>
          </p:blipFill>
          <p:spPr>
            <a:xfrm>
              <a:off x="10848" y="2885"/>
              <a:ext cx="1431" cy="585"/>
            </a:xfrm>
            <a:prstGeom prst="rect">
              <a:avLst/>
            </a:prstGeom>
          </p:spPr>
        </p:pic>
      </p:grpSp>
      <p:pic>
        <p:nvPicPr>
          <p:cNvPr id="22" name="图片 21" descr="元旦印章"/>
          <p:cNvPicPr>
            <a:picLocks noChangeAspect="1"/>
          </p:cNvPicPr>
          <p:nvPr/>
        </p:nvPicPr>
        <p:blipFill>
          <a:blip r:embed="rId6">
            <a:lum bright="-18000"/>
          </a:blip>
          <a:srcRect b="62500"/>
          <a:stretch>
            <a:fillRect/>
          </a:stretch>
        </p:blipFill>
        <p:spPr>
          <a:xfrm>
            <a:off x="8592820" y="1687195"/>
            <a:ext cx="1047115" cy="869315"/>
          </a:xfrm>
          <a:prstGeom prst="rect">
            <a:avLst/>
          </a:prstGeom>
        </p:spPr>
      </p:pic>
    </p:spTree>
    <p:custDataLst>
      <p:tags r:id="rId7"/>
    </p:custData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27" name="组合 26"/>
          <p:cNvGrpSpPr/>
          <p:nvPr/>
        </p:nvGrpSpPr>
        <p:grpSpPr>
          <a:xfrm>
            <a:off x="-873760" y="-375920"/>
            <a:ext cx="13944600" cy="7192010"/>
            <a:chOff x="-1376" y="-592"/>
            <a:chExt cx="21960" cy="11326"/>
          </a:xfrm>
        </p:grpSpPr>
        <p:sp>
          <p:nvSpPr>
            <p:cNvPr id="4" name="矩形 3"/>
            <p:cNvSpPr/>
            <p:nvPr/>
          </p:nvSpPr>
          <p:spPr>
            <a:xfrm>
              <a:off x="134" y="66"/>
              <a:ext cx="18932" cy="10668"/>
            </a:xfrm>
            <a:prstGeom prst="rect">
              <a:avLst/>
            </a:prstGeom>
            <a:blipFill rotWithShape="1">
              <a:blip r:embed="rId2">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红色的灯笼装饰素材"/>
            <p:cNvPicPr>
              <a:picLocks noChangeAspect="1"/>
            </p:cNvPicPr>
            <p:nvPr/>
          </p:nvPicPr>
          <p:blipFill>
            <a:blip r:embed="rId3"/>
            <a:stretch>
              <a:fillRect/>
            </a:stretch>
          </p:blipFill>
          <p:spPr>
            <a:xfrm>
              <a:off x="14644" y="-592"/>
              <a:ext cx="5941" cy="5941"/>
            </a:xfrm>
            <a:prstGeom prst="rect">
              <a:avLst/>
            </a:prstGeom>
          </p:spPr>
        </p:pic>
        <p:pic>
          <p:nvPicPr>
            <p:cNvPr id="5" name="图片 4" descr="红色的灯笼装饰素材"/>
            <p:cNvPicPr>
              <a:picLocks noChangeAspect="1"/>
            </p:cNvPicPr>
            <p:nvPr/>
          </p:nvPicPr>
          <p:blipFill>
            <a:blip r:embed="rId3"/>
            <a:stretch>
              <a:fillRect/>
            </a:stretch>
          </p:blipFill>
          <p:spPr>
            <a:xfrm flipH="1">
              <a:off x="-1376" y="-592"/>
              <a:ext cx="5941" cy="5941"/>
            </a:xfrm>
            <a:prstGeom prst="rect">
              <a:avLst/>
            </a:prstGeom>
          </p:spPr>
        </p:pic>
        <p:pic>
          <p:nvPicPr>
            <p:cNvPr id="26" name="图片 25" descr="000."/>
            <p:cNvPicPr>
              <a:picLocks noChangeAspect="1"/>
            </p:cNvPicPr>
            <p:nvPr/>
          </p:nvPicPr>
          <p:blipFill>
            <a:blip r:embed="rId4">
              <a:lum bright="-6000"/>
            </a:blip>
            <a:stretch>
              <a:fillRect/>
            </a:stretch>
          </p:blipFill>
          <p:spPr>
            <a:xfrm>
              <a:off x="134" y="8906"/>
              <a:ext cx="18932" cy="1322"/>
            </a:xfrm>
            <a:prstGeom prst="rect">
              <a:avLst/>
            </a:prstGeom>
          </p:spPr>
        </p:pic>
      </p:grpSp>
      <p:grpSp>
        <p:nvGrpSpPr>
          <p:cNvPr id="38" name="组合 37"/>
          <p:cNvGrpSpPr/>
          <p:nvPr/>
        </p:nvGrpSpPr>
        <p:grpSpPr>
          <a:xfrm>
            <a:off x="2014220" y="2194560"/>
            <a:ext cx="6014720" cy="3106420"/>
            <a:chOff x="2392" y="3456"/>
            <a:chExt cx="9472" cy="4892"/>
          </a:xfrm>
        </p:grpSpPr>
        <p:sp>
          <p:nvSpPr>
            <p:cNvPr id="20" name="TextBox 127"/>
            <p:cNvSpPr txBox="1"/>
            <p:nvPr/>
          </p:nvSpPr>
          <p:spPr>
            <a:xfrm>
              <a:off x="2650" y="3456"/>
              <a:ext cx="7957" cy="1918"/>
            </a:xfrm>
            <a:prstGeom prst="rect">
              <a:avLst/>
            </a:prstGeom>
            <a:noFill/>
          </p:spPr>
          <p:txBody>
            <a:bodyPr wrap="square" lIns="68575" tIns="0" rIns="68575" bIns="0" rtlCol="0" anchor="t">
              <a:spAutoFit/>
            </a:bodyPr>
            <a:lstStyle/>
            <a:p>
              <a:pPr algn="l">
                <a:lnSpc>
                  <a:spcPct val="180000"/>
                </a:lnSpc>
                <a:spcBef>
                  <a:spcPct val="0"/>
                </a:spcBef>
                <a:spcAft>
                  <a:spcPct val="0"/>
                </a:spcAft>
                <a:buFontTx/>
                <a:buNone/>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春节是除旧布新的日子，春节虽定在农历正月初一，但春节的活动却并不止于正月初一这一天。从年尾廿三（或廿四日）小年起，人们便开始“忙年”：祭灶、扫尘、购置年货、贴年红、洗头沐浴、张灯结彩等等，所有这些活动，有一个共同的主题，即“辞旧迎新”。</a:t>
              </a:r>
            </a:p>
          </p:txBody>
        </p:sp>
        <p:sp>
          <p:nvSpPr>
            <p:cNvPr id="22" name="TextBox 127"/>
            <p:cNvSpPr txBox="1"/>
            <p:nvPr/>
          </p:nvSpPr>
          <p:spPr>
            <a:xfrm>
              <a:off x="2650" y="5623"/>
              <a:ext cx="9214" cy="479"/>
            </a:xfrm>
            <a:prstGeom prst="rect">
              <a:avLst/>
            </a:prstGeom>
            <a:noFill/>
          </p:spPr>
          <p:txBody>
            <a:bodyPr wrap="square" lIns="68575" tIns="0" rIns="68575" bIns="0" rtlCol="0" anchor="t">
              <a:spAutoFit/>
            </a:bodyPr>
            <a:lstStyle/>
            <a:p>
              <a:pPr algn="l">
                <a:lnSpc>
                  <a:spcPct val="180000"/>
                </a:lnSpc>
                <a:spcBef>
                  <a:spcPct val="0"/>
                </a:spcBef>
                <a:spcAft>
                  <a:spcPct val="0"/>
                </a:spcAft>
                <a:buFontTx/>
                <a:buNone/>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春节也是敦亲祀祖、祭祝祈年的日子。</a:t>
              </a:r>
              <a:endParaRPr lang="zh-CN"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endParaRPr>
            </a:p>
          </p:txBody>
        </p:sp>
        <p:sp>
          <p:nvSpPr>
            <p:cNvPr id="23" name="TextBox 127"/>
            <p:cNvSpPr txBox="1"/>
            <p:nvPr/>
          </p:nvSpPr>
          <p:spPr>
            <a:xfrm>
              <a:off x="2650" y="6430"/>
              <a:ext cx="7958" cy="1918"/>
            </a:xfrm>
            <a:prstGeom prst="rect">
              <a:avLst/>
            </a:prstGeom>
            <a:noFill/>
          </p:spPr>
          <p:txBody>
            <a:bodyPr wrap="square" lIns="68575" tIns="0" rIns="68575" bIns="0" rtlCol="0" anchor="t">
              <a:spAutoFit/>
            </a:bodyPr>
            <a:lstStyle/>
            <a:p>
              <a:pPr algn="l">
                <a:lnSpc>
                  <a:spcPct val="180000"/>
                </a:lnSpc>
                <a:spcBef>
                  <a:spcPct val="0"/>
                </a:spcBef>
                <a:spcAft>
                  <a:spcPct val="0"/>
                </a:spcAft>
                <a:buFontTx/>
                <a:buNone/>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春节更是民众娱乐狂欢的节日。元日子时交年时刻，鞭炮齐响、烟花满天，辞旧岁、迎新年等各种庆贺新春活动达于高潮。年初一早上各家焚香致礼，敬天地、祭列祖，然后依次给尊长拜年，继而同族亲友互致祝贺。元日以后，各种丰富多彩的娱乐活动竞相开展，为新春佳节增添了浓郁的喜庆气氛。</a:t>
              </a:r>
            </a:p>
          </p:txBody>
        </p:sp>
        <p:sp>
          <p:nvSpPr>
            <p:cNvPr id="33" name="矩形 32"/>
            <p:cNvSpPr/>
            <p:nvPr/>
          </p:nvSpPr>
          <p:spPr>
            <a:xfrm>
              <a:off x="2392" y="3664"/>
              <a:ext cx="196" cy="19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2392" y="5847"/>
              <a:ext cx="196" cy="19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392" y="6614"/>
              <a:ext cx="196" cy="19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864610" y="918210"/>
            <a:ext cx="4336415" cy="768985"/>
            <a:chOff x="6086" y="1446"/>
            <a:chExt cx="6829" cy="1211"/>
          </a:xfrm>
        </p:grpSpPr>
        <p:sp>
          <p:nvSpPr>
            <p:cNvPr id="6"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7" name="图片 6" descr="小元素"/>
            <p:cNvPicPr>
              <a:picLocks noChangeAspect="1"/>
            </p:cNvPicPr>
            <p:nvPr/>
          </p:nvPicPr>
          <p:blipFill>
            <a:blip r:embed="rId5">
              <a:lum bright="-12000"/>
            </a:blip>
            <a:stretch>
              <a:fillRect/>
            </a:stretch>
          </p:blipFill>
          <p:spPr>
            <a:xfrm>
              <a:off x="6086" y="1771"/>
              <a:ext cx="1911" cy="781"/>
            </a:xfrm>
            <a:prstGeom prst="rect">
              <a:avLst/>
            </a:prstGeom>
          </p:spPr>
        </p:pic>
        <p:pic>
          <p:nvPicPr>
            <p:cNvPr id="11" name="图片 10" descr="小元素"/>
            <p:cNvPicPr>
              <a:picLocks noChangeAspect="1"/>
            </p:cNvPicPr>
            <p:nvPr/>
          </p:nvPicPr>
          <p:blipFill>
            <a:blip r:embed="rId5">
              <a:lum bright="-12000"/>
            </a:blip>
            <a:stretch>
              <a:fillRect/>
            </a:stretch>
          </p:blipFill>
          <p:spPr>
            <a:xfrm>
              <a:off x="11484" y="1600"/>
              <a:ext cx="1431" cy="585"/>
            </a:xfrm>
            <a:prstGeom prst="rect">
              <a:avLst/>
            </a:prstGeom>
          </p:spPr>
        </p:pic>
      </p:grpSp>
      <p:sp>
        <p:nvSpPr>
          <p:cNvPr id="12" name="矩形 11"/>
          <p:cNvSpPr/>
          <p:nvPr/>
        </p:nvSpPr>
        <p:spPr>
          <a:xfrm>
            <a:off x="1861820" y="2054860"/>
            <a:ext cx="6213475" cy="343852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descr="鼠年-0012"/>
          <p:cNvPicPr>
            <a:picLocks noChangeAspect="1"/>
          </p:cNvPicPr>
          <p:nvPr/>
        </p:nvPicPr>
        <p:blipFill>
          <a:blip r:embed="rId6">
            <a:lum bright="-12000" contrast="18000"/>
          </a:blip>
          <a:stretch>
            <a:fillRect/>
          </a:stretch>
        </p:blipFill>
        <p:spPr>
          <a:xfrm>
            <a:off x="7126605" y="1944370"/>
            <a:ext cx="4211320" cy="3936365"/>
          </a:xfrm>
          <a:prstGeom prst="rect">
            <a:avLst/>
          </a:prstGeom>
        </p:spPr>
      </p:pic>
    </p:spTree>
    <p:custDataLst>
      <p:tags r:id="rId7"/>
    </p:custData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8" name="组合 7"/>
          <p:cNvGrpSpPr/>
          <p:nvPr/>
        </p:nvGrpSpPr>
        <p:grpSpPr>
          <a:xfrm>
            <a:off x="-873760" y="-391795"/>
            <a:ext cx="13944600" cy="7192010"/>
            <a:chOff x="-1376" y="-592"/>
            <a:chExt cx="21960" cy="11326"/>
          </a:xfrm>
        </p:grpSpPr>
        <p:sp>
          <p:nvSpPr>
            <p:cNvPr id="12" name="矩形 11"/>
            <p:cNvSpPr/>
            <p:nvPr/>
          </p:nvSpPr>
          <p:spPr>
            <a:xfrm>
              <a:off x="134" y="66"/>
              <a:ext cx="18932" cy="10668"/>
            </a:xfrm>
            <a:prstGeom prst="rect">
              <a:avLst/>
            </a:prstGeom>
            <a:blipFill rotWithShape="1">
              <a:blip r:embed="rId2">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descr="红色的灯笼装饰素材"/>
            <p:cNvPicPr>
              <a:picLocks noChangeAspect="1"/>
            </p:cNvPicPr>
            <p:nvPr/>
          </p:nvPicPr>
          <p:blipFill>
            <a:blip r:embed="rId3"/>
            <a:stretch>
              <a:fillRect/>
            </a:stretch>
          </p:blipFill>
          <p:spPr>
            <a:xfrm>
              <a:off x="14644" y="-592"/>
              <a:ext cx="5941" cy="5941"/>
            </a:xfrm>
            <a:prstGeom prst="rect">
              <a:avLst/>
            </a:prstGeom>
          </p:spPr>
        </p:pic>
        <p:pic>
          <p:nvPicPr>
            <p:cNvPr id="18" name="图片 17" descr="红色的灯笼装饰素材"/>
            <p:cNvPicPr>
              <a:picLocks noChangeAspect="1"/>
            </p:cNvPicPr>
            <p:nvPr/>
          </p:nvPicPr>
          <p:blipFill>
            <a:blip r:embed="rId3"/>
            <a:stretch>
              <a:fillRect/>
            </a:stretch>
          </p:blipFill>
          <p:spPr>
            <a:xfrm flipH="1">
              <a:off x="-1376" y="-592"/>
              <a:ext cx="5941" cy="5941"/>
            </a:xfrm>
            <a:prstGeom prst="rect">
              <a:avLst/>
            </a:prstGeom>
          </p:spPr>
        </p:pic>
        <p:pic>
          <p:nvPicPr>
            <p:cNvPr id="20" name="图片 19" descr="000."/>
            <p:cNvPicPr>
              <a:picLocks noChangeAspect="1"/>
            </p:cNvPicPr>
            <p:nvPr/>
          </p:nvPicPr>
          <p:blipFill>
            <a:blip r:embed="rId4">
              <a:lum bright="-6000"/>
            </a:blip>
            <a:stretch>
              <a:fillRect/>
            </a:stretch>
          </p:blipFill>
          <p:spPr>
            <a:xfrm>
              <a:off x="134" y="8906"/>
              <a:ext cx="18932" cy="1322"/>
            </a:xfrm>
            <a:prstGeom prst="rect">
              <a:avLst/>
            </a:prstGeom>
          </p:spPr>
        </p:pic>
      </p:grpSp>
      <p:grpSp>
        <p:nvGrpSpPr>
          <p:cNvPr id="22" name="组合 21"/>
          <p:cNvGrpSpPr/>
          <p:nvPr/>
        </p:nvGrpSpPr>
        <p:grpSpPr>
          <a:xfrm>
            <a:off x="3864610" y="918210"/>
            <a:ext cx="4336415" cy="768985"/>
            <a:chOff x="6086" y="1446"/>
            <a:chExt cx="6829" cy="1211"/>
          </a:xfrm>
        </p:grpSpPr>
        <p:sp>
          <p:nvSpPr>
            <p:cNvPr id="23"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25" name="图片 24" descr="小元素"/>
            <p:cNvPicPr>
              <a:picLocks noChangeAspect="1"/>
            </p:cNvPicPr>
            <p:nvPr/>
          </p:nvPicPr>
          <p:blipFill>
            <a:blip r:embed="rId5">
              <a:lum bright="-12000"/>
            </a:blip>
            <a:stretch>
              <a:fillRect/>
            </a:stretch>
          </p:blipFill>
          <p:spPr>
            <a:xfrm>
              <a:off x="6086" y="1771"/>
              <a:ext cx="1911" cy="781"/>
            </a:xfrm>
            <a:prstGeom prst="rect">
              <a:avLst/>
            </a:prstGeom>
          </p:spPr>
        </p:pic>
        <p:pic>
          <p:nvPicPr>
            <p:cNvPr id="33" name="图片 32" descr="小元素"/>
            <p:cNvPicPr>
              <a:picLocks noChangeAspect="1"/>
            </p:cNvPicPr>
            <p:nvPr/>
          </p:nvPicPr>
          <p:blipFill>
            <a:blip r:embed="rId5">
              <a:lum bright="-12000"/>
            </a:blip>
            <a:stretch>
              <a:fillRect/>
            </a:stretch>
          </p:blipFill>
          <p:spPr>
            <a:xfrm>
              <a:off x="11484" y="1600"/>
              <a:ext cx="1431" cy="585"/>
            </a:xfrm>
            <a:prstGeom prst="rect">
              <a:avLst/>
            </a:prstGeom>
          </p:spPr>
        </p:pic>
      </p:grpSp>
      <p:grpSp>
        <p:nvGrpSpPr>
          <p:cNvPr id="47" name="组合 46"/>
          <p:cNvGrpSpPr/>
          <p:nvPr/>
        </p:nvGrpSpPr>
        <p:grpSpPr>
          <a:xfrm>
            <a:off x="2463980" y="3429635"/>
            <a:ext cx="8064140" cy="2037080"/>
            <a:chOff x="2839" y="5634"/>
            <a:chExt cx="13098" cy="3309"/>
          </a:xfrm>
        </p:grpSpPr>
        <p:pic>
          <p:nvPicPr>
            <p:cNvPr id="40" name="图片 39" descr="u=683904752,1073109789&amp;fm=15&amp;gp=0"/>
            <p:cNvPicPr>
              <a:picLocks noChangeAspect="1"/>
            </p:cNvPicPr>
            <p:nvPr/>
          </p:nvPicPr>
          <p:blipFill>
            <a:blip r:embed="rId6"/>
            <a:srcRect l="915" t="99" r="1749" b="395"/>
            <a:stretch>
              <a:fillRect/>
            </a:stretch>
          </p:blipFill>
          <p:spPr>
            <a:xfrm>
              <a:off x="2839" y="5634"/>
              <a:ext cx="3243" cy="3309"/>
            </a:xfrm>
            <a:prstGeom prst="rect">
              <a:avLst/>
            </a:prstGeom>
          </p:spPr>
        </p:pic>
        <p:pic>
          <p:nvPicPr>
            <p:cNvPr id="44" name="图片 43" descr="年货4"/>
            <p:cNvPicPr>
              <a:picLocks noChangeAspect="1"/>
            </p:cNvPicPr>
            <p:nvPr/>
          </p:nvPicPr>
          <p:blipFill>
            <a:blip r:embed="rId7"/>
            <a:stretch>
              <a:fillRect/>
            </a:stretch>
          </p:blipFill>
          <p:spPr>
            <a:xfrm>
              <a:off x="6310" y="5634"/>
              <a:ext cx="5815" cy="3309"/>
            </a:xfrm>
            <a:prstGeom prst="rect">
              <a:avLst/>
            </a:prstGeom>
          </p:spPr>
        </p:pic>
        <p:pic>
          <p:nvPicPr>
            <p:cNvPr id="46" name="图片 45" descr="年货5"/>
            <p:cNvPicPr>
              <a:picLocks noChangeAspect="1"/>
            </p:cNvPicPr>
            <p:nvPr/>
          </p:nvPicPr>
          <p:blipFill>
            <a:blip r:embed="rId8">
              <a:lum bright="-12000" contrast="24000"/>
            </a:blip>
            <a:srcRect l="36921"/>
            <a:stretch>
              <a:fillRect/>
            </a:stretch>
          </p:blipFill>
          <p:spPr>
            <a:xfrm>
              <a:off x="12339" y="5634"/>
              <a:ext cx="3598" cy="3309"/>
            </a:xfrm>
            <a:prstGeom prst="rect">
              <a:avLst/>
            </a:prstGeom>
          </p:spPr>
        </p:pic>
      </p:grpSp>
      <p:sp>
        <p:nvSpPr>
          <p:cNvPr id="21" name="文本框 20"/>
          <p:cNvSpPr txBox="1"/>
          <p:nvPr/>
        </p:nvSpPr>
        <p:spPr>
          <a:xfrm>
            <a:off x="1412240" y="3639820"/>
            <a:ext cx="708660" cy="1693545"/>
          </a:xfrm>
          <a:prstGeom prst="rect">
            <a:avLst/>
          </a:prstGeom>
          <a:noFill/>
        </p:spPr>
        <p:txBody>
          <a:bodyPr vert="eaVert" wrap="square" rtlCol="0">
            <a:spAutoFit/>
          </a:bodyPr>
          <a:lstStyle/>
          <a:p>
            <a:pPr algn="l">
              <a:lnSpc>
                <a:spcPct val="90000"/>
              </a:lnSpc>
            </a:pPr>
            <a:r>
              <a:rPr lang="zh-CN" altLang="en-US" sz="38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办年货</a:t>
            </a:r>
          </a:p>
        </p:txBody>
      </p:sp>
      <p:grpSp>
        <p:nvGrpSpPr>
          <p:cNvPr id="36" name="组合 35"/>
          <p:cNvGrpSpPr/>
          <p:nvPr/>
        </p:nvGrpSpPr>
        <p:grpSpPr>
          <a:xfrm>
            <a:off x="3051175" y="1849120"/>
            <a:ext cx="6089650" cy="1280160"/>
            <a:chOff x="6570" y="2912"/>
            <a:chExt cx="9590" cy="2016"/>
          </a:xfrm>
        </p:grpSpPr>
        <p:grpSp>
          <p:nvGrpSpPr>
            <p:cNvPr id="30" name="组合 29"/>
            <p:cNvGrpSpPr/>
            <p:nvPr/>
          </p:nvGrpSpPr>
          <p:grpSpPr>
            <a:xfrm>
              <a:off x="6570" y="2912"/>
              <a:ext cx="9589" cy="2016"/>
              <a:chOff x="5200" y="2762"/>
              <a:chExt cx="9589" cy="2016"/>
            </a:xfrm>
          </p:grpSpPr>
          <p:sp>
            <p:nvSpPr>
              <p:cNvPr id="24" name="TextBox 127"/>
              <p:cNvSpPr txBox="1"/>
              <p:nvPr/>
            </p:nvSpPr>
            <p:spPr>
              <a:xfrm>
                <a:off x="5405" y="2822"/>
                <a:ext cx="9362" cy="1918"/>
              </a:xfrm>
              <a:prstGeom prst="rect">
                <a:avLst/>
              </a:prstGeom>
              <a:noFill/>
            </p:spPr>
            <p:txBody>
              <a:bodyPr wrap="square" lIns="68575" tIns="0" rIns="68575" bIns="0" rtlCol="0" anchor="t">
                <a:spAutoFit/>
              </a:bodyPr>
              <a:lstStyle/>
              <a:p>
                <a:pPr algn="l">
                  <a:lnSpc>
                    <a:spcPct val="180000"/>
                  </a:lnSpc>
                  <a:spcBef>
                    <a:spcPct val="0"/>
                  </a:spcBef>
                  <a:spcAft>
                    <a:spcPct val="0"/>
                  </a:spcAft>
                  <a:buFontTx/>
                  <a:buNone/>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中国的年俗文化源远流长，全国各地衍生出纷繁多样的过年习俗，南北迥异，各具特色。虽然各地习俗不尽相同，但是备年货、送年礼却是几乎全国上下的“过年必备”。置办年货，包括吃的、穿的、戴的、用的、贴的（年红）、送的（拜年）礼物等等，统名曰之“年货”，而把采购年货的过程称之为“办年货”。办年货是中国人过春节的一项重要活动。</a:t>
                </a:r>
              </a:p>
            </p:txBody>
          </p:sp>
          <p:sp>
            <p:nvSpPr>
              <p:cNvPr id="27" name="L 形 26"/>
              <p:cNvSpPr/>
              <p:nvPr/>
            </p:nvSpPr>
            <p:spPr>
              <a:xfrm rot="5400000">
                <a:off x="5200" y="2762"/>
                <a:ext cx="489" cy="489"/>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L 形 28"/>
              <p:cNvSpPr/>
              <p:nvPr/>
            </p:nvSpPr>
            <p:spPr>
              <a:xfrm rot="5400000" flipH="1" flipV="1">
                <a:off x="14300" y="4289"/>
                <a:ext cx="489" cy="489"/>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矩形 33"/>
            <p:cNvSpPr/>
            <p:nvPr/>
          </p:nvSpPr>
          <p:spPr>
            <a:xfrm>
              <a:off x="6570" y="2912"/>
              <a:ext cx="9590" cy="201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9"/>
    </p:custData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27" name="组合 26"/>
          <p:cNvGrpSpPr/>
          <p:nvPr/>
        </p:nvGrpSpPr>
        <p:grpSpPr>
          <a:xfrm>
            <a:off x="-873760" y="-375920"/>
            <a:ext cx="13944600" cy="7192010"/>
            <a:chOff x="-1376" y="-592"/>
            <a:chExt cx="21960" cy="11326"/>
          </a:xfrm>
        </p:grpSpPr>
        <p:sp>
          <p:nvSpPr>
            <p:cNvPr id="4" name="矩形 3"/>
            <p:cNvSpPr/>
            <p:nvPr/>
          </p:nvSpPr>
          <p:spPr>
            <a:xfrm>
              <a:off x="134" y="66"/>
              <a:ext cx="18932" cy="10668"/>
            </a:xfrm>
            <a:prstGeom prst="rect">
              <a:avLst/>
            </a:prstGeom>
            <a:blipFill rotWithShape="1">
              <a:blip r:embed="rId3">
                <a:alphaModFix amt="82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红色的灯笼装饰素材"/>
            <p:cNvPicPr>
              <a:picLocks noChangeAspect="1"/>
            </p:cNvPicPr>
            <p:nvPr/>
          </p:nvPicPr>
          <p:blipFill>
            <a:blip r:embed="rId4"/>
            <a:stretch>
              <a:fillRect/>
            </a:stretch>
          </p:blipFill>
          <p:spPr>
            <a:xfrm>
              <a:off x="14644" y="-592"/>
              <a:ext cx="5941" cy="5941"/>
            </a:xfrm>
            <a:prstGeom prst="rect">
              <a:avLst/>
            </a:prstGeom>
          </p:spPr>
        </p:pic>
        <p:pic>
          <p:nvPicPr>
            <p:cNvPr id="5" name="图片 4" descr="红色的灯笼装饰素材"/>
            <p:cNvPicPr>
              <a:picLocks noChangeAspect="1"/>
            </p:cNvPicPr>
            <p:nvPr/>
          </p:nvPicPr>
          <p:blipFill>
            <a:blip r:embed="rId4"/>
            <a:stretch>
              <a:fillRect/>
            </a:stretch>
          </p:blipFill>
          <p:spPr>
            <a:xfrm flipH="1">
              <a:off x="-1376" y="-592"/>
              <a:ext cx="5941" cy="5941"/>
            </a:xfrm>
            <a:prstGeom prst="rect">
              <a:avLst/>
            </a:prstGeom>
          </p:spPr>
        </p:pic>
        <p:pic>
          <p:nvPicPr>
            <p:cNvPr id="26" name="图片 25" descr="000."/>
            <p:cNvPicPr>
              <a:picLocks noChangeAspect="1"/>
            </p:cNvPicPr>
            <p:nvPr/>
          </p:nvPicPr>
          <p:blipFill>
            <a:blip r:embed="rId5">
              <a:lum bright="-6000"/>
            </a:blip>
            <a:stretch>
              <a:fillRect/>
            </a:stretch>
          </p:blipFill>
          <p:spPr>
            <a:xfrm>
              <a:off x="134" y="8906"/>
              <a:ext cx="18932" cy="1322"/>
            </a:xfrm>
            <a:prstGeom prst="rect">
              <a:avLst/>
            </a:prstGeom>
          </p:spPr>
        </p:pic>
      </p:grpSp>
      <p:grpSp>
        <p:nvGrpSpPr>
          <p:cNvPr id="65" name="组合 64"/>
          <p:cNvGrpSpPr/>
          <p:nvPr/>
        </p:nvGrpSpPr>
        <p:grpSpPr>
          <a:xfrm>
            <a:off x="2755265" y="2116455"/>
            <a:ext cx="1823085" cy="3126740"/>
            <a:chOff x="11390" y="3273"/>
            <a:chExt cx="2871" cy="4924"/>
          </a:xfrm>
        </p:grpSpPr>
        <p:sp>
          <p:nvSpPr>
            <p:cNvPr id="57" name="文本框 56"/>
            <p:cNvSpPr txBox="1"/>
            <p:nvPr/>
          </p:nvSpPr>
          <p:spPr>
            <a:xfrm>
              <a:off x="11573" y="3520"/>
              <a:ext cx="2687" cy="4634"/>
            </a:xfrm>
            <a:prstGeom prst="rect">
              <a:avLst/>
            </a:prstGeom>
            <a:noFill/>
          </p:spPr>
          <p:txBody>
            <a:bodyPr vert="eaVert" wrap="square" rtlCol="0">
              <a:spAutoFit/>
            </a:bodyPr>
            <a:lstStyle/>
            <a:p>
              <a:pPr>
                <a:lnSpc>
                  <a:spcPct val="150000"/>
                </a:lnSpc>
              </a:pPr>
              <a:r>
                <a:rPr sz="1100">
                  <a:solidFill>
                    <a:schemeClr val="tx1">
                      <a:lumMod val="65000"/>
                      <a:lumOff val="35000"/>
                    </a:schemeClr>
                  </a:solidFill>
                  <a:latin typeface="微软雅黑" panose="020b0503020204020204" charset="-122"/>
                  <a:ea typeface="微软雅黑"/>
                  <a:cs typeface="微软雅黑" panose="020b0503020204020204" charset="-122"/>
                  <a:sym typeface="Source Han Sans K Medium" panose="020b0600000000000000" pitchFamily="34" charset="-128"/>
                </a:rPr>
                <a:t>农历十二月廿三/廿四日祭灶。民间祭灶，源于古人拜火习俗。《释名》：“灶。造也，创食物也。”灶神的职责就是执掌灶火，管理饮食，后来扩大为考察人间善恶，以降福祸。祭灶在中国民间有几千年历史了，灶神信仰是中国百姓对“衣食有余”梦想追求的反映。</a:t>
              </a:r>
            </a:p>
          </p:txBody>
        </p:sp>
        <p:grpSp>
          <p:nvGrpSpPr>
            <p:cNvPr id="24" name="组合 23"/>
            <p:cNvGrpSpPr/>
            <p:nvPr/>
          </p:nvGrpSpPr>
          <p:grpSpPr>
            <a:xfrm rot="16200000" flipH="1">
              <a:off x="10363" y="4299"/>
              <a:ext cx="4924" cy="2871"/>
              <a:chOff x="8128" y="1862"/>
              <a:chExt cx="5110" cy="2980"/>
            </a:xfrm>
          </p:grpSpPr>
          <p:sp>
            <p:nvSpPr>
              <p:cNvPr id="41" name="L 形 40"/>
              <p:cNvSpPr/>
              <p:nvPr/>
            </p:nvSpPr>
            <p:spPr>
              <a:xfrm rot="5400000" flipH="1">
                <a:off x="8143" y="4368"/>
                <a:ext cx="459" cy="489"/>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L 形 42"/>
              <p:cNvSpPr/>
              <p:nvPr/>
            </p:nvSpPr>
            <p:spPr>
              <a:xfrm rot="5400000" flipV="1">
                <a:off x="12749" y="1862"/>
                <a:ext cx="489" cy="489"/>
              </a:xfrm>
              <a:prstGeom prst="corner">
                <a:avLst>
                  <a:gd name="adj1" fmla="val 8431"/>
                  <a:gd name="adj2" fmla="val 961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66" name="图片 65" descr="祭灶"/>
          <p:cNvPicPr>
            <a:picLocks noChangeAspect="1"/>
          </p:cNvPicPr>
          <p:nvPr/>
        </p:nvPicPr>
        <p:blipFill>
          <a:blip r:embed="rId6"/>
          <a:stretch>
            <a:fillRect/>
          </a:stretch>
        </p:blipFill>
        <p:spPr>
          <a:xfrm>
            <a:off x="5302250" y="2044065"/>
            <a:ext cx="4555490" cy="3260725"/>
          </a:xfrm>
          <a:prstGeom prst="rect">
            <a:avLst/>
          </a:prstGeom>
        </p:spPr>
      </p:pic>
      <p:sp>
        <p:nvSpPr>
          <p:cNvPr id="34" name="矩形 33"/>
          <p:cNvSpPr/>
          <p:nvPr/>
        </p:nvSpPr>
        <p:spPr>
          <a:xfrm rot="5400000">
            <a:off x="2099945" y="2771775"/>
            <a:ext cx="3133090" cy="182372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3864610" y="918210"/>
            <a:ext cx="4336415" cy="768985"/>
            <a:chOff x="6086" y="1446"/>
            <a:chExt cx="6829" cy="1211"/>
          </a:xfrm>
        </p:grpSpPr>
        <p:sp>
          <p:nvSpPr>
            <p:cNvPr id="6" name="TextBox 127"/>
            <p:cNvSpPr txBox="1"/>
            <p:nvPr/>
          </p:nvSpPr>
          <p:spPr>
            <a:xfrm>
              <a:off x="6538" y="1446"/>
              <a:ext cx="6124" cy="1211"/>
            </a:xfrm>
            <a:prstGeom prst="rect">
              <a:avLst/>
            </a:prstGeom>
            <a:noFill/>
          </p:spPr>
          <p:txBody>
            <a:bodyPr wrap="square" lIns="68575" tIns="0" rIns="68575" bIns="0" rtlCol="0" anchor="t">
              <a:spAutoFit/>
            </a:bodyPr>
            <a:lstStyle/>
            <a:p>
              <a:pPr algn="ctr">
                <a:lnSpc>
                  <a:spcPct val="100000"/>
                </a:lnSpc>
                <a:spcBef>
                  <a:spcPct val="0"/>
                </a:spcBef>
                <a:spcAft>
                  <a:spcPct val="0"/>
                </a:spcAft>
                <a:buFontTx/>
                <a:buNone/>
              </a:pPr>
              <a:r>
                <a:rPr lang="zh-CN" altLang="en-US" sz="50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民间习俗</a:t>
              </a:r>
            </a:p>
          </p:txBody>
        </p:sp>
        <p:pic>
          <p:nvPicPr>
            <p:cNvPr id="7" name="图片 6" descr="小元素"/>
            <p:cNvPicPr>
              <a:picLocks noChangeAspect="1"/>
            </p:cNvPicPr>
            <p:nvPr/>
          </p:nvPicPr>
          <p:blipFill>
            <a:blip r:embed="rId7">
              <a:lum bright="-12000"/>
            </a:blip>
            <a:stretch>
              <a:fillRect/>
            </a:stretch>
          </p:blipFill>
          <p:spPr>
            <a:xfrm>
              <a:off x="6086" y="1771"/>
              <a:ext cx="1911" cy="781"/>
            </a:xfrm>
            <a:prstGeom prst="rect">
              <a:avLst/>
            </a:prstGeom>
          </p:spPr>
        </p:pic>
        <p:pic>
          <p:nvPicPr>
            <p:cNvPr id="11" name="图片 10" descr="小元素"/>
            <p:cNvPicPr>
              <a:picLocks noChangeAspect="1"/>
            </p:cNvPicPr>
            <p:nvPr/>
          </p:nvPicPr>
          <p:blipFill>
            <a:blip r:embed="rId7">
              <a:lum bright="-12000"/>
            </a:blip>
            <a:stretch>
              <a:fillRect/>
            </a:stretch>
          </p:blipFill>
          <p:spPr>
            <a:xfrm>
              <a:off x="11484" y="1600"/>
              <a:ext cx="1431" cy="585"/>
            </a:xfrm>
            <a:prstGeom prst="rect">
              <a:avLst/>
            </a:prstGeom>
          </p:spPr>
        </p:pic>
      </p:grpSp>
      <p:sp>
        <p:nvSpPr>
          <p:cNvPr id="3" name="文本框 2"/>
          <p:cNvSpPr txBox="1"/>
          <p:nvPr/>
        </p:nvSpPr>
        <p:spPr>
          <a:xfrm>
            <a:off x="1831340" y="2795270"/>
            <a:ext cx="708660" cy="1693545"/>
          </a:xfrm>
          <a:prstGeom prst="rect">
            <a:avLst/>
          </a:prstGeom>
          <a:noFill/>
        </p:spPr>
        <p:txBody>
          <a:bodyPr vert="eaVert" wrap="square" rtlCol="0">
            <a:spAutoFit/>
          </a:bodyPr>
          <a:lstStyle/>
          <a:p>
            <a:pPr algn="ctr">
              <a:lnSpc>
                <a:spcPct val="90000"/>
              </a:lnSpc>
            </a:pPr>
            <a:r>
              <a:rPr lang="zh-CN" altLang="en-US" sz="3800">
                <a:solidFill>
                  <a:srgbClr val="C00000"/>
                </a:solidFill>
                <a:latin typeface="汉仪中隶书简" panose="02010609000101010101" charset="-122"/>
                <a:ea typeface="汉仪中隶书简" panose="02010609000101010101" charset="-122"/>
                <a:cs typeface="汉仪中宋简" panose="02010609000101010101" charset="-122"/>
                <a:sym typeface="Source Han Sans K Medium" panose="020b0600000000000000" pitchFamily="34" charset="-128"/>
              </a:rPr>
              <a:t>祭灶</a:t>
            </a:r>
          </a:p>
        </p:txBody>
      </p:sp>
    </p:spTree>
    <p:custDataLst>
      <p:tags r:id="rId8"/>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118.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2.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2、3、6、8、10、11、12、15"/>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78.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179.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3.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2、3、6、8、10、11、12、15"/>
</p:tagLst>
</file>

<file path=ppt/tags/tag184.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MODEL_TYPE" val="cover"/>
  <p:tag name="KSO_WM_SLIDE_SUBTYPE" val="pureTxt"/>
  <p:tag name="KSO_WM_SLIDE_TYPE" val="title"/>
  <p:tag name="KSO_WM_TAG_VERSION" val="1.0"/>
  <p:tag name="KSO_WM_TEMPLATE_CATEGORY" val="custom"/>
  <p:tag name="KSO_WM_TEMPLATE_INDEX" val="20187308"/>
  <p:tag name="KSO_WM_TEMPLATE_SUBCATEGORY" val="0"/>
  <p:tag name="KSO_WM_TEMPLATE_THUMBS_INDEX" val="1、2、3、6、8、10、11、12、15"/>
</p:tagLst>
</file>

<file path=ppt/tags/tag185.xml><?xml version="1.0" encoding="utf-8"?>
<p:tagLst xmlns:p="http://schemas.openxmlformats.org/presentationml/2006/main">
  <p:tag name="KSO_WM_BEAUTIFY_FLAG" val="#wm#"/>
  <p:tag name="KSO_WM_TEMPLATE_CATEGORY" val="custom"/>
  <p:tag name="KSO_WM_TEMPLATE_INDEX" val="20187308"/>
</p:tagLst>
</file>

<file path=ppt/tags/tag186.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0"/>
  <p:tag name="KSO_WM_TEMPLATE_INDEX" val="20187308"/>
  <p:tag name="KSO_WM_TEMPLATE_MASTER_TYPE" val="0"/>
  <p:tag name="KSO_WM_TEMPLATE_SUBCATEGORY" val="19"/>
  <p:tag name="KSO_WM_TEMPLATE_THUMBS_INDEX" val="1、2、3、6、8、10、11、12、15"/>
</p:tagLst>
</file>

<file path=ppt/tags/tag187.xml><?xml version="1.0" encoding="utf-8"?>
<p:tagLst xmlns:p="http://schemas.openxmlformats.org/presentationml/2006/main">
  <p:tag name="KSO_WM_BEAUTIFY_FLAG" val="#wm#"/>
  <p:tag name="KSO_WM_TEMPLATE_CATEGORY" val="custom"/>
  <p:tag name="KSO_WM_TEMPLATE_INDEX" val="20187308"/>
</p:tagLst>
</file>

<file path=ppt/tags/tag188.xml><?xml version="1.0" encoding="utf-8"?>
<p:tagLst xmlns:p="http://schemas.openxmlformats.org/presentationml/2006/main">
  <p:tag name="KSO_WM_BEAUTIFY_FLAG" val="#wm#"/>
  <p:tag name="KSO_WM_TEMPLATE_CATEGORY" val="custom"/>
  <p:tag name="KSO_WM_TEMPLATE_INDEX" val="20187308"/>
</p:tagLst>
</file>

<file path=ppt/tags/tag189.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0"/>
  <p:tag name="KSO_WM_TEMPLATE_INDEX" val="20187308"/>
  <p:tag name="KSO_WM_TEMPLATE_MASTER_TYPE" val="0"/>
  <p:tag name="KSO_WM_TEMPLATE_SUBCATEGORY" val="19"/>
  <p:tag name="KSO_WM_TEMPLATE_THUMBS_INDEX" val="1、2、3、6、8、10、11、12、15"/>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TEMPLATE_CATEGORY" val="custom"/>
  <p:tag name="KSO_WM_TEMPLATE_INDEX" val="20187308"/>
</p:tagLst>
</file>

<file path=ppt/tags/tag191.xml><?xml version="1.0" encoding="utf-8"?>
<p:tagLst xmlns:p="http://schemas.openxmlformats.org/presentationml/2006/main">
  <p:tag name="KSO_WM_BEAUTIFY_FLAG" val="#wm#"/>
  <p:tag name="KSO_WM_TEMPLATE_CATEGORY" val="custom"/>
  <p:tag name="KSO_WM_TEMPLATE_INDEX" val="20187308"/>
</p:tagLst>
</file>

<file path=ppt/tags/tag192.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0"/>
  <p:tag name="KSO_WM_TEMPLATE_INDEX" val="20187308"/>
  <p:tag name="KSO_WM_TEMPLATE_MASTER_TYPE" val="0"/>
  <p:tag name="KSO_WM_TEMPLATE_SUBCATEGORY" val="19"/>
  <p:tag name="KSO_WM_TEMPLATE_THUMBS_INDEX" val="1、2、3、6、8、10、11、12、15"/>
</p:tagLst>
</file>

<file path=ppt/tags/tag193.xml><?xml version="1.0" encoding="utf-8"?>
<p:tagLst xmlns:p="http://schemas.openxmlformats.org/presentationml/2006/main">
  <p:tag name="KSO_WM_BEAUTIFY_FLAG" val="#wm#"/>
  <p:tag name="KSO_WM_TEMPLATE_CATEGORY" val="custom"/>
  <p:tag name="KSO_WM_TEMPLATE_INDEX" val="20187308"/>
</p:tagLst>
</file>

<file path=ppt/tags/tag194.xml><?xml version="1.0" encoding="utf-8"?>
<p:tagLst xmlns:p="http://schemas.openxmlformats.org/presentationml/2006/main">
  <p:tag name="KSO_WM_BEAUTIFY_FLAG" val="#wm#"/>
  <p:tag name="KSO_WM_TEMPLATE_CATEGORY" val="custom"/>
  <p:tag name="KSO_WM_TEMPLATE_INDEX" val="20187308"/>
</p:tagLst>
</file>

<file path=ppt/tags/tag195.xml><?xml version="1.0" encoding="utf-8"?>
<p:tagLst xmlns:p="http://schemas.openxmlformats.org/presentationml/2006/main">
  <p:tag name="KSO_WM_BEAUTIFY_FLAG" val="#wm#"/>
  <p:tag name="KSO_WM_TEMPLATE_CATEGORY" val="custom"/>
  <p:tag name="KSO_WM_TEMPLATE_INDEX" val="20187308"/>
</p:tagLst>
</file>

<file path=ppt/tags/tag196.xml><?xml version="1.0" encoding="utf-8"?>
<p:tagLst xmlns:p="http://schemas.openxmlformats.org/presentationml/2006/main">
  <p:tag name="KSO_WM_BEAUTIFY_FLAG" val="#wm#"/>
  <p:tag name="KSO_WM_TEMPLATE_CATEGORY" val="custom"/>
  <p:tag name="KSO_WM_TEMPLATE_INDEX" val="20187308"/>
</p:tagLst>
</file>

<file path=ppt/tags/tag197.xml><?xml version="1.0" encoding="utf-8"?>
<p:tagLst xmlns:p="http://schemas.openxmlformats.org/presentationml/2006/main">
  <p:tag name="KSO_WM_BEAUTIFY_FLAG" val="#wm#"/>
  <p:tag name="KSO_WM_TEMPLATE_CATEGORY" val="custom"/>
  <p:tag name="KSO_WM_TEMPLATE_INDEX" val="20187308"/>
</p:tagLst>
</file>

<file path=ppt/tags/tag198.xml><?xml version="1.0" encoding="utf-8"?>
<p:tagLst xmlns:p="http://schemas.openxmlformats.org/presentationml/2006/main">
  <p:tag name="KSO_WM_BEAUTIFY_FLAG" val="#wm#"/>
  <p:tag name="KSO_WM_TEMPLATE_CATEGORY" val="custom"/>
  <p:tag name="KSO_WM_TEMPLATE_INDEX" val="20187308"/>
</p:tagLst>
</file>

<file path=ppt/tags/tag199.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0"/>
  <p:tag name="KSO_WM_TEMPLATE_INDEX" val="20187308"/>
  <p:tag name="KSO_WM_TEMPLATE_MASTER_TYPE" val="0"/>
  <p:tag name="KSO_WM_TEMPLATE_SUBCATEGORY" val="19"/>
  <p:tag name="KSO_WM_TEMPLATE_THUMBS_INDEX" val="1、2、3、6、8、10、11、12、15"/>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TEMPLATE_CATEGORY" val="custom"/>
  <p:tag name="KSO_WM_TEMPLATE_INDEX" val="20187308"/>
</p:tagLst>
</file>

<file path=ppt/tags/tag201.xml><?xml version="1.0" encoding="utf-8"?>
<p:tagLst xmlns:p="http://schemas.openxmlformats.org/presentationml/2006/main">
  <p:tag name="KSO_WM_BEAUTIFY_FLAG" val="#wm#"/>
  <p:tag name="KSO_WM_TEMPLATE_CATEGORY" val="custom"/>
  <p:tag name="KSO_WM_TEMPLATE_INDEX" val="20187308"/>
</p:tagLst>
</file>

<file path=ppt/tags/tag202.xml><?xml version="1.0" encoding="utf-8"?>
<p:tagLst xmlns:p="http://schemas.openxmlformats.org/presentationml/2006/main">
  <p:tag name="KSO_WM_BEAUTIFY_FLAG" val="#wm#"/>
  <p:tag name="KSO_WM_TEMPLATE_CATEGORY" val="custom"/>
  <p:tag name="KSO_WM_TEMPLATE_INDEX" val="20187308"/>
</p:tagLst>
</file>

<file path=ppt/tags/tag203.xml><?xml version="1.0" encoding="utf-8"?>
<p:tagLst xmlns:p="http://schemas.openxmlformats.org/presentationml/2006/main">
  <p:tag name="KSO_WM_BEAUTIFY_FLAG" val="#wm#"/>
  <p:tag name="KSO_WM_TEMPLATE_CATEGORY" val="custom"/>
  <p:tag name="KSO_WM_TEMPLATE_INDEX" val="20187308"/>
</p:tagLst>
</file>

<file path=ppt/tags/tag204.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0"/>
  <p:tag name="KSO_WM_TEMPLATE_INDEX" val="20187308"/>
  <p:tag name="KSO_WM_TEMPLATE_MASTER_TYPE" val="0"/>
  <p:tag name="KSO_WM_TEMPLATE_SUBCATEGORY" val="19"/>
  <p:tag name="KSO_WM_TEMPLATE_THUMBS_INDEX" val="1、2、3、6、8、10、11、12、15"/>
</p:tagLst>
</file>

<file path=ppt/tags/tag205.xml><?xml version="1.0" encoding="utf-8"?>
<p:tagLst xmlns:p="http://schemas.openxmlformats.org/presentationml/2006/main">
  <p:tag name="KSO_WM_BEAUTIFY_FLAG" val="#wm#"/>
  <p:tag name="KSO_WM_TEMPLATE_CATEGORY" val="custom"/>
  <p:tag name="KSO_WM_TEMPLATE_INDEX" val="20187308"/>
</p:tagLst>
</file>

<file path=ppt/tags/tag206.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0"/>
  <p:tag name="KSO_WM_TEMPLATE_INDEX" val="20187308"/>
  <p:tag name="KSO_WM_TEMPLATE_MASTER_TYPE" val="0"/>
  <p:tag name="KSO_WM_TEMPLATE_SUBCATEGORY" val="19"/>
  <p:tag name="KSO_WM_TEMPLATE_THUMBS_INDEX" val="1、2、3、6、8、10、11、12、15"/>
</p:tagLst>
</file>

<file path=ppt/tags/tag207.xml><?xml version="1.0" encoding="utf-8"?>
<p:tagLst xmlns:p="http://schemas.openxmlformats.org/presentationml/2006/main">
  <p:tag name="KSO_WM_BEAUTIFY_FLAG" val="#wm#"/>
  <p:tag name="KSO_WM_TEMPLATE_CATEGORY" val="custom"/>
  <p:tag name="KSO_WM_TEMPLATE_INDEX" val="20187308"/>
</p:tagLst>
</file>

<file path=ppt/tags/tag208.xml><?xml version="1.0" encoding="utf-8"?>
<p:tagLst xmlns:p="http://schemas.openxmlformats.org/presentationml/2006/main">
  <p:tag name="KSO_WM_BEAUTIFY_FLAG" val="#wm#"/>
  <p:tag name="KSO_WM_TEMPLATE_CATEGORY" val="custom"/>
  <p:tag name="KSO_WM_TEMPLATE_INDEX" val="20187308"/>
</p:tagLst>
</file>

<file path=ppt/tags/tag209.xml><?xml version="1.0" encoding="utf-8"?>
<p:tagLst xmlns:p="http://schemas.openxmlformats.org/presentationml/2006/main">
  <p:tag name="KSO_WM_BEAUTIFY_FLAG" val="#wm#"/>
  <p:tag name="KSO_WM_TEMPLATE_CATEGORY" val="custom"/>
  <p:tag name="KSO_WM_TEMPLATE_INDEX" val="20187308"/>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OS" val="Unix 3.10 unknown"/>
  <p:tag name="AS_RELEASE_DATE" val="2017.06.20"/>
  <p:tag name="AS_TITLE" val="Aspose.Slides for Java"/>
  <p:tag name="AS_VERSION" val="17.6"/>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2、3、6、8、10、11、12、15"/>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heme/theme1.xml><?xml version="1.0" encoding="utf-8"?>
<a:theme xmlns:r="http://schemas.openxmlformats.org/officeDocument/2006/relationships" xmlns:a="http://schemas.openxmlformats.org/drawingml/2006/main" name="Office 主题​​">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155</Paragraphs>
  <Slides>26</Slides>
  <Notes>14</Notes>
  <TotalTime>0</TotalTime>
  <HiddenSlides>0</HiddenSlides>
  <MMClips>0</MMClips>
  <ScaleCrop>0</ScaleCrop>
  <HeadingPairs>
    <vt:vector baseType="variant" size="4">
      <vt:variant>
        <vt:lpstr>Theme</vt:lpstr>
      </vt:variant>
      <vt:variant>
        <vt:i4>1</vt:i4>
      </vt:variant>
      <vt:variant>
        <vt:lpstr>Slide Titles</vt:lpstr>
      </vt:variant>
      <vt:variant>
        <vt:i4>26</vt:i4>
      </vt:variant>
    </vt:vector>
  </HeadingPairs>
  <TitlesOfParts>
    <vt:vector baseType="lpstr" size="27">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2020-12-08T14:40:20.142</cp:lastPrinted>
  <dcterms:created xsi:type="dcterms:W3CDTF">2020-12-08T14:40:20Z</dcterms:created>
  <dcterms:modified xsi:type="dcterms:W3CDTF">2020-12-08T06:40:26Z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