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56" r:id="rId4"/>
    <p:sldId id="261" r:id="rId5"/>
    <p:sldId id="262" r:id="rId6"/>
    <p:sldId id="264" r:id="rId7"/>
    <p:sldId id="271" r:id="rId8"/>
    <p:sldId id="265" r:id="rId9"/>
    <p:sldId id="272" r:id="rId10"/>
    <p:sldId id="273" r:id="rId11"/>
    <p:sldId id="274" r:id="rId12"/>
    <p:sldId id="268" r:id="rId13"/>
    <p:sldId id="25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1474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D673B-2999-4864-87BE-B0E0D3458E78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404664"/>
            <a:ext cx="8291264" cy="5721499"/>
          </a:xfrm>
        </p:spPr>
        <p:txBody>
          <a:bodyPr>
            <a:normAutofit fontScale="62500" lnSpcReduction="20000"/>
          </a:bodyPr>
          <a:lstStyle/>
          <a:p>
            <a:r>
              <a:rPr lang="zh-CN" altLang="en-US" dirty="0"/>
              <a:t> 一天，一位</a:t>
            </a:r>
            <a:r>
              <a:rPr lang="en-US" altLang="zh-CN" dirty="0"/>
              <a:t>40</a:t>
            </a:r>
            <a:r>
              <a:rPr lang="zh-CN" altLang="en-US" dirty="0"/>
              <a:t>多岁的中年女人领着一个小男孩走进美国著名企业“巨象集团”总部大厦楼下的花园，在一张长椅上坐下来。她不停地跟男孩在说着什么，似乎很生气的样子。不远处有一位头发花白的老人正在修剪灌木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忽然</a:t>
            </a:r>
            <a:r>
              <a:rPr lang="zh-CN" altLang="en-US" dirty="0"/>
              <a:t>，中年女人从随身挎包里揪出一团白花花的卫生纸，一甩手将它抛到老人刚剪过的灌木上。老人诧异地转</a:t>
            </a:r>
            <a:r>
              <a:rPr lang="zh-CN" altLang="en-US" dirty="0" smtClean="0"/>
              <a:t>过头朝</a:t>
            </a:r>
            <a:r>
              <a:rPr lang="zh-CN" altLang="en-US" dirty="0"/>
              <a:t>中年女人看了一眼。中年女人也满不在乎地看着他。老人什么话也没有说，走过去拿起那团纸扔进一旁装垃圾的筐子里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过了一会儿，中年女人又揪出一团卫生纸扔了过来。老人再次走过去把那团纸拾起来扔到筐子里，然后回原处继续工作。可是，老人刚拿起剪刀，第三团卫生纸又落在了他眼前的灌木上</a:t>
            </a:r>
            <a:r>
              <a:rPr lang="en-US" altLang="zh-CN" dirty="0"/>
              <a:t>……</a:t>
            </a:r>
            <a:r>
              <a:rPr lang="zh-CN" altLang="en-US" dirty="0"/>
              <a:t>就这样，</a:t>
            </a:r>
            <a:r>
              <a:rPr lang="zh-CN" altLang="en-US" dirty="0" smtClean="0"/>
              <a:t>老</a:t>
            </a:r>
            <a:r>
              <a:rPr lang="zh-CN" altLang="en-US" dirty="0"/>
              <a:t>一连捡了那中年女人扔的六七团纸，但他始终没有因此露出不满和厌烦的神色。 </a:t>
            </a:r>
            <a:br>
              <a:rPr lang="zh-CN" altLang="en-US" dirty="0"/>
            </a:br>
            <a:r>
              <a:rPr lang="zh-CN" altLang="en-US" dirty="0"/>
              <a:t>　　“你看见了吧</a:t>
            </a:r>
            <a:r>
              <a:rPr lang="en-US" altLang="zh-CN" dirty="0"/>
              <a:t>!”</a:t>
            </a:r>
            <a:r>
              <a:rPr lang="zh-CN" altLang="en-US" dirty="0"/>
              <a:t>中年女人指了指修剪灌木的老人对男孩说：“我希望你明白，你如果现在不好好上学，将来就跟他一样没出息，只能做这些翠微低贱的工作</a:t>
            </a:r>
            <a:r>
              <a:rPr lang="en-US" altLang="zh-CN" dirty="0"/>
              <a:t>! ” 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>　　老人放下剪刀走过来，对中年女人说：“夫人，这里是集团的私家花园，按规定只有集团员工才能进来。” </a:t>
            </a:r>
            <a:br>
              <a:rPr lang="zh-CN" altLang="en-US" dirty="0"/>
            </a:br>
            <a:r>
              <a:rPr lang="zh-CN" altLang="en-US" dirty="0"/>
              <a:t>　　“那当然，我是‘巨象集团’所属一家公司的部门经理，就在这座大厦里工作</a:t>
            </a:r>
            <a:r>
              <a:rPr lang="en-US" altLang="zh-CN" dirty="0"/>
              <a:t>!”</a:t>
            </a:r>
            <a:r>
              <a:rPr lang="zh-CN" altLang="en-US" dirty="0"/>
              <a:t>中年女人高傲地说着，同时掏出一张证件朝老人晃了晃。 </a:t>
            </a:r>
            <a:br>
              <a:rPr lang="zh-CN" altLang="en-US" dirty="0"/>
            </a:br>
            <a:r>
              <a:rPr lang="zh-CN" altLang="en-US" dirty="0"/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049150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y\Desktop\教案\班会\说错话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857501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y\Desktop\教案\班会\欺骗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32656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y\Desktop\教案\班会\撒谎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332656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y\Desktop\教案\班会\伤害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40" y="3717032"/>
            <a:ext cx="2857501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y\Desktop\教案\班会\做错事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287" y="3717032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828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y\Desktop\教案\班会\记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81984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y\Desktop\教案\班会\脾气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781984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y\Desktop\教案\班会\放马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81984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5900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95536" y="764704"/>
            <a:ext cx="8291264" cy="5361459"/>
          </a:xfrm>
        </p:spPr>
        <p:txBody>
          <a:bodyPr/>
          <a:lstStyle/>
          <a:p>
            <a:r>
              <a:rPr lang="zh-CN" altLang="en-US" dirty="0"/>
              <a:t>古语云“良言一句三冬暖，恶语伤人六月寒。”我们每天都在用语言，但并不是所有的人都知道语言的力量竟然那么的强大。这就导致我们经常会有意无意地伤害到他人，虽然坦率并不是坏事，但有时候懂得察言观色随机应变则会更好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希望</a:t>
            </a:r>
            <a:r>
              <a:rPr lang="zh-CN" altLang="en-US" dirty="0" smtClean="0"/>
              <a:t>我们以后能够用礼貌的用语，文明的行为，和睦相处，互帮互助。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46269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600" y="5911310"/>
            <a:ext cx="1366739" cy="54202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1628800"/>
            <a:ext cx="4437440" cy="479715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188" y="3429000"/>
            <a:ext cx="1453108" cy="324365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725144"/>
            <a:ext cx="9144000" cy="213285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350405"/>
            <a:ext cx="2188464" cy="225752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973" y="1364624"/>
            <a:ext cx="2174679" cy="22433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485" y="1098678"/>
            <a:ext cx="2553886" cy="2509255"/>
          </a:xfrm>
          <a:prstGeom prst="rect">
            <a:avLst/>
          </a:prstGeom>
        </p:spPr>
      </p:pic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7940464" y="100607"/>
            <a:ext cx="142938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534741"/>
                </a:solidFill>
                <a:latin typeface="华文隶书" pitchFamily="2" charset="-122"/>
                <a:ea typeface="华文隶书" pitchFamily="2" charset="-122"/>
              </a:rPr>
              <a:t>尊重</a:t>
            </a:r>
          </a:p>
        </p:txBody>
      </p:sp>
    </p:spTree>
    <p:extLst>
      <p:ext uri="{BB962C8B-B14F-4D97-AF65-F5344CB8AC3E}">
        <p14:creationId xmlns:p14="http://schemas.microsoft.com/office/powerpoint/2010/main" val="2863729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11111E-6 L 0.38993 -0.00232 " pathEditMode="relative" rAng="0" ptsTypes="AA">
                                      <p:cBhvr>
                                        <p:cTn id="24" dur="8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97" y="-11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4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476672"/>
            <a:ext cx="8507288" cy="5649491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dirty="0"/>
              <a:t>　“我能借你的手机用一下吗</a:t>
            </a:r>
            <a:r>
              <a:rPr lang="en-US" altLang="zh-CN" dirty="0"/>
              <a:t>?”</a:t>
            </a:r>
            <a:r>
              <a:rPr lang="zh-CN" altLang="en-US" dirty="0"/>
              <a:t>老人沉吟了一下说。 </a:t>
            </a:r>
            <a:br>
              <a:rPr lang="zh-CN" altLang="en-US" dirty="0"/>
            </a:br>
            <a:r>
              <a:rPr lang="zh-CN" altLang="en-US" dirty="0"/>
              <a:t>　　中年女人极不情愿地把手机递给老人，同时又不失时机地开导儿子：“你看这些穷人这么大年纪了连手机也买不起。你今后一定要努力啊</a:t>
            </a:r>
            <a:r>
              <a:rPr lang="en-US" altLang="zh-CN" dirty="0"/>
              <a:t>!” </a:t>
            </a:r>
            <a:br>
              <a:rPr lang="en-US" altLang="zh-CN" dirty="0"/>
            </a:br>
            <a:r>
              <a:rPr lang="zh-CN" altLang="en-US" dirty="0"/>
              <a:t>　　老人打完电话后把手机还给了妇人。很快一名男子匆匆走过来，恭恭敬敬地站在老人面前。老人对来人说：“我现在提议免去这位女士在‘巨象集团’的职务</a:t>
            </a:r>
            <a:r>
              <a:rPr lang="en-US" altLang="zh-CN" dirty="0"/>
              <a:t>!”“</a:t>
            </a:r>
            <a:r>
              <a:rPr lang="zh-CN" altLang="en-US" dirty="0"/>
              <a:t>是，我立刻按您的指示去办</a:t>
            </a:r>
            <a:r>
              <a:rPr lang="en-US" altLang="zh-CN" dirty="0"/>
              <a:t>!”</a:t>
            </a:r>
            <a:r>
              <a:rPr lang="zh-CN" altLang="en-US" dirty="0"/>
              <a:t>那人连声应道。 </a:t>
            </a:r>
            <a:br>
              <a:rPr lang="zh-CN" altLang="en-US" dirty="0"/>
            </a:br>
            <a:r>
              <a:rPr lang="zh-CN" altLang="en-US" dirty="0"/>
              <a:t>　　老人吩咐完后径直朝小男孩走去，他用手抚了抚男孩的头，意味深长地说：“我希望你明白，在这世界上最重要的是要学会尊重每一个人</a:t>
            </a:r>
            <a:r>
              <a:rPr lang="en-US" altLang="zh-CN" dirty="0"/>
              <a:t>……”</a:t>
            </a:r>
            <a:r>
              <a:rPr lang="zh-CN" altLang="en-US" dirty="0"/>
              <a:t>说完，老人撇下</a:t>
            </a:r>
            <a:r>
              <a:rPr lang="en-US" altLang="zh-CN" dirty="0"/>
              <a:t>3</a:t>
            </a:r>
            <a:r>
              <a:rPr lang="zh-CN" altLang="en-US" dirty="0"/>
              <a:t>人缓缓而去。 </a:t>
            </a:r>
            <a:br>
              <a:rPr lang="zh-CN" altLang="en-US" dirty="0"/>
            </a:br>
            <a:r>
              <a:rPr lang="zh-CN" altLang="en-US" dirty="0"/>
              <a:t>　　中年女人被眼前骤然发生的事情惊呆了。她认识那个男子，他是巨象集团主管任免各级员工的一个高级职员。“你</a:t>
            </a:r>
            <a:r>
              <a:rPr lang="en-US" altLang="zh-CN" dirty="0"/>
              <a:t>……</a:t>
            </a:r>
            <a:r>
              <a:rPr lang="zh-CN" altLang="en-US" dirty="0"/>
              <a:t>你怎么会对这个老园工那么尊敬呢</a:t>
            </a:r>
            <a:r>
              <a:rPr lang="en-US" altLang="zh-CN" dirty="0"/>
              <a:t>?”</a:t>
            </a:r>
            <a:r>
              <a:rPr lang="zh-CN" altLang="en-US" dirty="0"/>
              <a:t>她大惑不解地问。 </a:t>
            </a:r>
            <a:br>
              <a:rPr lang="zh-CN" altLang="en-US" dirty="0"/>
            </a:br>
            <a:r>
              <a:rPr lang="zh-CN" altLang="en-US" dirty="0"/>
              <a:t>　　“你说什么</a:t>
            </a:r>
            <a:r>
              <a:rPr lang="en-US" altLang="zh-CN" dirty="0"/>
              <a:t>?</a:t>
            </a:r>
            <a:r>
              <a:rPr lang="zh-CN" altLang="en-US" dirty="0"/>
              <a:t>老园工</a:t>
            </a:r>
            <a:r>
              <a:rPr lang="en-US" altLang="zh-CN" dirty="0"/>
              <a:t>?</a:t>
            </a:r>
            <a:r>
              <a:rPr lang="zh-CN" altLang="en-US" dirty="0"/>
              <a:t>他是集团总裁詹姆斯先生</a:t>
            </a:r>
            <a:r>
              <a:rPr lang="en-US" altLang="zh-CN" dirty="0"/>
              <a:t>!”</a:t>
            </a:r>
            <a:r>
              <a:rPr lang="zh-CN" altLang="en-US" dirty="0"/>
              <a:t>中年女人一下子瘫坐在长椅上。　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67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340" y="3684562"/>
            <a:ext cx="1003647" cy="68562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466144"/>
            <a:ext cx="1016069" cy="116936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600" y="5911310"/>
            <a:ext cx="1366739" cy="54202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1628800"/>
            <a:ext cx="4437440" cy="479715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725144"/>
            <a:ext cx="1368152" cy="112178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188" y="3429000"/>
            <a:ext cx="1453108" cy="324365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725144"/>
            <a:ext cx="9144000" cy="2132856"/>
          </a:xfrm>
          <a:prstGeom prst="rect">
            <a:avLst/>
          </a:prstGeom>
        </p:spPr>
      </p:pic>
      <p:sp>
        <p:nvSpPr>
          <p:cNvPr id="35" name="TextBox 6"/>
          <p:cNvSpPr txBox="1">
            <a:spLocks noChangeArrowheads="1"/>
          </p:cNvSpPr>
          <p:nvPr/>
        </p:nvSpPr>
        <p:spPr bwMode="auto">
          <a:xfrm>
            <a:off x="4283968" y="954594"/>
            <a:ext cx="142938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534741"/>
                </a:solidFill>
                <a:latin typeface="华文隶书" pitchFamily="2" charset="-122"/>
                <a:ea typeface="华文隶书" pitchFamily="2" charset="-122"/>
              </a:rPr>
              <a:t>尊重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019" y="17994"/>
            <a:ext cx="2138223" cy="21999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50785" y="2863842"/>
            <a:ext cx="3636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92D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敬重、重视</a:t>
            </a:r>
            <a:endParaRPr lang="zh-CN" altLang="en-US" sz="3200" dirty="0">
              <a:solidFill>
                <a:srgbClr val="92D05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4 0.12847 L -0.04549 0.16852 C -0.06407 0.17755 -0.09202 0.18241 -0.12084 0.18241 C -0.15382 0.18241 -0.18021 0.17755 -0.19879 0.16852 L -0.28733 0.12847 " pathEditMode="relative" rAng="0" ptsTypes="FffFF">
                                      <p:cBhvr>
                                        <p:cTn id="2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45" y="268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6 L 0.43246 -0.00556 " pathEditMode="relative" rAng="0" ptsTypes="AA">
                                      <p:cBhvr>
                                        <p:cTn id="34" dur="8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5" y="-27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 0.24699 L 0.15 0.12315 C 0.15 0.06782 0.10833 1.11111E-6 0.075 1.11111E-6 L 1.66667E-6 1.11111E-6 " pathEditMode="relative" rAng="0" ptsTypes="FfFF">
                                      <p:cBhvr>
                                        <p:cTn id="39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-1236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29 0.32569 L 0.08664 0.22384 C 0.09306 0.20254 0.09323 0.17268 0.08803 0.14421 C 0.08195 0.11157 0.07136 0.0875 0.05816 0.07268 L -0.00017 -0.00023 " pathEditMode="relative" rAng="-845580" ptsTypes="FffFF">
                                      <p:cBhvr>
                                        <p:cTn id="4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1724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5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04616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40" b="18846"/>
          <a:stretch/>
        </p:blipFill>
        <p:spPr bwMode="auto">
          <a:xfrm>
            <a:off x="755576" y="836712"/>
            <a:ext cx="7992887" cy="4774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210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尊重自己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尊重是一种修养，一种品格，一种对人不卑不亢、不俯不仰的平等相待，对他人人格与价值的充分肯定。任何人不可能尽善尽美，完美无缺，我们没有理由以高山仰止的目光去审视别人，也没有资格用不屑一顾的神情去嘲笑他人。假如别人某些方面不如自己，我们不要用傲慢和不敬的话去伤害别人的自尊；假如自己某些方面不如别人，我们也不必以自卑或嫉妒去代替应有的尊重。一个真心懂得尊重别人的人，一定能赢得别人的尊重。  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44225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尊重他人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我们可以不坚持己见，也可以只做自己，只是这一切必须以尊重为前提。只有首先尊重了别人，你才会在无形中感动对方，从而也才会赢得他人对你的尊重。所以，想获得别人的尊重，就要首先学会尊重别人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 学会尊重父母，是对父母的孝敬；学会尊重老师，是对智慧的向往；学会尊重自己，是对生活的热爱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29269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尊重是什么？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/>
              <a:t>尊重</a:t>
            </a:r>
            <a:r>
              <a:rPr lang="zh-CN" altLang="en-US" dirty="0" smtClean="0"/>
              <a:t>是一种敬重，重视。人的内心都渴望赢得他人的尊重，但只有尊重他人才能获得他人的尊重。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dirty="0" smtClean="0"/>
              <a:t>尊重他人是一种高尚的美德，是个人修养的外在表现。尊重他人是一个人的政治思想修养好的表现，是一种文敏的社交方式，是顺利开展工作、建立良好的社交关系的基础。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40358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尊重他人的方法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、平等相待，礼貌相处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/>
              <a:t>、目光关注，双耳倾听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/>
              <a:t>、严于律己，宽以待人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4</a:t>
            </a:r>
            <a:r>
              <a:rPr lang="zh-CN" altLang="en-US" dirty="0"/>
              <a:t>、换位思考，推己及人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5</a:t>
            </a:r>
            <a:r>
              <a:rPr lang="zh-CN" altLang="en-US" dirty="0"/>
              <a:t>、面对强者，真心钦佩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6</a:t>
            </a:r>
            <a:r>
              <a:rPr lang="zh-CN" altLang="en-US" dirty="0"/>
              <a:t>、面对弱者，真心激励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7</a:t>
            </a:r>
            <a:r>
              <a:rPr lang="zh-CN" altLang="en-US" dirty="0"/>
              <a:t>、劳动成果，时刻珍惜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8</a:t>
            </a:r>
            <a:r>
              <a:rPr lang="zh-CN" altLang="en-US" dirty="0"/>
              <a:t>、信守诺言，远离谎言。</a:t>
            </a:r>
          </a:p>
        </p:txBody>
      </p:sp>
    </p:spTree>
    <p:extLst>
      <p:ext uri="{BB962C8B-B14F-4D97-AF65-F5344CB8AC3E}">
        <p14:creationId xmlns:p14="http://schemas.microsoft.com/office/powerpoint/2010/main" val="14057948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414</Words>
  <Application>Microsoft Office PowerPoint</Application>
  <PresentationFormat>全屏显示(4:3)</PresentationFormat>
  <Paragraphs>26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尊重自己</vt:lpstr>
      <vt:lpstr>尊重他人</vt:lpstr>
      <vt:lpstr>尊重是什么？</vt:lpstr>
      <vt:lpstr>尊重他人的方法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Ady</cp:lastModifiedBy>
  <cp:revision>33</cp:revision>
  <dcterms:created xsi:type="dcterms:W3CDTF">2011-01-30T05:20:00Z</dcterms:created>
  <dcterms:modified xsi:type="dcterms:W3CDTF">2019-12-03T03:23:26Z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