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341" r:id="rId3"/>
    <p:sldId id="460" r:id="rId4"/>
    <p:sldId id="258" r:id="rId5"/>
    <p:sldId id="257" r:id="rId6"/>
    <p:sldId id="447" r:id="rId7"/>
    <p:sldId id="478" r:id="rId9"/>
    <p:sldId id="419" r:id="rId10"/>
    <p:sldId id="420" r:id="rId11"/>
    <p:sldId id="477" r:id="rId12"/>
    <p:sldId id="272" r:id="rId13"/>
    <p:sldId id="273" r:id="rId14"/>
    <p:sldId id="372" r:id="rId15"/>
    <p:sldId id="391" r:id="rId16"/>
    <p:sldId id="392" r:id="rId17"/>
    <p:sldId id="393" r:id="rId18"/>
    <p:sldId id="489" r:id="rId1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3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3300"/>
    <a:srgbClr val="FF9900"/>
    <a:srgbClr val="003300"/>
    <a:srgbClr val="993300"/>
    <a:srgbClr val="9900CC"/>
    <a:srgbClr val="6600CC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164" y="-918"/>
      </p:cViewPr>
      <p:guideLst>
        <p:guide orient="horz" pos="21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1" d="100"/>
        <a:sy n="81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9BEDB-C587-4EDA-8A16-6BDD9696E1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65B346-399A-4E56-8375-5B5ABB4A141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65B346-399A-4E56-8375-5B5ABB4A141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9D6190-ECE0-4A63-86A8-8280F4CD6C8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5CA1EB-25A2-42BD-9226-158F473E9F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5E53E03-9182-442F-A484-F9830F44B69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F08752-78F5-48DB-BF4E-FD6692CAF71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B5A21-E138-4070-BF36-E3B31786936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FD64EC-68F5-4D25-862D-F3CB93F6746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1EFB7D-E01C-4E52-B2C5-CF32C7C4AD7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6D86DB-18B8-468B-9C2A-8D2DFA09315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1FD6C3-6114-4E35-B8D1-1CD2D37CF5D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B21F9-519D-4809-8E82-C23C5DAD64E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76480B-FB1F-4612-BAAB-186BEFC8D9B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512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512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6EA89E14-90C2-43B6-AF8F-7ACA3ABEE0AF}" type="slidenum">
              <a:rPr lang="zh-CN" altLang="en-US"/>
            </a:fld>
            <a:endParaRPr lang="en-US" altLang="zh-CN"/>
          </a:p>
        </p:txBody>
      </p:sp>
      <p:pic>
        <p:nvPicPr>
          <p:cNvPr id="51207" name="Picture 7" descr="粤教版高中语文必修3模板副本3"/>
          <p:cNvPicPr>
            <a:picLocks noChangeAspect="1" noChangeArrowheads="1"/>
          </p:cNvPicPr>
          <p:nvPr userDrawn="1"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microsoft.com/office/2007/relationships/media" Target="file:///F:\&#35762;&#35838;&#35838;&#20214;\&#40644;&#24605;&#20142;%20-%20&#20174;&#20891;&#34892;&#183;&#38738;&#28023;&#38271;&#20113;&#26263;&#38634;&#23665;&#12288;(&#21776;)&#29579;&#26124;&#40836;.mp3" TargetMode="External"/><Relationship Id="rId1" Type="http://schemas.openxmlformats.org/officeDocument/2006/relationships/audio" Target="file:///F:\&#35762;&#35838;&#35838;&#20214;\&#40644;&#24605;&#20142;%20-%20&#20174;&#20891;&#34892;&#183;&#38738;&#28023;&#38271;&#20113;&#26263;&#38634;&#23665;&#12288;(&#21776;)&#29579;&#26124;&#40836;.mp3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5"/>
          <p:cNvSpPr txBox="1">
            <a:spLocks noChangeArrowheads="1"/>
          </p:cNvSpPr>
          <p:nvPr/>
        </p:nvSpPr>
        <p:spPr bwMode="auto">
          <a:xfrm>
            <a:off x="4363555" y="1295456"/>
            <a:ext cx="4571880" cy="263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sz="6600" dirty="0">
                <a:solidFill>
                  <a:srgbClr val="FF9900"/>
                </a:solidFill>
                <a:ea typeface="隶书" pitchFamily="49" charset="-122"/>
              </a:rPr>
              <a:t>9.</a:t>
            </a:r>
            <a:r>
              <a:rPr lang="zh-CN" altLang="zh-CN" sz="6600" dirty="0">
                <a:solidFill>
                  <a:srgbClr val="FF9900"/>
                </a:solidFill>
                <a:ea typeface="隶书" pitchFamily="49" charset="-122"/>
              </a:rPr>
              <a:t>古诗三首</a:t>
            </a:r>
            <a:endParaRPr lang="zh-CN" altLang="zh-CN" sz="6600" dirty="0">
              <a:solidFill>
                <a:srgbClr val="FF9900"/>
              </a:solidFill>
              <a:ea typeface="隶书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6600" dirty="0">
                <a:solidFill>
                  <a:srgbClr val="FF9900"/>
                </a:solidFill>
                <a:ea typeface="隶书" pitchFamily="49" charset="-122"/>
              </a:rPr>
              <a:t>从军行</a:t>
            </a:r>
            <a:endParaRPr lang="zh-CN" altLang="en-US" sz="6600" dirty="0">
              <a:ea typeface="隶书" pitchFamily="49" charset="-122"/>
            </a:endParaRPr>
          </a:p>
        </p:txBody>
      </p:sp>
      <p:pic>
        <p:nvPicPr>
          <p:cNvPr id="11267" name="Picture 6" descr="1bd40f0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-49530" y="-8890"/>
            <a:ext cx="4413250" cy="692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07%20Wang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228600" y="533400"/>
            <a:ext cx="3886200" cy="5715000"/>
          </a:xfrm>
          <a:prstGeom prst="rect">
            <a:avLst/>
          </a:prstGeom>
          <a:noFill/>
          <a:ln w="60325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4419600" y="123825"/>
            <a:ext cx="2438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ea typeface="黑体" panose="02010609060101010101" pitchFamily="49" charset="-122"/>
              </a:rPr>
              <a:t>思考：</a:t>
            </a:r>
            <a:endParaRPr lang="zh-CN" altLang="en-US" sz="4000" b="1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4419600" y="1074738"/>
            <a:ext cx="50863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、诗中的抒情主人公是</a:t>
            </a:r>
            <a:r>
              <a:rPr lang="zh-CN" altLang="en-US"/>
              <a:t>      </a:t>
            </a:r>
            <a:endParaRPr lang="zh-CN" altLang="en-US"/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4419600" y="2667000"/>
            <a:ext cx="44958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b="1">
                <a:solidFill>
                  <a:srgbClr val="0000CC"/>
                </a:solidFill>
                <a:latin typeface="华文新魏" pitchFamily="2" charset="-122"/>
                <a:ea typeface="华文新魏" pitchFamily="2" charset="-122"/>
              </a:rPr>
              <a:t>、诗中最能体现其情感的一句是</a:t>
            </a:r>
            <a:r>
              <a:rPr lang="zh-CN" altLang="en-US" u="sng"/>
              <a:t>         </a:t>
            </a:r>
            <a:endParaRPr lang="zh-CN" altLang="en-US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>
            <a:off x="4953000" y="2514600"/>
            <a:ext cx="34290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4419600" y="4648200"/>
            <a:ext cx="4495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21512" name="Text Box 8"/>
          <p:cNvSpPr txBox="1">
            <a:spLocks noChangeArrowheads="1"/>
          </p:cNvSpPr>
          <p:nvPr/>
        </p:nvSpPr>
        <p:spPr bwMode="auto">
          <a:xfrm>
            <a:off x="4572000" y="5105400"/>
            <a:ext cx="43434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华文行楷" pitchFamily="2" charset="-122"/>
              </a:rPr>
              <a:t>誓死破敌，报国卫边的豪情壮志</a:t>
            </a:r>
            <a:endParaRPr lang="zh-CN" altLang="en-US" sz="3600" b="1" dirty="0">
              <a:solidFill>
                <a:srgbClr val="FF0000"/>
              </a:solidFill>
              <a:ea typeface="华文行楷" pitchFamily="2" charset="-122"/>
            </a:endParaRP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5029200" y="1744663"/>
            <a:ext cx="32004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3300"/>
                </a:solidFill>
                <a:ea typeface="方正姚体" pitchFamily="2" charset="-122"/>
              </a:rPr>
              <a:t>戍守边关的将士</a:t>
            </a:r>
            <a:endParaRPr lang="zh-CN" altLang="en-US" b="1">
              <a:solidFill>
                <a:srgbClr val="003300"/>
              </a:solidFill>
              <a:ea typeface="方正姚体" pitchFamily="2" charset="-122"/>
            </a:endParaRPr>
          </a:p>
        </p:txBody>
      </p:sp>
      <p:sp>
        <p:nvSpPr>
          <p:cNvPr id="21514" name="Text Box 10"/>
          <p:cNvSpPr txBox="1">
            <a:spLocks noChangeArrowheads="1"/>
          </p:cNvSpPr>
          <p:nvPr/>
        </p:nvSpPr>
        <p:spPr bwMode="auto">
          <a:xfrm>
            <a:off x="2270125" y="4183063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21515" name="Text Box 11"/>
          <p:cNvSpPr txBox="1">
            <a:spLocks noChangeArrowheads="1"/>
          </p:cNvSpPr>
          <p:nvPr/>
        </p:nvSpPr>
        <p:spPr bwMode="auto">
          <a:xfrm>
            <a:off x="5029200" y="3878263"/>
            <a:ext cx="33528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3300"/>
                </a:solidFill>
                <a:ea typeface="方正姚体" pitchFamily="2" charset="-122"/>
              </a:rPr>
              <a:t>不破</a:t>
            </a:r>
            <a:r>
              <a:rPr lang="zh-CN" altLang="en-US" b="1">
                <a:solidFill>
                  <a:srgbClr val="FF0000"/>
                </a:solidFill>
                <a:ea typeface="方正姚体" pitchFamily="2" charset="-122"/>
              </a:rPr>
              <a:t>楼兰</a:t>
            </a:r>
            <a:r>
              <a:rPr lang="zh-CN" altLang="en-US" b="1">
                <a:solidFill>
                  <a:srgbClr val="003300"/>
                </a:solidFill>
                <a:ea typeface="方正姚体" pitchFamily="2" charset="-122"/>
              </a:rPr>
              <a:t>终不还</a:t>
            </a:r>
            <a:endParaRPr lang="zh-CN" altLang="en-US" b="1">
              <a:solidFill>
                <a:srgbClr val="003300"/>
              </a:solidFill>
              <a:ea typeface="方正姚体" pitchFamily="2" charset="-122"/>
            </a:endParaRPr>
          </a:p>
        </p:txBody>
      </p:sp>
      <p:sp>
        <p:nvSpPr>
          <p:cNvPr id="21516" name="AutoShape 12"/>
          <p:cNvSpPr>
            <a:spLocks noChangeArrowheads="1"/>
          </p:cNvSpPr>
          <p:nvPr/>
        </p:nvSpPr>
        <p:spPr bwMode="auto">
          <a:xfrm>
            <a:off x="4572000" y="3200400"/>
            <a:ext cx="4267200" cy="533400"/>
          </a:xfrm>
          <a:prstGeom prst="wedgeRoundRectCallout">
            <a:avLst>
              <a:gd name="adj1" fmla="val -1005"/>
              <a:gd name="adj2" fmla="val 106847"/>
              <a:gd name="adj3" fmla="val 16667"/>
            </a:avLst>
          </a:prstGeom>
          <a:solidFill>
            <a:srgbClr val="99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 dirty="0">
                <a:ea typeface="黑体" panose="02010609060101010101" pitchFamily="49" charset="-122"/>
              </a:rPr>
              <a:t>这里指侵袭西北边境的敌人</a:t>
            </a:r>
            <a:endParaRPr lang="zh-CN" altLang="en-US" sz="24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15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215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515"/>
                  </p:tgtEl>
                </p:cond>
              </p:nextCondLst>
            </p:seq>
          </p:childTnLst>
        </p:cTn>
      </p:par>
    </p:tnLst>
    <p:bldLst>
      <p:bldP spid="21512" grpId="0" autoUpdateAnimBg="0"/>
      <p:bldP spid="21513" grpId="0" autoUpdateAnimBg="0"/>
      <p:bldP spid="21515" grpId="0" autoUpdateAnimBg="0"/>
      <p:bldP spid="21516" grpId="0" bldLvl="0" animBg="1" autoUpdateAnimBg="0"/>
      <p:bldP spid="21516" grpId="1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81000" y="1600200"/>
            <a:ext cx="4038600" cy="4572000"/>
          </a:xfrm>
          <a:prstGeom prst="rect">
            <a:avLst/>
          </a:prstGeom>
          <a:noFill/>
          <a:ln w="60325">
            <a:solidFill>
              <a:srgbClr val="99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81000" y="228600"/>
            <a:ext cx="8382000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ea typeface="华文新魏" pitchFamily="2" charset="-122"/>
              </a:rPr>
              <a:t>     有人评价“‘黄沙百战穿金甲’是概括力极强的诗句”，你怎么看呢？</a:t>
            </a:r>
            <a:endParaRPr lang="zh-CN" altLang="en-US" sz="3600" b="1" dirty="0">
              <a:solidFill>
                <a:srgbClr val="FF0000"/>
              </a:solidFill>
              <a:ea typeface="华文新魏" pitchFamily="2" charset="-122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5367338" y="1828800"/>
            <a:ext cx="2862262" cy="2147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000" b="1" dirty="0">
                <a:solidFill>
                  <a:srgbClr val="0000CC"/>
                </a:solidFill>
                <a:ea typeface="隶书" pitchFamily="49" charset="-122"/>
              </a:rPr>
              <a:t>戍边时间之漫长</a:t>
            </a:r>
            <a:endParaRPr lang="zh-CN" altLang="en-US" sz="3000" b="1" dirty="0">
              <a:solidFill>
                <a:srgbClr val="0000CC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 dirty="0">
                <a:solidFill>
                  <a:srgbClr val="0000CC"/>
                </a:solidFill>
                <a:ea typeface="隶书" pitchFamily="49" charset="-122"/>
              </a:rPr>
              <a:t>战事之频繁</a:t>
            </a:r>
            <a:endParaRPr lang="zh-CN" altLang="en-US" sz="3000" b="1" dirty="0">
              <a:solidFill>
                <a:srgbClr val="0000CC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 dirty="0">
                <a:solidFill>
                  <a:srgbClr val="0000CC"/>
                </a:solidFill>
                <a:ea typeface="隶书" pitchFamily="49" charset="-122"/>
              </a:rPr>
              <a:t>战斗之艰苦</a:t>
            </a:r>
            <a:endParaRPr lang="zh-CN" altLang="en-US" sz="3000" b="1" dirty="0">
              <a:solidFill>
                <a:srgbClr val="0000CC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 dirty="0">
                <a:solidFill>
                  <a:srgbClr val="0000CC"/>
                </a:solidFill>
                <a:ea typeface="隶书" pitchFamily="49" charset="-122"/>
              </a:rPr>
              <a:t>敌军之强悍</a:t>
            </a:r>
            <a:endParaRPr lang="zh-CN" altLang="en-US" sz="3000" b="1" dirty="0">
              <a:solidFill>
                <a:srgbClr val="0000CC"/>
              </a:solidFill>
              <a:ea typeface="隶书" pitchFamily="49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3000" b="1" dirty="0">
                <a:solidFill>
                  <a:srgbClr val="0000CC"/>
                </a:solidFill>
                <a:ea typeface="隶书" pitchFamily="49" charset="-122"/>
              </a:rPr>
              <a:t>边地之荒凉</a:t>
            </a:r>
            <a:endParaRPr lang="zh-CN" altLang="en-US" sz="3000" b="1" dirty="0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724400" y="4083050"/>
            <a:ext cx="411480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ea typeface="黑体" panose="02010609060101010101" pitchFamily="49" charset="-122"/>
              </a:rPr>
              <a:t>这一句与下句形成鲜明对照，将战斗之艰苦，战事之频繁越写得突出，将士豪壮的誓言越显得铿锵有力，掷地有声。</a:t>
            </a:r>
            <a:endParaRPr lang="zh-CN" altLang="en-US" sz="2800" b="1" dirty="0"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med"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autoUpdateAnimBg="0"/>
      <p:bldP spid="2253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685902" y="2590822"/>
            <a:ext cx="8151812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通过描写边塞</a:t>
            </a:r>
            <a:r>
              <a:rPr lang="zh-CN" altLang="en-US" sz="4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悲壮、开阔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而又</a:t>
            </a:r>
            <a:r>
              <a:rPr lang="zh-CN" altLang="en-US" sz="4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迷蒙暗淡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的景物描写，衬托</a:t>
            </a:r>
            <a:r>
              <a:rPr lang="zh-CN" altLang="en-US" sz="4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戍边生活的孤寂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、</a:t>
            </a:r>
            <a:r>
              <a:rPr lang="zh-CN" altLang="en-US" sz="4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艰苦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和</a:t>
            </a:r>
            <a:r>
              <a:rPr lang="zh-CN" altLang="en-US" sz="40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戍边将士不畏艰难，守卫边疆的豪情壮志和责任感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。</a:t>
            </a:r>
            <a:endParaRPr lang="zh-CN" altLang="en-US" sz="4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楷体_GB2312" pitchFamily="49" charset="-122"/>
            </a:endParaRP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395288" y="549275"/>
            <a:ext cx="2622550" cy="823913"/>
          </a:xfrm>
          <a:prstGeom prst="rect">
            <a:avLst/>
          </a:prstGeom>
          <a:solidFill>
            <a:srgbClr val="000000">
              <a:alpha val="43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ea typeface="隶书" pitchFamily="49" charset="-122"/>
              </a:rPr>
              <a:t>中心思想</a:t>
            </a:r>
            <a:endParaRPr lang="zh-CN" altLang="en-US" sz="4800" dirty="0">
              <a:solidFill>
                <a:schemeClr val="bg1"/>
              </a:solidFill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920750"/>
            <a:ext cx="8229600" cy="1005205"/>
          </a:xfrm>
        </p:spPr>
        <p:txBody>
          <a:bodyPr/>
          <a:lstStyle/>
          <a:p>
            <a:pPr algn="l"/>
            <a:r>
              <a:rPr lang="zh-CN" altLang="en-US" dirty="0"/>
              <a:t>边塞诗表现的思想感情分类 </a:t>
            </a:r>
            <a:endParaRPr lang="zh-CN" altLang="en-US" dirty="0"/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-15240" y="2065655"/>
            <a:ext cx="9025890" cy="5424170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3600" b="1" dirty="0">
                <a:solidFill>
                  <a:schemeClr val="tx1"/>
                </a:solidFill>
              </a:rPr>
              <a:t>一、 描绘边塞雄奇壮丽的独特景观。</a:t>
            </a:r>
            <a:r>
              <a:rPr lang="zh-CN" altLang="en-US" sz="3600" b="1" dirty="0"/>
              <a:t> </a:t>
            </a:r>
            <a:endParaRPr lang="zh-CN" altLang="en-US" sz="36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/>
              <a:t>    </a:t>
            </a:r>
            <a:endParaRPr lang="zh-CN" altLang="en-US" sz="36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/>
              <a:t>     大漠孤烟直，长河落日圆。</a:t>
            </a:r>
            <a:endParaRPr lang="zh-CN" altLang="en-US" sz="36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/>
              <a:t>                               ——</a:t>
            </a:r>
            <a:r>
              <a:rPr lang="zh-CN" altLang="en-US" sz="3600" b="1" dirty="0"/>
              <a:t>王维《使至塞上》 </a:t>
            </a:r>
            <a:endParaRPr lang="zh-CN" altLang="en-US" sz="36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/>
              <a:t>     大漠沙如雪，燕山月似钩。 </a:t>
            </a:r>
            <a:endParaRPr lang="zh-CN" altLang="en-US" sz="36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sz="3600" b="1" dirty="0"/>
              <a:t>     忽如一夜春风来,千树万树梨花开。</a:t>
            </a:r>
            <a:endParaRPr lang="zh-CN" altLang="en-US" sz="3600" b="1" dirty="0"/>
          </a:p>
          <a:p>
            <a:pPr>
              <a:buFont typeface="Wingdings" panose="05000000000000000000" pitchFamily="2" charset="2"/>
              <a:buNone/>
            </a:pPr>
            <a:r>
              <a:rPr lang="zh-CN" altLang="en-US" b="1" dirty="0"/>
              <a:t>                               ——</a:t>
            </a:r>
            <a:r>
              <a:rPr lang="zh-CN" altLang="en-US" sz="3600" b="1" dirty="0"/>
              <a:t>岑参 </a:t>
            </a:r>
            <a:endParaRPr lang="zh-CN" altLang="en-US" sz="3600" b="1" dirty="0"/>
          </a:p>
        </p:txBody>
      </p:sp>
      <p:sp>
        <p:nvSpPr>
          <p:cNvPr id="67591" name="矩形 67590"/>
          <p:cNvSpPr/>
          <p:nvPr/>
        </p:nvSpPr>
        <p:spPr>
          <a:xfrm>
            <a:off x="152400" y="0"/>
            <a:ext cx="2514600" cy="10033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华文新魏" charset="0"/>
                <a:ea typeface="华文新魏" charset="0"/>
              </a:rPr>
              <a:t>拓展赏析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华文新魏" charset="0"/>
              <a:ea typeface="华文新魏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457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autoUpdateAnimBg="0"/>
      <p:bldP spid="24579" grpId="0" autoUpdateAnimBg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-11430" y="274955"/>
            <a:ext cx="8698230" cy="895350"/>
          </a:xfrm>
        </p:spPr>
        <p:txBody>
          <a:bodyPr/>
          <a:lstStyle/>
          <a:p>
            <a:r>
              <a:rPr lang="zh-CN" altLang="en-US" dirty="0"/>
              <a:t>二、描写艰苦激烈的戍边生活。 </a:t>
            </a:r>
            <a:endParaRPr lang="zh-CN" altLang="en-US" dirty="0"/>
          </a:p>
        </p:txBody>
      </p:sp>
      <p:sp>
        <p:nvSpPr>
          <p:cNvPr id="2560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-12065" y="1600200"/>
            <a:ext cx="9156065" cy="4997450"/>
          </a:xfrm>
        </p:spPr>
        <p:txBody>
          <a:bodyPr/>
          <a:lstStyle/>
          <a:p>
            <a:r>
              <a:rPr lang="zh-CN" altLang="en-US" b="1" dirty="0"/>
              <a:t>晓战随金鼓，宵眠抱玉鞍。 </a:t>
            </a:r>
            <a:br>
              <a:rPr lang="zh-CN" altLang="en-US" b="1" dirty="0"/>
            </a:br>
            <a:r>
              <a:rPr lang="zh-CN" altLang="en-US" b="1" dirty="0"/>
              <a:t>愿将腰下剑，直为斩楼兰。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                      《塞下曲》李 白  </a:t>
            </a:r>
            <a:endParaRPr lang="zh-CN" altLang="en-US" b="1" dirty="0"/>
          </a:p>
          <a:p>
            <a:endParaRPr lang="zh-CN" altLang="en-US" b="1" dirty="0"/>
          </a:p>
          <a:p>
            <a:r>
              <a:rPr lang="zh-CN" altLang="en-US" b="1" dirty="0"/>
              <a:t>黄沙百战穿金甲，不破楼兰终不还。</a:t>
            </a:r>
            <a:endParaRPr lang="zh-CN" altLang="en-US" b="1" dirty="0"/>
          </a:p>
          <a:p>
            <a:pPr marL="0" indent="0">
              <a:buNone/>
            </a:pPr>
            <a:r>
              <a:rPr lang="zh-CN" altLang="en-US" b="1" dirty="0"/>
              <a:t>                       《从军行》王昌龄 </a:t>
            </a:r>
            <a:endParaRPr lang="zh-CN" altLang="en-US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utoUpdateAnimBg="0"/>
      <p:bldP spid="25603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0" y="274955"/>
            <a:ext cx="8114030" cy="1143000"/>
          </a:xfrm>
        </p:spPr>
        <p:txBody>
          <a:bodyPr/>
          <a:lstStyle/>
          <a:p>
            <a:pPr algn="l"/>
            <a:r>
              <a:rPr lang="zh-CN" altLang="en-US" dirty="0"/>
              <a:t>三、对家乡亲人的思念。 </a:t>
            </a:r>
            <a:endParaRPr lang="zh-CN" altLang="en-US" dirty="0"/>
          </a:p>
        </p:txBody>
      </p:sp>
      <p:sp>
        <p:nvSpPr>
          <p:cNvPr id="2662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0" y="1548813"/>
            <a:ext cx="9144000" cy="3760745"/>
          </a:xfrm>
        </p:spPr>
        <p:txBody>
          <a:bodyPr/>
          <a:lstStyle/>
          <a:p>
            <a:pPr marL="0" indent="0">
              <a:buNone/>
            </a:pPr>
            <a:endParaRPr lang="zh-CN" altLang="en-US" b="1" dirty="0"/>
          </a:p>
          <a:p>
            <a:r>
              <a:rPr lang="zh-CN" altLang="en-US" b="1" dirty="0"/>
              <a:t>缭乱边愁听不尽，高高秋月照长城。</a:t>
            </a:r>
            <a:endParaRPr lang="zh-CN" altLang="en-US" b="1" dirty="0"/>
          </a:p>
          <a:p>
            <a:pPr marL="0" indent="0">
              <a:buNone/>
            </a:pPr>
            <a:r>
              <a:rPr lang="en-US" altLang="zh-CN" b="1" dirty="0"/>
              <a:t>                                                 ——</a:t>
            </a:r>
            <a:r>
              <a:rPr lang="zh-CN" altLang="en-US" b="1" dirty="0"/>
              <a:t>王昌龄</a:t>
            </a:r>
            <a:endParaRPr lang="zh-CN" altLang="en-US" b="1" dirty="0"/>
          </a:p>
          <a:p>
            <a:pPr marL="0" indent="0">
              <a:buNone/>
            </a:pPr>
            <a:endParaRPr lang="zh-CN" altLang="en-US" b="1" dirty="0"/>
          </a:p>
          <a:p>
            <a:r>
              <a:rPr lang="zh-CN" altLang="en-US" b="1" dirty="0"/>
              <a:t>马上相逢无纸笔，凭君传语报平安。</a:t>
            </a:r>
            <a:endParaRPr lang="zh-CN" altLang="en-US" b="1" dirty="0"/>
          </a:p>
          <a:p>
            <a:pPr marL="0" indent="0">
              <a:buNone/>
            </a:pPr>
            <a:r>
              <a:rPr lang="en-US" altLang="zh-CN" b="1" dirty="0"/>
              <a:t>                                                 ——</a:t>
            </a:r>
            <a:r>
              <a:rPr lang="zh-CN" altLang="en-US" b="1" dirty="0"/>
              <a:t>岑参</a:t>
            </a:r>
            <a:endParaRPr lang="zh-CN" altLang="en-US" sz="2000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autoUpdateAnimBg="0"/>
      <p:bldP spid="26627" grpId="0" autoUpdateAnimBg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pPr algn="l"/>
            <a:r>
              <a:rPr lang="zh-CN" altLang="en-US"/>
              <a:t>课后作业：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1</a:t>
            </a:r>
            <a:r>
              <a:rPr lang="zh-CN" altLang="en-US"/>
              <a:t>、有感情地朗读课文。</a:t>
            </a:r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、会背诵及默写《从军行》。</a:t>
            </a:r>
            <a:endParaRPr lang="zh-CN" altLang="en-US"/>
          </a:p>
        </p:txBody>
      </p:sp>
      <p:pic>
        <p:nvPicPr>
          <p:cNvPr id="4" name="黄思亮 - 从军行·青海长云暗雪山　(唐)王昌龄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365365" y="144780"/>
            <a:ext cx="619125" cy="619125"/>
          </a:xfrm>
          <a:prstGeom prst="rect">
            <a:avLst/>
          </a:prstGeom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69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4813"/>
            <a:ext cx="8229600" cy="1371600"/>
          </a:xfrm>
        </p:spPr>
        <p:txBody>
          <a:bodyPr/>
          <a:lstStyle/>
          <a:p>
            <a:pPr eaLnBrk="1" hangingPunct="1"/>
            <a:r>
              <a:rPr lang="en-US" altLang="zh-CN" sz="65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6500" b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边塞诗</a:t>
            </a:r>
            <a:endParaRPr lang="zh-CN" altLang="en-US" sz="6500" b="1" dirty="0">
              <a:solidFill>
                <a:srgbClr val="FF006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323850" y="1654175"/>
            <a:ext cx="8445500" cy="520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en-US" sz="36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sz="3600" b="1" dirty="0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在唐代，有一批诗人（如高适、岑参、王昌龄、李益等）十分擅长描写边塞征战生活，后人称他们为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边塞诗人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，形成了所谓的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边塞诗派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rgbClr val="0000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，反映边塞征战生活的诗作逐渐蔚为大观。</a:t>
            </a:r>
            <a:endParaRPr lang="zh-CN" altLang="en-US" sz="3600" b="1" dirty="0" smtClean="0">
              <a:solidFill>
                <a:srgbClr val="0000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3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 autoUpdateAnimBg="0"/>
      <p:bldP spid="1331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4572000" y="685800"/>
            <a:ext cx="4343400" cy="4752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lang="zh-CN" altLang="en-US" sz="3600" dirty="0">
                <a:latin typeface="华文新魏" pitchFamily="2" charset="-122"/>
                <a:ea typeface="华文新魏" pitchFamily="2" charset="-122"/>
              </a:rPr>
              <a:t>     </a:t>
            </a:r>
            <a:r>
              <a:rPr lang="zh-CN" altLang="en-US" sz="36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王昌龄，边塞诗人，字少伯，江宁人。其诗含蓄、深婉、浑厚、明快，有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/>
                <a:ea typeface="华文新魏" pitchFamily="2" charset="-122"/>
              </a:rPr>
              <a:t>“</a:t>
            </a:r>
            <a:r>
              <a:rPr lang="zh-CN" altLang="en-US" sz="36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诗家天子王江宁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/>
                <a:ea typeface="华文新魏" pitchFamily="2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的称号。其七绝与李白齐名，被世人誉为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/>
                <a:ea typeface="华文新魏" pitchFamily="2" charset="-122"/>
              </a:rPr>
              <a:t>“</a:t>
            </a:r>
            <a:r>
              <a:rPr lang="zh-CN" altLang="en-US" sz="3600" b="1" dirty="0">
                <a:solidFill>
                  <a:srgbClr val="FF3300"/>
                </a:solidFill>
                <a:latin typeface="华文新魏" pitchFamily="2" charset="-122"/>
                <a:ea typeface="华文新魏" pitchFamily="2" charset="-122"/>
              </a:rPr>
              <a:t>七绝圣手</a:t>
            </a:r>
            <a:r>
              <a:rPr lang="zh-CN" altLang="en-US" sz="3600" b="1" dirty="0">
                <a:solidFill>
                  <a:srgbClr val="FF3300"/>
                </a:solidFill>
                <a:latin typeface="Times New Roman" panose="02020603050405020304"/>
                <a:ea typeface="华文新魏" pitchFamily="2" charset="-122"/>
              </a:rPr>
              <a:t>”</a:t>
            </a:r>
            <a:r>
              <a:rPr lang="zh-CN" altLang="en-US" sz="3600" b="1" dirty="0">
                <a:solidFill>
                  <a:schemeClr val="tx2"/>
                </a:solidFill>
                <a:latin typeface="华文新魏" pitchFamily="2" charset="-122"/>
                <a:ea typeface="华文新魏" pitchFamily="2" charset="-122"/>
              </a:rPr>
              <a:t>。现存诗一百八十余首，明人辑有《王昌龄集》。</a:t>
            </a:r>
            <a:endParaRPr lang="zh-CN" altLang="en-US" sz="3600" b="1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12291" name="Picture 3" descr="王昌龄"/>
          <p:cNvPicPr>
            <a:picLocks noChangeAspect="1" noChangeArrowheads="1"/>
          </p:cNvPicPr>
          <p:nvPr/>
        </p:nvPicPr>
        <p:blipFill>
          <a:blip r:embed="rId1" cstate="email"/>
          <a:srcRect b="-26"/>
          <a:stretch>
            <a:fillRect/>
          </a:stretch>
        </p:blipFill>
        <p:spPr bwMode="auto">
          <a:xfrm>
            <a:off x="-43815" y="-28575"/>
            <a:ext cx="4464050" cy="689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733800" y="533400"/>
            <a:ext cx="4800600" cy="4954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b="1" dirty="0">
                <a:solidFill>
                  <a:srgbClr val="FF0000"/>
                </a:solidFill>
                <a:ea typeface="华文行楷" pitchFamily="2" charset="-122"/>
              </a:rPr>
              <a:t>从军行</a:t>
            </a:r>
            <a:endParaRPr lang="zh-CN" altLang="en-US" sz="2800" b="1" dirty="0">
              <a:solidFill>
                <a:srgbClr val="0000CC"/>
              </a:solidFill>
            </a:endParaRPr>
          </a:p>
          <a:p>
            <a:pPr algn="ctr">
              <a:spcBef>
                <a:spcPct val="50000"/>
              </a:spcBef>
            </a:pPr>
            <a:r>
              <a:rPr lang="zh-CN" altLang="en-US" b="1" dirty="0">
                <a:ea typeface="黑体" panose="02010609060101010101" pitchFamily="49" charset="-122"/>
              </a:rPr>
              <a:t>王昌龄</a:t>
            </a:r>
            <a:endParaRPr lang="zh-CN" altLang="en-US" b="1" dirty="0"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400" b="1" dirty="0">
                <a:ea typeface="黑体" panose="02010609060101010101" pitchFamily="49" charset="-122"/>
              </a:rPr>
              <a:t>青海长云暗雪山，孤城遥望玉门关。</a:t>
            </a:r>
            <a:endParaRPr lang="zh-CN" altLang="en-US" sz="4400" b="1" dirty="0">
              <a:ea typeface="黑体" panose="02010609060101010101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4400" b="1" dirty="0">
                <a:ea typeface="黑体" panose="02010609060101010101" pitchFamily="49" charset="-122"/>
              </a:rPr>
              <a:t>黄沙百战穿金甲，不破楼兰终不还。</a:t>
            </a:r>
            <a:endParaRPr lang="zh-CN" altLang="en-US" sz="4400" b="1" dirty="0">
              <a:ea typeface="黑体" panose="02010609060101010101" pitchFamily="49" charset="-122"/>
            </a:endParaRPr>
          </a:p>
        </p:txBody>
      </p:sp>
      <p:sp>
        <p:nvSpPr>
          <p:cNvPr id="16387" name="Line 3"/>
          <p:cNvSpPr>
            <a:spLocks noChangeShapeType="1"/>
          </p:cNvSpPr>
          <p:nvPr/>
        </p:nvSpPr>
        <p:spPr bwMode="auto">
          <a:xfrm>
            <a:off x="5029200" y="2438400"/>
            <a:ext cx="0" cy="533400"/>
          </a:xfrm>
          <a:prstGeom prst="line">
            <a:avLst/>
          </a:prstGeom>
          <a:noFill/>
          <a:ln w="38100">
            <a:solidFill>
              <a:srgbClr val="C82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pic>
        <p:nvPicPr>
          <p:cNvPr id="16388" name="Picture 4" descr="trsy036"/>
          <p:cNvPicPr>
            <a:picLocks noChangeAspect="1" noChangeArrowheads="1"/>
          </p:cNvPicPr>
          <p:nvPr/>
        </p:nvPicPr>
        <p:blipFill>
          <a:blip r:embed="rId1" cstate="email"/>
          <a:srcRect r="-2"/>
          <a:stretch>
            <a:fillRect/>
          </a:stretch>
        </p:blipFill>
        <p:spPr bwMode="auto">
          <a:xfrm>
            <a:off x="0" y="0"/>
            <a:ext cx="2895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6096000" y="2438400"/>
            <a:ext cx="0" cy="533400"/>
          </a:xfrm>
          <a:prstGeom prst="line">
            <a:avLst/>
          </a:prstGeom>
          <a:noFill/>
          <a:ln w="38100">
            <a:solidFill>
              <a:srgbClr val="C82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5029200" y="3200400"/>
            <a:ext cx="0" cy="533400"/>
          </a:xfrm>
          <a:prstGeom prst="line">
            <a:avLst/>
          </a:prstGeom>
          <a:noFill/>
          <a:ln w="38100">
            <a:solidFill>
              <a:srgbClr val="C82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6172200" y="3200400"/>
            <a:ext cx="0" cy="533400"/>
          </a:xfrm>
          <a:prstGeom prst="line">
            <a:avLst/>
          </a:prstGeom>
          <a:noFill/>
          <a:ln w="38100">
            <a:solidFill>
              <a:srgbClr val="C82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5029200" y="4191000"/>
            <a:ext cx="0" cy="533400"/>
          </a:xfrm>
          <a:prstGeom prst="line">
            <a:avLst/>
          </a:prstGeom>
          <a:noFill/>
          <a:ln w="38100">
            <a:solidFill>
              <a:srgbClr val="C82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6172200" y="4191000"/>
            <a:ext cx="0" cy="533400"/>
          </a:xfrm>
          <a:prstGeom prst="line">
            <a:avLst/>
          </a:prstGeom>
          <a:noFill/>
          <a:ln w="38100">
            <a:solidFill>
              <a:srgbClr val="C82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5029200" y="4953000"/>
            <a:ext cx="0" cy="533400"/>
          </a:xfrm>
          <a:prstGeom prst="line">
            <a:avLst/>
          </a:prstGeom>
          <a:noFill/>
          <a:ln w="38100">
            <a:solidFill>
              <a:srgbClr val="C82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6172200" y="4953000"/>
            <a:ext cx="0" cy="533400"/>
          </a:xfrm>
          <a:prstGeom prst="line">
            <a:avLst/>
          </a:prstGeom>
          <a:noFill/>
          <a:ln w="38100">
            <a:solidFill>
              <a:srgbClr val="C82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zh-CN" altLang="en-US"/>
          </a:p>
        </p:txBody>
      </p:sp>
      <p:sp>
        <p:nvSpPr>
          <p:cNvPr id="91144" name="圆角矩形标注 91143"/>
          <p:cNvSpPr/>
          <p:nvPr/>
        </p:nvSpPr>
        <p:spPr>
          <a:xfrm flipH="1">
            <a:off x="1673860" y="635"/>
            <a:ext cx="2775585" cy="1268095"/>
          </a:xfrm>
          <a:prstGeom prst="wedgeRoundRectCallout">
            <a:avLst>
              <a:gd name="adj1" fmla="val -73701"/>
              <a:gd name="adj2" fmla="val 29703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>
              <a:spcBef>
                <a:spcPct val="50000"/>
              </a:spcBef>
            </a:pPr>
            <a:r>
              <a:rPr lang="zh-CN" altLang="en-US" sz="2400" dirty="0">
                <a:latin typeface="Arial" panose="020B0604020202020204" pitchFamily="34" charset="0"/>
              </a:rPr>
              <a:t>乐府曲名，内容多写边塞情况和战士的生活。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med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44">
                                            <p:txEl>
                                              <p:charRg st="0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75565" y="381000"/>
            <a:ext cx="548703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</a:rPr>
              <a:t>第一句</a:t>
            </a:r>
            <a:r>
              <a:rPr lang="en-US" altLang="zh-CN" sz="4000" b="1">
                <a:solidFill>
                  <a:srgbClr val="0000CC"/>
                </a:solidFill>
              </a:rPr>
              <a:t>:</a:t>
            </a:r>
            <a:endParaRPr lang="en-US" altLang="zh-CN" sz="4000" b="1">
              <a:solidFill>
                <a:srgbClr val="0000CC"/>
              </a:solidFill>
            </a:endParaRPr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76200" y="1371600"/>
            <a:ext cx="8382000" cy="2011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ea typeface="黑体" panose="02010609060101010101" pitchFamily="49" charset="-122"/>
              </a:rPr>
              <a:t>青海长云暗雪山</a:t>
            </a:r>
            <a:endParaRPr lang="zh-CN" altLang="en-US" b="1" dirty="0">
              <a:ea typeface="黑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0000CC"/>
                </a:solidFill>
                <a:ea typeface="楷体_GB2312" pitchFamily="49" charset="-122"/>
              </a:rPr>
              <a:t>青海湖上空，阴云密布，遮蔽着远处的雪山。</a:t>
            </a:r>
            <a:endParaRPr lang="zh-CN" altLang="en-US" b="1" dirty="0">
              <a:solidFill>
                <a:srgbClr val="0000CC"/>
              </a:solidFill>
              <a:ea typeface="楷体_GB2312" pitchFamily="49" charset="-122"/>
            </a:endParaRPr>
          </a:p>
          <a:p>
            <a:pPr>
              <a:lnSpc>
                <a:spcPct val="130000"/>
              </a:lnSpc>
            </a:pPr>
            <a:endParaRPr lang="zh-CN" altLang="en-US" b="1" dirty="0">
              <a:solidFill>
                <a:srgbClr val="0000CC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53085" y="837565"/>
            <a:ext cx="746633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30000"/>
              </a:lnSpc>
            </a:pPr>
            <a:r>
              <a:rPr lang="zh-CN" altLang="en-US" b="1" dirty="0">
                <a:ea typeface="黑体" panose="02010609060101010101" pitchFamily="49" charset="-122"/>
                <a:sym typeface="+mn-ea"/>
              </a:rPr>
              <a:t>孤城遥望</a:t>
            </a:r>
            <a:r>
              <a:rPr lang="zh-CN" altLang="en-US" b="1" dirty="0">
                <a:solidFill>
                  <a:srgbClr val="FF0000"/>
                </a:solidFill>
                <a:ea typeface="黑体" panose="02010609060101010101" pitchFamily="49" charset="-122"/>
                <a:sym typeface="+mn-ea"/>
              </a:rPr>
              <a:t>玉门关</a:t>
            </a:r>
            <a:endParaRPr lang="zh-CN" altLang="en-US" b="1" dirty="0">
              <a:solidFill>
                <a:srgbClr val="FF000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rgbClr val="0000CC"/>
                </a:solidFill>
                <a:ea typeface="楷体_GB2312" pitchFamily="49" charset="-122"/>
                <a:sym typeface="+mn-ea"/>
              </a:rPr>
              <a:t>四望荒凉，遥望着来路上的孤城玉门关。</a:t>
            </a:r>
            <a:endParaRPr lang="zh-CN" altLang="en-US"/>
          </a:p>
        </p:txBody>
      </p:sp>
      <p:sp>
        <p:nvSpPr>
          <p:cNvPr id="18438" name="AutoShape 6"/>
          <p:cNvSpPr>
            <a:spLocks noChangeArrowheads="1"/>
          </p:cNvSpPr>
          <p:nvPr/>
        </p:nvSpPr>
        <p:spPr bwMode="auto">
          <a:xfrm>
            <a:off x="4130675" y="210185"/>
            <a:ext cx="3646805" cy="1042035"/>
          </a:xfrm>
          <a:prstGeom prst="wedgeRoundRectCallout">
            <a:avLst>
              <a:gd name="adj1" fmla="val -67606"/>
              <a:gd name="adj2" fmla="val 45981"/>
              <a:gd name="adj3" fmla="val 16667"/>
            </a:avLst>
          </a:prstGeom>
          <a:solidFill>
            <a:srgbClr val="99CCFF"/>
          </a:solidFill>
          <a:ln w="9525">
            <a:solidFill>
              <a:schemeClr val="bg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p>
            <a:pPr>
              <a:spcBef>
                <a:spcPct val="50000"/>
              </a:spcBef>
            </a:pPr>
            <a:r>
              <a:rPr lang="zh-CN" altLang="en-US" sz="2800" b="1"/>
              <a:t>古关名，故址在今甘肃敦煌西北。</a:t>
            </a:r>
            <a:r>
              <a:rPr lang="zh-CN" altLang="en-US" sz="2400" b="1"/>
              <a:t> </a:t>
            </a:r>
            <a:endParaRPr lang="zh-CN" altLang="en-US" sz="2400" b="1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661035" y="2540000"/>
            <a:ext cx="7115810" cy="156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r>
              <a:rPr lang="zh-CN" altLang="en-US" b="1">
                <a:ea typeface="华文新魏" pitchFamily="2" charset="-122"/>
              </a:rPr>
              <a:t>       写景壮阔悲凉，刻画了西北边塞戍边将士生活、战斗的典型环境：荒凉艰苦，同时也流露出其思归之情。</a:t>
            </a:r>
            <a:endParaRPr lang="zh-CN" altLang="en-US" b="1">
              <a:ea typeface="华文新魏" pitchFamily="2" charset="-122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661035" y="4620895"/>
            <a:ext cx="5173345" cy="576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p>
            <a:r>
              <a:rPr lang="zh-CN" altLang="en-US" sz="3600" b="1">
                <a:solidFill>
                  <a:srgbClr val="993300"/>
                </a:solidFill>
                <a:latin typeface="Verdana" panose="020B0604030504040204" pitchFamily="34" charset="0"/>
                <a:ea typeface="华文仿宋" pitchFamily="2" charset="-122"/>
              </a:rPr>
              <a:t>写作手法：</a:t>
            </a:r>
            <a:r>
              <a:rPr lang="zh-CN" altLang="en-US" sz="3600" b="1">
                <a:solidFill>
                  <a:srgbClr val="993300"/>
                </a:solidFill>
                <a:latin typeface="Arial" panose="020B0604020202020204"/>
              </a:rPr>
              <a:t> </a:t>
            </a:r>
            <a:r>
              <a:rPr lang="zh-CN" altLang="en-US" sz="3600" b="1">
                <a:solidFill>
                  <a:srgbClr val="993300"/>
                </a:solidFill>
                <a:latin typeface="Verdana" panose="020B0604030504040204" pitchFamily="34" charset="0"/>
                <a:ea typeface="华文中宋" pitchFamily="2" charset="-122"/>
              </a:rPr>
              <a:t>情景交融</a:t>
            </a:r>
            <a:endParaRPr lang="zh-CN" altLang="en-US" sz="3600" b="1">
              <a:solidFill>
                <a:srgbClr val="993300"/>
              </a:solidFill>
              <a:latin typeface="Verdana" panose="020B060403050404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8" grpId="0" bldLvl="0" animBg="1" autoUpdateAnimBg="0"/>
      <p:bldP spid="18438" grpId="1" bldLvl="0" animBg="1" autoUpdateAnimBg="0"/>
      <p:bldP spid="18437" grpId="0" bldLvl="0" animBg="1" autoUpdateAnimBg="0"/>
      <p:bldP spid="18439" grpId="0" bldLvl="0" animBg="1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908175" y="1820545"/>
            <a:ext cx="54006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仿宋" pitchFamily="2" charset="-122"/>
              </a:rPr>
              <a:t>形象点出边塞战场的特征</a:t>
            </a:r>
            <a:endParaRPr lang="zh-CN" altLang="en-US" b="1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仿宋" pitchFamily="2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0" y="4212908"/>
            <a:ext cx="9144000" cy="977265"/>
          </a:xfrm>
          <a:prstGeom prst="rect">
            <a:avLst/>
          </a:prstGeom>
          <a:solidFill>
            <a:schemeClr val="tx1">
              <a:alpha val="34999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3600" dirty="0">
                <a:solidFill>
                  <a:schemeClr val="bg1"/>
                </a:solidFill>
                <a:ea typeface="华文行楷" pitchFamily="2" charset="-122"/>
              </a:rPr>
              <a:t>边地之</a:t>
            </a:r>
            <a:r>
              <a:rPr lang="zh-CN" altLang="en-US" sz="3600" u="sng" dirty="0">
                <a:solidFill>
                  <a:schemeClr val="bg1"/>
                </a:solidFill>
                <a:ea typeface="华文行楷" pitchFamily="2" charset="-122"/>
              </a:rPr>
              <a:t>荒凉</a:t>
            </a:r>
            <a:r>
              <a:rPr lang="zh-CN" altLang="en-US" sz="3600" dirty="0">
                <a:solidFill>
                  <a:schemeClr val="bg1"/>
                </a:solidFill>
                <a:ea typeface="华文行楷" pitchFamily="2" charset="-122"/>
              </a:rPr>
              <a:t>、条件之</a:t>
            </a:r>
            <a:r>
              <a:rPr lang="zh-CN" altLang="en-US" sz="3600" u="sng" dirty="0">
                <a:solidFill>
                  <a:schemeClr val="bg1"/>
                </a:solidFill>
                <a:ea typeface="华文行楷" pitchFamily="2" charset="-122"/>
              </a:rPr>
              <a:t>恶劣</a:t>
            </a:r>
            <a:r>
              <a:rPr lang="zh-CN" altLang="en-US" sz="3600" dirty="0">
                <a:solidFill>
                  <a:schemeClr val="bg1"/>
                </a:solidFill>
                <a:ea typeface="华文行楷" pitchFamily="2" charset="-122"/>
              </a:rPr>
              <a:t>、时间之</a:t>
            </a:r>
            <a:r>
              <a:rPr lang="zh-CN" altLang="en-US" sz="3600" u="sng" dirty="0">
                <a:solidFill>
                  <a:schemeClr val="bg1"/>
                </a:solidFill>
                <a:ea typeface="华文行楷" pitchFamily="2" charset="-122"/>
              </a:rPr>
              <a:t>漫长</a:t>
            </a:r>
            <a:r>
              <a:rPr lang="zh-CN" altLang="en-US" sz="3600" dirty="0">
                <a:solidFill>
                  <a:schemeClr val="bg1"/>
                </a:solidFill>
                <a:ea typeface="华文行楷" pitchFamily="2" charset="-122"/>
              </a:rPr>
              <a:t>、战    争之</a:t>
            </a:r>
            <a:r>
              <a:rPr lang="zh-CN" altLang="en-US" sz="3600" u="sng" dirty="0">
                <a:solidFill>
                  <a:schemeClr val="bg1"/>
                </a:solidFill>
                <a:ea typeface="华文行楷" pitchFamily="2" charset="-122"/>
              </a:rPr>
              <a:t>频繁艰难</a:t>
            </a:r>
            <a:r>
              <a:rPr lang="zh-CN" altLang="en-US" sz="3600" dirty="0">
                <a:solidFill>
                  <a:schemeClr val="bg1"/>
                </a:solidFill>
                <a:ea typeface="华文行楷" pitchFamily="2" charset="-122"/>
              </a:rPr>
              <a:t>。　　   </a:t>
            </a:r>
            <a:endParaRPr lang="zh-CN" altLang="en-US" sz="3600" dirty="0">
              <a:solidFill>
                <a:schemeClr val="bg1"/>
              </a:solidFill>
              <a:ea typeface="华文行楷" pitchFamily="2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8100" y="44450"/>
            <a:ext cx="2011680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舒体" pitchFamily="2" charset="-122"/>
              </a:rPr>
              <a:t>第二句：</a:t>
            </a:r>
            <a:endParaRPr lang="zh-CN" altLang="en-US" sz="36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方正舒体" pitchFamily="2" charset="-122"/>
            </a:endParaRP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1908175" y="2400300"/>
            <a:ext cx="30289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仿宋" pitchFamily="2" charset="-122"/>
              </a:rPr>
              <a:t>极言战事之频繁</a:t>
            </a:r>
            <a:endParaRPr lang="zh-CN" altLang="en-US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仿宋" pitchFamily="2" charset="-122"/>
            </a:endParaRP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1908175" y="2997200"/>
            <a:ext cx="676751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仿宋" pitchFamily="2" charset="-122"/>
              </a:rPr>
              <a:t>金甲都磨穿了，形容时间之长，战斗之艰苦</a:t>
            </a:r>
            <a:endParaRPr lang="zh-CN" altLang="en-US" b="1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华文仿宋" pitchFamily="2" charset="-122"/>
            </a:endParaRP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231775" y="31464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en-US" sz="180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395288" y="765175"/>
            <a:ext cx="1213794" cy="707886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黄沙</a:t>
            </a:r>
            <a:endParaRPr lang="zh-CN" altLang="en-US" sz="40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1908175" y="692150"/>
            <a:ext cx="1304925" cy="7016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4000" b="1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百战</a:t>
            </a:r>
            <a:endParaRPr lang="zh-CN" altLang="en-US" sz="4000" b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itchFamily="49" charset="-122"/>
            </a:endParaRP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3581400" y="685800"/>
            <a:ext cx="1728358" cy="707886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穿金甲</a:t>
            </a:r>
            <a:endParaRPr lang="zh-CN" altLang="en-US" sz="4000" b="1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6.35838E-7 L -2.5E-6 0.1361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4.79769E-6 L -0.16545 0.24116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00" y="12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-8.84393E-6 L -0.37014 0.34612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 tmFilter="0,0; .5, 1; 1, 1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 autoUpdateAnimBg="0"/>
      <p:bldP spid="19459" grpId="0" bldLvl="0" animBg="1" autoUpdateAnimBg="0"/>
      <p:bldP spid="19461" grpId="0" autoUpdateAnimBg="0"/>
      <p:bldP spid="19462" grpId="0" autoUpdateAnimBg="0"/>
      <p:bldP spid="19464" grpId="0" autoUpdateAnimBg="0"/>
      <p:bldP spid="19465" grpId="0" autoUpdateAnimBg="0"/>
      <p:bldP spid="19466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781300"/>
            <a:ext cx="3995738" cy="165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zh-CN" altLang="en-US" sz="2000" b="1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187450" y="765175"/>
            <a:ext cx="2214880" cy="70675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ea typeface="隶书" pitchFamily="49" charset="-122"/>
              </a:rPr>
              <a:t>不破</a:t>
            </a:r>
            <a:r>
              <a:rPr lang="zh-CN" altLang="en-US" sz="4000" b="1" u="sng">
                <a:solidFill>
                  <a:srgbClr val="0000CC"/>
                </a:solidFill>
                <a:ea typeface="隶书" pitchFamily="49" charset="-122"/>
              </a:rPr>
              <a:t>楼兰</a:t>
            </a:r>
            <a:endParaRPr lang="zh-CN" altLang="en-US" sz="4000" b="1" u="sng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3635375" y="765175"/>
            <a:ext cx="744538" cy="76200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0000CC"/>
                </a:solidFill>
                <a:ea typeface="隶书" pitchFamily="49" charset="-122"/>
              </a:rPr>
              <a:t>终</a:t>
            </a:r>
            <a:endParaRPr lang="zh-CN" altLang="en-US" sz="4400" b="1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4427538" y="765175"/>
            <a:ext cx="1213794" cy="707886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CC"/>
                </a:solidFill>
                <a:ea typeface="隶书" pitchFamily="49" charset="-122"/>
              </a:rPr>
              <a:t>不还</a:t>
            </a:r>
            <a:endParaRPr lang="zh-CN" altLang="en-US" sz="4000" b="1">
              <a:solidFill>
                <a:srgbClr val="0000CC"/>
              </a:solidFill>
              <a:ea typeface="隶书" pitchFamily="49" charset="-122"/>
            </a:endParaRP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0" y="1758315"/>
            <a:ext cx="8296275" cy="583565"/>
          </a:xfrm>
          <a:prstGeom prst="rect">
            <a:avLst/>
          </a:prstGeom>
          <a:solidFill>
            <a:srgbClr val="000000">
              <a:alpha val="40999"/>
            </a:srgbClr>
          </a:solidFill>
          <a:ln>
            <a:solidFill>
              <a:schemeClr val="bg1"/>
            </a:solidFill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en-US" b="1">
                <a:solidFill>
                  <a:schemeClr val="bg1"/>
                </a:solidFill>
                <a:ea typeface="楷体_GB2312" pitchFamily="49" charset="-122"/>
              </a:rPr>
              <a:t>坚定的决心和必胜的信念</a:t>
            </a:r>
            <a:endParaRPr lang="zh-CN" altLang="en-US">
              <a:solidFill>
                <a:schemeClr val="bg1"/>
              </a:solidFill>
              <a:ea typeface="楷体_GB2312" pitchFamily="49" charset="-122"/>
            </a:endParaRP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0" y="2924175"/>
            <a:ext cx="9144000" cy="1066800"/>
          </a:xfrm>
          <a:prstGeom prst="rect">
            <a:avLst/>
          </a:prstGeom>
          <a:solidFill>
            <a:srgbClr val="000000">
              <a:alpha val="40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b="1" u="sng">
                <a:solidFill>
                  <a:schemeClr val="bg1"/>
                </a:solidFill>
                <a:ea typeface="楷体_GB2312" pitchFamily="49" charset="-122"/>
              </a:rPr>
              <a:t>铿锵有力</a:t>
            </a:r>
            <a:r>
              <a:rPr lang="zh-CN" altLang="en-US" b="1">
                <a:solidFill>
                  <a:schemeClr val="bg1"/>
                </a:solidFill>
                <a:ea typeface="楷体_GB2312" pitchFamily="49" charset="-122"/>
              </a:rPr>
              <a:t>、</a:t>
            </a:r>
            <a:r>
              <a:rPr lang="zh-CN" altLang="en-US" b="1" u="sng">
                <a:solidFill>
                  <a:schemeClr val="bg1"/>
                </a:solidFill>
                <a:ea typeface="楷体_GB2312" pitchFamily="49" charset="-122"/>
              </a:rPr>
              <a:t>掷地有声</a:t>
            </a:r>
            <a:r>
              <a:rPr lang="zh-CN" altLang="en-US" b="1">
                <a:solidFill>
                  <a:schemeClr val="bg1"/>
                </a:solidFill>
                <a:ea typeface="楷体_GB2312" pitchFamily="49" charset="-122"/>
              </a:rPr>
              <a:t>的誓言，</a:t>
            </a:r>
            <a:r>
              <a:rPr lang="zh-CN" altLang="en-US" b="1" u="sng">
                <a:solidFill>
                  <a:schemeClr val="bg1"/>
                </a:solidFill>
                <a:ea typeface="楷体_GB2312" pitchFamily="49" charset="-122"/>
              </a:rPr>
              <a:t>雄壮豪迈</a:t>
            </a:r>
            <a:r>
              <a:rPr lang="zh-CN" altLang="en-US" b="1">
                <a:solidFill>
                  <a:schemeClr val="bg1"/>
                </a:solidFill>
                <a:ea typeface="楷体_GB2312" pitchFamily="49" charset="-122"/>
              </a:rPr>
              <a:t>，有令人</a:t>
            </a:r>
            <a:r>
              <a:rPr lang="zh-CN" altLang="en-US" b="1" u="sng">
                <a:solidFill>
                  <a:schemeClr val="bg1"/>
                </a:solidFill>
                <a:ea typeface="楷体_GB2312" pitchFamily="49" charset="-122"/>
              </a:rPr>
              <a:t>热血沸腾</a:t>
            </a:r>
            <a:r>
              <a:rPr lang="zh-CN" altLang="en-US" b="1">
                <a:solidFill>
                  <a:schemeClr val="bg1"/>
                </a:solidFill>
                <a:ea typeface="楷体_GB2312" pitchFamily="49" charset="-122"/>
              </a:rPr>
              <a:t>的</a:t>
            </a:r>
            <a:r>
              <a:rPr lang="zh-CN" altLang="en-US" b="1" u="sng">
                <a:solidFill>
                  <a:schemeClr val="bg1"/>
                </a:solidFill>
                <a:ea typeface="楷体_GB2312" pitchFamily="49" charset="-122"/>
              </a:rPr>
              <a:t>震撼力</a:t>
            </a:r>
            <a:r>
              <a:rPr lang="zh-CN" altLang="en-US" sz="1800" b="1" u="sng">
                <a:solidFill>
                  <a:schemeClr val="bg1"/>
                </a:solidFill>
              </a:rPr>
              <a:t>。</a:t>
            </a:r>
            <a:endParaRPr lang="zh-CN" altLang="en-US" sz="1800" b="1" u="sng">
              <a:solidFill>
                <a:schemeClr val="bg1"/>
              </a:solidFill>
            </a:endParaRPr>
          </a:p>
        </p:txBody>
      </p:sp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0" y="4530725"/>
            <a:ext cx="576516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p>
            <a:pPr>
              <a:spcBef>
                <a:spcPct val="20000"/>
              </a:spcBef>
            </a:pPr>
            <a:r>
              <a:rPr lang="zh-CN" altLang="en-US" sz="4000" b="1" dirty="0">
                <a:solidFill>
                  <a:srgbClr val="FF9900"/>
                </a:solidFill>
                <a:ea typeface="楷体_GB2312" pitchFamily="49" charset="-122"/>
              </a:rPr>
              <a:t>写作手法：</a:t>
            </a:r>
            <a:r>
              <a:rPr lang="zh-CN" altLang="en-US" sz="4000" b="1" dirty="0">
                <a:solidFill>
                  <a:srgbClr val="FF9900"/>
                </a:solidFill>
                <a:ea typeface="华文中宋" pitchFamily="2" charset="-122"/>
              </a:rPr>
              <a:t>直接抒情</a:t>
            </a:r>
            <a:endParaRPr lang="zh-CN" altLang="en-US" sz="4000" dirty="0">
              <a:solidFill>
                <a:srgbClr val="FF9900"/>
              </a:solidFill>
              <a:ea typeface="华文中宋" pitchFamily="2" charset="-122"/>
            </a:endParaRPr>
          </a:p>
        </p:txBody>
      </p:sp>
      <p:sp>
        <p:nvSpPr>
          <p:cNvPr id="91143" name="矩形标注 91142"/>
          <p:cNvSpPr/>
          <p:nvPr/>
        </p:nvSpPr>
        <p:spPr>
          <a:xfrm>
            <a:off x="4248150" y="20320"/>
            <a:ext cx="3562985" cy="833120"/>
          </a:xfrm>
          <a:prstGeom prst="wedgeRectCallout">
            <a:avLst>
              <a:gd name="adj1" fmla="val -83590"/>
              <a:gd name="adj2" fmla="val 55640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p>
            <a:pPr algn="ctr"/>
            <a:r>
              <a:rPr lang="zh-CN" altLang="en-US" sz="2400" dirty="0">
                <a:latin typeface="Arial" panose="020B0604020202020204" pitchFamily="34" charset="0"/>
              </a:rPr>
              <a:t>西域古国名，这里泛指西域地区的各部族政权。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0" grpId="0" bldLvl="0" animBg="1" autoUpdateAnimBg="0"/>
      <p:bldP spid="20491" grpId="0" animBg="1" autoUpdateAnimBg="0"/>
      <p:bldP spid="2" grpId="0" bldLvl="0" animBg="1" autoUpdateAnimBg="0"/>
      <p:bldP spid="911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">
            <a:duotone>
              <a:srgbClr val="FFFFFF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ChangeArrowheads="1"/>
          </p:cNvSpPr>
          <p:nvPr>
            <p:ph type="title"/>
          </p:nvPr>
        </p:nvSpPr>
        <p:spPr>
          <a:xfrm>
            <a:off x="134620" y="1524000"/>
            <a:ext cx="5580380" cy="1139825"/>
          </a:xfrm>
          <a:noFill/>
        </p:spPr>
        <p:txBody>
          <a:bodyPr anchor="t"/>
          <a:lstStyle/>
          <a:p>
            <a:pPr algn="l"/>
            <a:r>
              <a:rPr lang="zh-CN" altLang="en-US" sz="4800" b="1" dirty="0">
                <a:solidFill>
                  <a:srgbClr val="993300"/>
                </a:solidFill>
              </a:rPr>
              <a:t>译文：</a:t>
            </a:r>
            <a:endParaRPr lang="zh-CN" altLang="en-US" sz="4800" b="1" dirty="0">
              <a:solidFill>
                <a:srgbClr val="993300"/>
              </a:solidFill>
            </a:endParaRPr>
          </a:p>
        </p:txBody>
      </p:sp>
      <p:sp>
        <p:nvSpPr>
          <p:cNvPr id="17410" name="Rectangle 2"/>
          <p:cNvSpPr>
            <a:spLocks noGrp="1" noChangeArrowheads="1"/>
          </p:cNvSpPr>
          <p:nvPr>
            <p:ph idx="1"/>
          </p:nvPr>
        </p:nvSpPr>
        <p:spPr>
          <a:xfrm>
            <a:off x="381000" y="2514600"/>
            <a:ext cx="9144000" cy="4530725"/>
          </a:xfrm>
          <a:noFill/>
        </p:spPr>
        <p:txBody>
          <a:bodyPr/>
          <a:lstStyle/>
          <a:p>
            <a:r>
              <a:rPr lang="zh-CN" altLang="en-US" sz="4400" b="1" dirty="0">
                <a:solidFill>
                  <a:schemeClr val="accent2"/>
                </a:solidFill>
              </a:rPr>
              <a:t>青海湖上的绵延云彩使雪山暗淡，</a:t>
            </a:r>
            <a:endParaRPr lang="zh-CN" altLang="en-US" sz="4400" b="1" dirty="0">
              <a:solidFill>
                <a:schemeClr val="accent2"/>
              </a:solidFill>
            </a:endParaRPr>
          </a:p>
          <a:p>
            <a:r>
              <a:rPr lang="zh-CN" altLang="en-US" sz="4400" b="1" dirty="0">
                <a:solidFill>
                  <a:schemeClr val="accent2"/>
                </a:solidFill>
              </a:rPr>
              <a:t>一座孤单的城镇遥望着玉门关。</a:t>
            </a:r>
            <a:endParaRPr lang="zh-CN" altLang="en-US" sz="4400" b="1" dirty="0">
              <a:solidFill>
                <a:schemeClr val="accent2"/>
              </a:solidFill>
            </a:endParaRPr>
          </a:p>
          <a:p>
            <a:r>
              <a:rPr lang="zh-CN" altLang="en-US" sz="4400" b="1" dirty="0">
                <a:solidFill>
                  <a:schemeClr val="accent2"/>
                </a:solidFill>
              </a:rPr>
              <a:t>历经百战黄沙磨穿了铁铠甲，</a:t>
            </a:r>
            <a:endParaRPr lang="zh-CN" altLang="en-US" sz="4400" b="1" dirty="0">
              <a:solidFill>
                <a:schemeClr val="accent2"/>
              </a:solidFill>
            </a:endParaRPr>
          </a:p>
          <a:p>
            <a:r>
              <a:rPr lang="zh-CN" altLang="en-US" sz="4400" b="1" dirty="0">
                <a:solidFill>
                  <a:schemeClr val="accent2"/>
                </a:solidFill>
              </a:rPr>
              <a:t>不攻破楼兰始终坚决不回乡。</a:t>
            </a:r>
            <a:endParaRPr lang="zh-CN" altLang="en-US" sz="44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" dur="20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4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4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4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74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 build="p"/>
    </p:bldLst>
  </p:timing>
</p:sld>
</file>

<file path=ppt/theme/theme1.xml><?xml version="1.0" encoding="utf-8"?>
<a:theme xmlns:a="http://schemas.openxmlformats.org/drawingml/2006/main" name="1">
  <a:themeElements>
    <a:clrScheme name="www.rrxk.ne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rrxk.net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3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www.rrxk.ne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rrxk.ne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rrxk.ne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1341</Words>
  <Application>WPS 演示</Application>
  <PresentationFormat>全屏显示(4:3)</PresentationFormat>
  <Paragraphs>129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9" baseType="lpstr">
      <vt:lpstr>Arial</vt:lpstr>
      <vt:lpstr>宋体</vt:lpstr>
      <vt:lpstr>Wingdings</vt:lpstr>
      <vt:lpstr>隶书</vt:lpstr>
      <vt:lpstr>黑体</vt:lpstr>
      <vt:lpstr>华文新魏</vt:lpstr>
      <vt:lpstr>Times New Roman</vt:lpstr>
      <vt:lpstr>华文行楷</vt:lpstr>
      <vt:lpstr>楷体_GB2312</vt:lpstr>
      <vt:lpstr>Verdana</vt:lpstr>
      <vt:lpstr>华文仿宋</vt:lpstr>
      <vt:lpstr>Arial</vt:lpstr>
      <vt:lpstr>华文中宋</vt:lpstr>
      <vt:lpstr>方正舒体</vt:lpstr>
      <vt:lpstr>方正姚体</vt:lpstr>
      <vt:lpstr>华文新魏</vt:lpstr>
      <vt:lpstr>微软雅黑</vt:lpstr>
      <vt:lpstr>Arial Unicode MS</vt:lpstr>
      <vt:lpstr>Calibri</vt:lpstr>
      <vt:lpstr>新宋体</vt:lpstr>
      <vt:lpstr>仿宋</vt:lpstr>
      <vt:lpstr>Segoe Print</vt:lpstr>
      <vt:lpstr>1</vt:lpstr>
      <vt:lpstr>PowerPoint 演示文稿</vt:lpstr>
      <vt:lpstr>  边塞诗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译文</vt:lpstr>
      <vt:lpstr>PowerPoint 演示文稿</vt:lpstr>
      <vt:lpstr>PowerPoint 演示文稿</vt:lpstr>
      <vt:lpstr>PowerPoint 演示文稿</vt:lpstr>
      <vt:lpstr>边塞诗表现的思想感情分类 </vt:lpstr>
      <vt:lpstr>二、描写艰苦激烈的戍边生活。 </vt:lpstr>
      <vt:lpstr>三、对家乡亲人的思念。 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description>第一PPT模板网-WWW.1PPT.COM</dc:description>
  <dc:subject>第一PPT模板网-WWW.1PPT.COM</dc:subject>
  <cp:category>第一PPT模板网-WWW.1PPT.COM</cp:category>
  <cp:lastModifiedBy>a</cp:lastModifiedBy>
  <cp:revision>87</cp:revision>
  <cp:lastPrinted>2113-01-01T00:00:00Z</cp:lastPrinted>
  <dcterms:created xsi:type="dcterms:W3CDTF">2113-01-01T00:00:00Z</dcterms:created>
  <dcterms:modified xsi:type="dcterms:W3CDTF">2020-03-22T13:12:02Z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2052-10.1.0.7245</vt:lpwstr>
  </property>
  <property fmtid="{D5CDD505-2E9C-101B-9397-08002B2CF9AE}" pid="4" name="NXTAG2">
    <vt:lpwstr>000800d610000000000001024120</vt:lpwstr>
  </property>
</Properties>
</file>