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62" r:id="rId5"/>
    <p:sldId id="258" r:id="rId6"/>
    <p:sldId id="260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2011-11-10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wmf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w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5" Type="http://schemas.openxmlformats.org/officeDocument/2006/relationships/image" Target="../media/image14.jpeg"/><Relationship Id="rId10" Type="http://schemas.openxmlformats.org/officeDocument/2006/relationships/image" Target="../media/image9.png"/><Relationship Id="rId4" Type="http://schemas.openxmlformats.org/officeDocument/2006/relationships/image" Target="../media/image3.wmf"/><Relationship Id="rId9" Type="http://schemas.openxmlformats.org/officeDocument/2006/relationships/image" Target="../media/image8.wmf"/><Relationship Id="rId14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9.jpeg"/><Relationship Id="rId3" Type="http://schemas.openxmlformats.org/officeDocument/2006/relationships/image" Target="../media/image2.jpeg"/><Relationship Id="rId7" Type="http://schemas.openxmlformats.org/officeDocument/2006/relationships/image" Target="../media/image17.png"/><Relationship Id="rId12" Type="http://schemas.openxmlformats.org/officeDocument/2006/relationships/image" Target="../media/image7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18.jpeg"/><Relationship Id="rId5" Type="http://schemas.openxmlformats.org/officeDocument/2006/relationships/image" Target="../media/image3.wmf"/><Relationship Id="rId10" Type="http://schemas.openxmlformats.org/officeDocument/2006/relationships/image" Target="../media/image6.png"/><Relationship Id="rId4" Type="http://schemas.openxmlformats.org/officeDocument/2006/relationships/image" Target="../media/image15.jpeg"/><Relationship Id="rId9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18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image" Target="../media/image20.jpeg"/><Relationship Id="rId9" Type="http://schemas.openxmlformats.org/officeDocument/2006/relationships/image" Target="../media/image2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7" Type="http://schemas.openxmlformats.org/officeDocument/2006/relationships/image" Target="../media/image13.w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8.wmf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914400"/>
            <a:ext cx="7772400" cy="1143000"/>
          </a:xfrm>
        </p:spPr>
        <p:txBody>
          <a:bodyPr/>
          <a:lstStyle/>
          <a:p>
            <a:r>
              <a:rPr lang="en-US" altLang="zh-CN" b="1" dirty="0">
                <a:solidFill>
                  <a:srgbClr val="0000FF"/>
                </a:solidFill>
              </a:rPr>
              <a:t>Unit 6 Do you like bananas?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988840"/>
            <a:ext cx="5256584" cy="408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139952" y="5877272"/>
            <a:ext cx="4643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0070C0"/>
                </a:solidFill>
              </a:rPr>
              <a:t> 东海博爱初中七年级</a:t>
            </a:r>
            <a:r>
              <a:rPr lang="en-US" altLang="zh-CN" sz="2000" dirty="0" smtClean="0">
                <a:solidFill>
                  <a:srgbClr val="FF0000"/>
                </a:solidFill>
              </a:rPr>
              <a:t>Unit 6-2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2" y="142852"/>
            <a:ext cx="128784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Users\Administrator\AppData\Local\Microsoft\Windows\Temporary Internet Files\Content.IE5\7BKEUYR3\MP900407129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285728"/>
            <a:ext cx="1178517" cy="785371"/>
          </a:xfrm>
          <a:prstGeom prst="rect">
            <a:avLst/>
          </a:prstGeom>
          <a:noFill/>
        </p:spPr>
      </p:pic>
      <p:pic>
        <p:nvPicPr>
          <p:cNvPr id="5123" name="Picture 3" descr="C:\Users\Administrator\AppData\Local\Microsoft\Windows\Temporary Internet Files\Content.IE5\Z6F5V57Y\MC90024611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16632"/>
            <a:ext cx="675590" cy="980728"/>
          </a:xfrm>
          <a:prstGeom prst="rect">
            <a:avLst/>
          </a:prstGeom>
          <a:noFill/>
        </p:spPr>
      </p:pic>
      <p:pic>
        <p:nvPicPr>
          <p:cNvPr id="12" name="Picture 6" descr="C:\Users\Administrator\AppData\Local\Microsoft\Windows\Temporary Internet Files\Content.IE5\Z6F5V57Y\MC900441746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1844824"/>
            <a:ext cx="1008112" cy="1008112"/>
          </a:xfrm>
          <a:prstGeom prst="rect">
            <a:avLst/>
          </a:prstGeom>
          <a:noFill/>
        </p:spPr>
      </p:pic>
      <p:pic>
        <p:nvPicPr>
          <p:cNvPr id="15" name="Picture 4" descr="C:\Users\Administrator\AppData\Local\Microsoft\Windows\Temporary Internet Files\Content.IE5\Z6F5V57Y\MC900215787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3356992"/>
            <a:ext cx="691640" cy="864096"/>
          </a:xfrm>
          <a:prstGeom prst="rect">
            <a:avLst/>
          </a:prstGeom>
          <a:noFill/>
        </p:spPr>
      </p:pic>
      <p:pic>
        <p:nvPicPr>
          <p:cNvPr id="18" name="Picture 3" descr="C:\Users\Administrator\AppData\Local\Microsoft\Windows\Temporary Internet Files\Content.IE5\RIWMBR8X\MC900441708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1844824"/>
            <a:ext cx="714380" cy="714380"/>
          </a:xfrm>
          <a:prstGeom prst="rect">
            <a:avLst/>
          </a:prstGeom>
          <a:noFill/>
        </p:spPr>
      </p:pic>
      <p:pic>
        <p:nvPicPr>
          <p:cNvPr id="25" name="Picture 13" descr="C:\Users\Administrator\AppData\Local\Microsoft\Windows\Temporary Internet Files\Content.IE5\RIWMBR8X\MC900441780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8264" y="1700808"/>
            <a:ext cx="928694" cy="928694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251520" y="1052736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banana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57422" y="1071546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orange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932040" y="1052736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pear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76256" y="980728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strawberry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83768" y="2708920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hamburger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9512" y="2780928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tomato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876256" y="2708920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carrot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7504" y="4365104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French frie</a:t>
            </a:r>
            <a:r>
              <a:rPr lang="en-US" altLang="zh-CN" sz="2400" dirty="0" smtClean="0">
                <a:solidFill>
                  <a:srgbClr val="FF0000"/>
                </a:solidFill>
              </a:rPr>
              <a:t>s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16016" y="2708920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apple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99792" y="4365104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egg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Administrator\AppData\Local\Microsoft\Windows\Temporary Internet Files\Content.IE5\7BKEUYR3\MC900246099[1]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8264" y="116632"/>
            <a:ext cx="1130224" cy="864096"/>
          </a:xfrm>
          <a:prstGeom prst="rect">
            <a:avLst/>
          </a:prstGeom>
          <a:noFill/>
        </p:spPr>
      </p:pic>
      <p:pic>
        <p:nvPicPr>
          <p:cNvPr id="1027" name="Picture 3" descr="C:\Users\Administrator\AppData\Local\Microsoft\Windows\Temporary Internet Files\Content.IE5\RIWMBR8X\MC900441781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528" y="1916832"/>
            <a:ext cx="864096" cy="864096"/>
          </a:xfrm>
          <a:prstGeom prst="rect">
            <a:avLst/>
          </a:prstGeom>
          <a:noFill/>
        </p:spPr>
      </p:pic>
      <p:pic>
        <p:nvPicPr>
          <p:cNvPr id="49" name="Picture 5" descr="C:\Users\Administrator\AppData\Local\Microsoft\Windows\Temporary Internet Files\Content.IE5\RIWMBR8X\MP900177947[1]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55776" y="3501008"/>
            <a:ext cx="1178312" cy="648072"/>
          </a:xfrm>
          <a:prstGeom prst="rect">
            <a:avLst/>
          </a:prstGeom>
          <a:noFill/>
        </p:spPr>
      </p:pic>
      <p:pic>
        <p:nvPicPr>
          <p:cNvPr id="50" name="Picture 9" descr="C:\Users\Administrator\AppData\Local\Microsoft\Windows\Temporary Internet Files\Content.IE5\COCSMO6Y\MC900421796[1].wm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88024" y="3356992"/>
            <a:ext cx="978624" cy="864096"/>
          </a:xfrm>
          <a:prstGeom prst="rect">
            <a:avLst/>
          </a:prstGeom>
          <a:noFill/>
        </p:spPr>
      </p:pic>
      <p:pic>
        <p:nvPicPr>
          <p:cNvPr id="51" name="Picture 2" descr="C:\Users\Administrator\AppData\Local\Microsoft\Windows\Temporary Internet Files\Content.IE5\Z6F5V57Y\MC900345913[1].wm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36296" y="3284984"/>
            <a:ext cx="576064" cy="936104"/>
          </a:xfrm>
          <a:prstGeom prst="rect">
            <a:avLst/>
          </a:prstGeom>
          <a:noFill/>
        </p:spPr>
      </p:pic>
      <p:pic>
        <p:nvPicPr>
          <p:cNvPr id="52" name="Picture 8" descr="C:\Users\Administrator\AppData\Local\Microsoft\Windows\Temporary Internet Files\Content.IE5\RIWMBR8X\MC900233680[1].wm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95536" y="5085184"/>
            <a:ext cx="1000816" cy="1125908"/>
          </a:xfrm>
          <a:prstGeom prst="rect">
            <a:avLst/>
          </a:prstGeom>
          <a:noFill/>
        </p:spPr>
      </p:pic>
      <p:sp>
        <p:nvSpPr>
          <p:cNvPr id="54" name="TextBox 53"/>
          <p:cNvSpPr txBox="1"/>
          <p:nvPr/>
        </p:nvSpPr>
        <p:spPr>
          <a:xfrm>
            <a:off x="251520" y="623731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ice cream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948264" y="4293096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chicken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860032" y="4365104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broccoli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499992" y="4869160"/>
            <a:ext cx="45365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利用这些食物，用</a:t>
            </a:r>
            <a:r>
              <a:rPr lang="en-US" altLang="zh-CN" sz="3600" dirty="0" smtClean="0">
                <a:solidFill>
                  <a:srgbClr val="FF0000"/>
                </a:solidFill>
              </a:rPr>
              <a:t>Do you like…?</a:t>
            </a:r>
            <a:r>
              <a:rPr lang="zh-CN" altLang="en-US" sz="3600" dirty="0" smtClean="0"/>
              <a:t>向同桌进行询问。</a:t>
            </a:r>
            <a:endParaRPr lang="zh-CN" altLang="en-US" sz="3600" dirty="0"/>
          </a:p>
        </p:txBody>
      </p:sp>
      <p:pic>
        <p:nvPicPr>
          <p:cNvPr id="58" name="Picture 2" descr="C:\Users\Administrator\AppData\Local\Microsoft\Windows\Temporary Internet Files\Content.IE5\Z6F5V57Y\MP900400553[1]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267744" y="5085184"/>
            <a:ext cx="1512759" cy="1008112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2627784" y="623731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salad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54" grpId="0"/>
      <p:bldP spid="55" grpId="0"/>
      <p:bldP spid="56" grpId="0"/>
      <p:bldP spid="57" grpId="0"/>
      <p:bldP spid="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2" y="142852"/>
            <a:ext cx="128784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Users\Administrator\AppData\Local\Microsoft\Windows\Temporary Internet Files\Content.IE5\7BKEUYR3\MP900407129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285728"/>
            <a:ext cx="1178517" cy="785371"/>
          </a:xfrm>
          <a:prstGeom prst="rect">
            <a:avLst/>
          </a:prstGeom>
          <a:noFill/>
        </p:spPr>
      </p:pic>
      <p:pic>
        <p:nvPicPr>
          <p:cNvPr id="6" name="Picture 4" descr="C:\Users\Administrator\AppData\Local\Microsoft\Windows\Temporary Internet Files\Content.IE5\RIWMBR8X\MP900400568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142852"/>
            <a:ext cx="1098930" cy="1098930"/>
          </a:xfrm>
          <a:prstGeom prst="rect">
            <a:avLst/>
          </a:prstGeom>
          <a:noFill/>
        </p:spPr>
      </p:pic>
      <p:pic>
        <p:nvPicPr>
          <p:cNvPr id="5123" name="Picture 3" descr="C:\Users\Administrator\AppData\Local\Microsoft\Windows\Temporary Internet Files\Content.IE5\Z6F5V57Y\MC90024611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9" y="-1"/>
            <a:ext cx="885786" cy="1285861"/>
          </a:xfrm>
          <a:prstGeom prst="rect">
            <a:avLst/>
          </a:prstGeom>
          <a:noFill/>
        </p:spPr>
      </p:pic>
      <p:pic>
        <p:nvPicPr>
          <p:cNvPr id="9" name="Picture 7" descr="C:\Users\Administrator\AppData\Local\Microsoft\Windows\Temporary Internet Files\Content.IE5\RIWMBR8X\MP900406557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772816"/>
            <a:ext cx="1117358" cy="1117347"/>
          </a:xfrm>
          <a:prstGeom prst="rect">
            <a:avLst/>
          </a:prstGeom>
          <a:noFill/>
        </p:spPr>
      </p:pic>
      <p:pic>
        <p:nvPicPr>
          <p:cNvPr id="10" name="Picture 6" descr="C:\Users\Administrator\AppData\Local\Microsoft\Windows\Temporary Internet Files\Content.IE5\Z6F5V57Y\MC900441746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12" y="1714488"/>
            <a:ext cx="785818" cy="785818"/>
          </a:xfrm>
          <a:prstGeom prst="rect">
            <a:avLst/>
          </a:prstGeom>
          <a:noFill/>
        </p:spPr>
      </p:pic>
      <p:pic>
        <p:nvPicPr>
          <p:cNvPr id="11" name="Picture 6" descr="C:\Users\Administrator\AppData\Local\Microsoft\Windows\Temporary Internet Files\Content.IE5\Z6F5V57Y\MC900441746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14546" y="1857364"/>
            <a:ext cx="1071570" cy="1071570"/>
          </a:xfrm>
          <a:prstGeom prst="rect">
            <a:avLst/>
          </a:prstGeom>
          <a:noFill/>
        </p:spPr>
      </p:pic>
      <p:pic>
        <p:nvPicPr>
          <p:cNvPr id="12" name="Picture 6" descr="C:\Users\Administrator\AppData\Local\Microsoft\Windows\Temporary Internet Files\Content.IE5\Z6F5V57Y\MC900441746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86050" y="1928802"/>
            <a:ext cx="1285884" cy="1285884"/>
          </a:xfrm>
          <a:prstGeom prst="rect">
            <a:avLst/>
          </a:prstGeom>
          <a:noFill/>
        </p:spPr>
      </p:pic>
      <p:pic>
        <p:nvPicPr>
          <p:cNvPr id="15" name="Picture 4" descr="C:\Users\Administrator\AppData\Local\Microsoft\Windows\Temporary Internet Files\Content.IE5\Z6F5V57Y\MC900215787[1]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9552" y="5013176"/>
            <a:ext cx="936104" cy="1169515"/>
          </a:xfrm>
          <a:prstGeom prst="rect">
            <a:avLst/>
          </a:prstGeom>
          <a:noFill/>
        </p:spPr>
      </p:pic>
      <p:pic>
        <p:nvPicPr>
          <p:cNvPr id="17" name="Picture 3" descr="C:\Users\Administrator\AppData\Local\Microsoft\Windows\Temporary Internet Files\Content.IE5\Z6F5V57Y\MC90024611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-171400"/>
            <a:ext cx="885786" cy="1357298"/>
          </a:xfrm>
          <a:prstGeom prst="rect">
            <a:avLst/>
          </a:prstGeom>
          <a:noFill/>
        </p:spPr>
      </p:pic>
      <p:pic>
        <p:nvPicPr>
          <p:cNvPr id="18" name="Picture 3" descr="C:\Users\Administrator\AppData\Local\Microsoft\Windows\Temporary Internet Files\Content.IE5\RIWMBR8X\MC900441708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14546" y="5072074"/>
            <a:ext cx="714380" cy="714380"/>
          </a:xfrm>
          <a:prstGeom prst="rect">
            <a:avLst/>
          </a:prstGeom>
          <a:noFill/>
        </p:spPr>
      </p:pic>
      <p:pic>
        <p:nvPicPr>
          <p:cNvPr id="19" name="Picture 3" descr="C:\Users\Administrator\AppData\Local\Microsoft\Windows\Temporary Internet Files\Content.IE5\RIWMBR8X\MC900441708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00298" y="5286388"/>
            <a:ext cx="714380" cy="714380"/>
          </a:xfrm>
          <a:prstGeom prst="rect">
            <a:avLst/>
          </a:prstGeom>
          <a:noFill/>
        </p:spPr>
      </p:pic>
      <p:pic>
        <p:nvPicPr>
          <p:cNvPr id="20" name="Picture 3" descr="C:\Users\Administrator\AppData\Local\Microsoft\Windows\Temporary Internet Files\Content.IE5\RIWMBR8X\MC900441708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57422" y="5214950"/>
            <a:ext cx="714380" cy="714380"/>
          </a:xfrm>
          <a:prstGeom prst="rect">
            <a:avLst/>
          </a:prstGeom>
          <a:noFill/>
        </p:spPr>
      </p:pic>
      <p:pic>
        <p:nvPicPr>
          <p:cNvPr id="21" name="Picture 3" descr="C:\Users\Administrator\AppData\Local\Microsoft\Windows\Temporary Internet Files\Content.IE5\RIWMBR8X\MC900441708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57422" y="5429264"/>
            <a:ext cx="714380" cy="714380"/>
          </a:xfrm>
          <a:prstGeom prst="rect">
            <a:avLst/>
          </a:prstGeom>
          <a:noFill/>
        </p:spPr>
      </p:pic>
      <p:pic>
        <p:nvPicPr>
          <p:cNvPr id="22" name="Picture 3" descr="C:\Users\Administrator\AppData\Local\Microsoft\Windows\Temporary Internet Files\Content.IE5\RIWMBR8X\MC900441708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14612" y="5286388"/>
            <a:ext cx="714380" cy="714380"/>
          </a:xfrm>
          <a:prstGeom prst="rect">
            <a:avLst/>
          </a:prstGeom>
          <a:noFill/>
        </p:spPr>
      </p:pic>
      <p:pic>
        <p:nvPicPr>
          <p:cNvPr id="24" name="Picture 5" descr="C:\Users\Administrator\AppData\Local\Microsoft\Windows\Temporary Internet Files\Content.IE5\RIWMBR8X\MP900177947[1]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5720" y="3857628"/>
            <a:ext cx="1428760" cy="785818"/>
          </a:xfrm>
          <a:prstGeom prst="rect">
            <a:avLst/>
          </a:prstGeom>
          <a:noFill/>
        </p:spPr>
      </p:pic>
      <p:pic>
        <p:nvPicPr>
          <p:cNvPr id="25" name="Picture 13" descr="C:\Users\Administrator\AppData\Local\Microsoft\Windows\Temporary Internet Files\Content.IE5\RIWMBR8X\MC900441780[1]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85984" y="3643314"/>
            <a:ext cx="928694" cy="928694"/>
          </a:xfrm>
          <a:prstGeom prst="rect">
            <a:avLst/>
          </a:prstGeom>
          <a:noFill/>
        </p:spPr>
      </p:pic>
      <p:pic>
        <p:nvPicPr>
          <p:cNvPr id="26" name="Picture 13" descr="C:\Users\Administrator\AppData\Local\Microsoft\Windows\Temporary Internet Files\Content.IE5\RIWMBR8X\MC900441780[1]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00298" y="3714752"/>
            <a:ext cx="928694" cy="928694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285720" y="1071546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banana</a:t>
            </a:r>
            <a:r>
              <a:rPr lang="en-US" altLang="zh-CN" sz="2400" dirty="0" smtClean="0">
                <a:solidFill>
                  <a:srgbClr val="FF0000"/>
                </a:solidFill>
              </a:rPr>
              <a:t>s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57422" y="1071546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orange</a:t>
            </a:r>
            <a:r>
              <a:rPr lang="en-US" altLang="zh-CN" sz="2400" dirty="0" smtClean="0">
                <a:solidFill>
                  <a:srgbClr val="FF0000"/>
                </a:solidFill>
              </a:rPr>
              <a:t>s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99992" y="1196752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pear</a:t>
            </a:r>
            <a:r>
              <a:rPr lang="en-US" altLang="zh-CN" sz="2400" dirty="0" smtClean="0">
                <a:solidFill>
                  <a:srgbClr val="FF0000"/>
                </a:solidFill>
              </a:rPr>
              <a:t>s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76256" y="1196752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strawberr</a:t>
            </a:r>
            <a:r>
              <a:rPr lang="en-US" altLang="zh-CN" sz="2400" dirty="0" smtClean="0">
                <a:solidFill>
                  <a:srgbClr val="FF0000"/>
                </a:solidFill>
              </a:rPr>
              <a:t>ies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85984" y="2928934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hamburger</a:t>
            </a:r>
            <a:r>
              <a:rPr lang="en-US" altLang="zh-CN" sz="2400" dirty="0" smtClean="0">
                <a:solidFill>
                  <a:srgbClr val="FF0000"/>
                </a:solidFill>
              </a:rPr>
              <a:t>s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1520" y="2924944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tomato</a:t>
            </a:r>
            <a:r>
              <a:rPr lang="en-US" altLang="zh-CN" sz="2400" dirty="0" smtClean="0">
                <a:solidFill>
                  <a:srgbClr val="FF0000"/>
                </a:solidFill>
              </a:rPr>
              <a:t>es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85984" y="4500570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carrot</a:t>
            </a:r>
            <a:r>
              <a:rPr lang="en-US" altLang="zh-CN" sz="2400" dirty="0" smtClean="0">
                <a:solidFill>
                  <a:srgbClr val="FF0000"/>
                </a:solidFill>
              </a:rPr>
              <a:t>s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2844" y="621508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French frie</a:t>
            </a:r>
            <a:r>
              <a:rPr lang="en-US" altLang="zh-CN" sz="2400" dirty="0" smtClean="0">
                <a:solidFill>
                  <a:srgbClr val="FF0000"/>
                </a:solidFill>
              </a:rPr>
              <a:t>s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85984" y="6143644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apple</a:t>
            </a:r>
            <a:r>
              <a:rPr lang="en-US" altLang="zh-CN" sz="2400" dirty="0" smtClean="0">
                <a:solidFill>
                  <a:srgbClr val="FF0000"/>
                </a:solidFill>
              </a:rPr>
              <a:t>s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8596" y="4500570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egg</a:t>
            </a:r>
            <a:r>
              <a:rPr lang="en-US" altLang="zh-CN" sz="2400" dirty="0" smtClean="0">
                <a:solidFill>
                  <a:srgbClr val="FF0000"/>
                </a:solidFill>
              </a:rPr>
              <a:t>s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14810" y="3357562"/>
            <a:ext cx="49291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A:She </a:t>
            </a:r>
            <a:r>
              <a:rPr lang="en-US" altLang="zh-CN" sz="3200" dirty="0" smtClean="0">
                <a:solidFill>
                  <a:srgbClr val="00B050"/>
                </a:solidFill>
              </a:rPr>
              <a:t>likes</a:t>
            </a:r>
            <a:r>
              <a:rPr lang="en-US" altLang="zh-CN" sz="3200" dirty="0" smtClean="0"/>
              <a:t> bananas . </a:t>
            </a:r>
          </a:p>
          <a:p>
            <a:r>
              <a:rPr lang="en-US" altLang="zh-CN" sz="3200" dirty="0" smtClean="0"/>
              <a:t>    She </a:t>
            </a:r>
            <a:r>
              <a:rPr lang="en-US" altLang="zh-CN" sz="3200" dirty="0" smtClean="0">
                <a:solidFill>
                  <a:srgbClr val="00B050"/>
                </a:solidFill>
              </a:rPr>
              <a:t>doesn’t like </a:t>
            </a:r>
            <a:r>
              <a:rPr lang="en-US" altLang="zh-CN" sz="3200" dirty="0" smtClean="0"/>
              <a:t>oranges.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214810" y="4357694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B:Does she like bananas?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14810" y="4857760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70C0"/>
                </a:solidFill>
              </a:rPr>
              <a:t>C:Yes, she does.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14810" y="5357826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B:Does she like oranges?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214810" y="5786454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70C0"/>
                </a:solidFill>
              </a:rPr>
              <a:t>C:No, she doesn’t.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285984" y="0"/>
            <a:ext cx="15716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600" dirty="0" smtClean="0">
                <a:solidFill>
                  <a:srgbClr val="FF0000"/>
                </a:solidFill>
              </a:rPr>
              <a:t>×</a:t>
            </a:r>
            <a:endParaRPr lang="zh-CN" altLang="en-US" sz="9600" dirty="0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428860" y="1643050"/>
            <a:ext cx="15716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600" dirty="0" smtClean="0">
                <a:solidFill>
                  <a:srgbClr val="FF0000"/>
                </a:solidFill>
              </a:rPr>
              <a:t>×</a:t>
            </a:r>
            <a:endParaRPr lang="zh-CN" altLang="en-US" sz="9600" dirty="0">
              <a:solidFill>
                <a:srgbClr val="FF000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9512" y="4725144"/>
            <a:ext cx="15716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600" dirty="0" smtClean="0">
                <a:solidFill>
                  <a:srgbClr val="FF0000"/>
                </a:solidFill>
              </a:rPr>
              <a:t>×</a:t>
            </a:r>
            <a:endParaRPr lang="zh-CN" altLang="en-US" sz="9600" dirty="0">
              <a:solidFill>
                <a:srgbClr val="FF000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732240" y="0"/>
            <a:ext cx="14099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600" dirty="0" smtClean="0">
                <a:solidFill>
                  <a:srgbClr val="FF0000"/>
                </a:solidFill>
              </a:rPr>
              <a:t>×</a:t>
            </a:r>
            <a:endParaRPr lang="zh-CN" altLang="en-US" sz="9600" dirty="0">
              <a:solidFill>
                <a:srgbClr val="FF0000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42844" y="3500438"/>
            <a:ext cx="15716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600" dirty="0" smtClean="0">
                <a:solidFill>
                  <a:srgbClr val="FF0000"/>
                </a:solidFill>
              </a:rPr>
              <a:t>×</a:t>
            </a:r>
            <a:endParaRPr lang="zh-CN" altLang="en-US" sz="96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Administrator\Local Settings\Temporary Internet Files\Content.IE5\52MKGJG0\MP900442586[1]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786446" y="1643050"/>
            <a:ext cx="1125912" cy="16868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1" grpId="0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2" y="142852"/>
            <a:ext cx="128784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Users\Administrator\AppData\Local\Microsoft\Windows\Temporary Internet Files\Content.IE5\7BKEUYR3\MP900407129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285728"/>
            <a:ext cx="1178517" cy="785371"/>
          </a:xfrm>
          <a:prstGeom prst="rect">
            <a:avLst/>
          </a:prstGeom>
          <a:noFill/>
        </p:spPr>
      </p:pic>
      <p:pic>
        <p:nvPicPr>
          <p:cNvPr id="9" name="Picture 7" descr="C:\Users\Administrator\AppData\Local\Microsoft\Windows\Temporary Internet Files\Content.IE5\RIWMBR8X\MP900406557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928803"/>
            <a:ext cx="1045350" cy="1045340"/>
          </a:xfrm>
          <a:prstGeom prst="rect">
            <a:avLst/>
          </a:prstGeom>
          <a:noFill/>
        </p:spPr>
      </p:pic>
      <p:pic>
        <p:nvPicPr>
          <p:cNvPr id="10" name="Picture 6" descr="C:\Users\Administrator\AppData\Local\Microsoft\Windows\Temporary Internet Files\Content.IE5\Z6F5V57Y\MC900441746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1714488"/>
            <a:ext cx="785818" cy="785818"/>
          </a:xfrm>
          <a:prstGeom prst="rect">
            <a:avLst/>
          </a:prstGeom>
          <a:noFill/>
        </p:spPr>
      </p:pic>
      <p:pic>
        <p:nvPicPr>
          <p:cNvPr id="11" name="Picture 6" descr="C:\Users\Administrator\AppData\Local\Microsoft\Windows\Temporary Internet Files\Content.IE5\Z6F5V57Y\MC900441746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46" y="1857364"/>
            <a:ext cx="1071570" cy="1071570"/>
          </a:xfrm>
          <a:prstGeom prst="rect">
            <a:avLst/>
          </a:prstGeom>
          <a:noFill/>
        </p:spPr>
      </p:pic>
      <p:pic>
        <p:nvPicPr>
          <p:cNvPr id="12" name="Picture 6" descr="C:\Users\Administrator\AppData\Local\Microsoft\Windows\Temporary Internet Files\Content.IE5\Z6F5V57Y\MC900441746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1928802"/>
            <a:ext cx="1285884" cy="1285884"/>
          </a:xfrm>
          <a:prstGeom prst="rect">
            <a:avLst/>
          </a:prstGeom>
          <a:noFill/>
        </p:spPr>
      </p:pic>
      <p:pic>
        <p:nvPicPr>
          <p:cNvPr id="24" name="Picture 5" descr="C:\Users\Administrator\AppData\Local\Microsoft\Windows\Temporary Internet Files\Content.IE5\RIWMBR8X\MP900177947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3786190"/>
            <a:ext cx="1428760" cy="785818"/>
          </a:xfrm>
          <a:prstGeom prst="rect">
            <a:avLst/>
          </a:prstGeom>
          <a:noFill/>
        </p:spPr>
      </p:pic>
      <p:pic>
        <p:nvPicPr>
          <p:cNvPr id="25" name="Picture 13" descr="C:\Users\Administrator\AppData\Local\Microsoft\Windows\Temporary Internet Files\Content.IE5\RIWMBR8X\MC900441780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5984" y="3643314"/>
            <a:ext cx="928694" cy="928694"/>
          </a:xfrm>
          <a:prstGeom prst="rect">
            <a:avLst/>
          </a:prstGeom>
          <a:noFill/>
        </p:spPr>
      </p:pic>
      <p:pic>
        <p:nvPicPr>
          <p:cNvPr id="26" name="Picture 13" descr="C:\Users\Administrator\AppData\Local\Microsoft\Windows\Temporary Internet Files\Content.IE5\RIWMBR8X\MC900441780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0298" y="3714752"/>
            <a:ext cx="928694" cy="928694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285720" y="1071546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banana</a:t>
            </a:r>
            <a:r>
              <a:rPr lang="en-US" altLang="zh-CN" sz="2400" dirty="0" smtClean="0">
                <a:solidFill>
                  <a:srgbClr val="FF00FF"/>
                </a:solidFill>
              </a:rPr>
              <a:t>s</a:t>
            </a:r>
            <a:endParaRPr lang="zh-CN" altLang="en-US" sz="2400" dirty="0">
              <a:solidFill>
                <a:srgbClr val="FF00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57422" y="1071546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orange</a:t>
            </a:r>
            <a:r>
              <a:rPr lang="en-US" altLang="zh-CN" sz="2400" dirty="0" smtClean="0">
                <a:solidFill>
                  <a:srgbClr val="FF00FF"/>
                </a:solidFill>
              </a:rPr>
              <a:t>s</a:t>
            </a:r>
            <a:endParaRPr lang="zh-CN" altLang="en-US" sz="2400" dirty="0">
              <a:solidFill>
                <a:srgbClr val="FF00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85984" y="2928934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hamburger</a:t>
            </a:r>
            <a:r>
              <a:rPr lang="en-US" altLang="zh-CN" sz="2400" dirty="0" smtClean="0">
                <a:solidFill>
                  <a:srgbClr val="FF00FF"/>
                </a:solidFill>
              </a:rPr>
              <a:t>s</a:t>
            </a:r>
            <a:endParaRPr lang="zh-CN" altLang="en-US" sz="2400" dirty="0">
              <a:solidFill>
                <a:srgbClr val="FF00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9512" y="2924944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tomato</a:t>
            </a:r>
            <a:r>
              <a:rPr lang="en-US" altLang="zh-CN" sz="2400" dirty="0" smtClean="0">
                <a:solidFill>
                  <a:srgbClr val="FF0000"/>
                </a:solidFill>
              </a:rPr>
              <a:t>e</a:t>
            </a:r>
            <a:r>
              <a:rPr lang="en-US" altLang="zh-CN" sz="2400" dirty="0" smtClean="0">
                <a:solidFill>
                  <a:srgbClr val="FF00FF"/>
                </a:solidFill>
              </a:rPr>
              <a:t>s</a:t>
            </a:r>
            <a:endParaRPr lang="zh-CN" altLang="en-US" sz="2400" dirty="0">
              <a:solidFill>
                <a:srgbClr val="FF00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85984" y="4500570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carrot</a:t>
            </a:r>
            <a:r>
              <a:rPr lang="en-US" altLang="zh-CN" sz="2400" dirty="0" smtClean="0">
                <a:solidFill>
                  <a:srgbClr val="FF00FF"/>
                </a:solidFill>
              </a:rPr>
              <a:t>s</a:t>
            </a:r>
            <a:endParaRPr lang="zh-CN" altLang="en-US" sz="2400" dirty="0">
              <a:solidFill>
                <a:srgbClr val="FF00FF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7544" y="4509120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egg</a:t>
            </a:r>
            <a:r>
              <a:rPr lang="en-US" altLang="zh-CN" sz="2400" dirty="0" smtClean="0">
                <a:solidFill>
                  <a:srgbClr val="FF00FF"/>
                </a:solidFill>
              </a:rPr>
              <a:t>s</a:t>
            </a:r>
            <a:endParaRPr lang="zh-CN" altLang="en-US" sz="2400" dirty="0">
              <a:solidFill>
                <a:srgbClr val="FF00FF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57686" y="1714488"/>
            <a:ext cx="49291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A:They </a:t>
            </a:r>
            <a:r>
              <a:rPr lang="en-US" altLang="zh-CN" sz="3200" dirty="0" smtClean="0">
                <a:solidFill>
                  <a:srgbClr val="00B050"/>
                </a:solidFill>
              </a:rPr>
              <a:t>like</a:t>
            </a:r>
            <a:r>
              <a:rPr lang="en-US" altLang="zh-CN" sz="3200" dirty="0" smtClean="0"/>
              <a:t> bananas </a:t>
            </a:r>
          </a:p>
          <a:p>
            <a:r>
              <a:rPr lang="en-US" altLang="zh-CN" sz="3200" dirty="0" smtClean="0"/>
              <a:t>    They </a:t>
            </a:r>
            <a:r>
              <a:rPr lang="en-US" altLang="zh-CN" sz="3200" dirty="0" smtClean="0">
                <a:solidFill>
                  <a:srgbClr val="00B050"/>
                </a:solidFill>
              </a:rPr>
              <a:t>don’t like </a:t>
            </a:r>
            <a:r>
              <a:rPr lang="en-US" altLang="zh-CN" sz="3200" dirty="0" smtClean="0"/>
              <a:t>oranges.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429092" y="2714620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B:Do they like bananas?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429124" y="3286124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70C0"/>
                </a:solidFill>
              </a:rPr>
              <a:t>C:Yes, they do.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429092" y="3857628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B:Do they like oranges?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429124" y="4429132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70C0"/>
                </a:solidFill>
              </a:rPr>
              <a:t>C:No, they don’t.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214546" y="0"/>
            <a:ext cx="15716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600" dirty="0" smtClean="0">
                <a:solidFill>
                  <a:srgbClr val="FF0000"/>
                </a:solidFill>
              </a:rPr>
              <a:t>×</a:t>
            </a:r>
            <a:endParaRPr lang="zh-CN" altLang="en-US" sz="9600" dirty="0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428860" y="1643050"/>
            <a:ext cx="15716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600" dirty="0" smtClean="0">
                <a:solidFill>
                  <a:srgbClr val="FF0000"/>
                </a:solidFill>
              </a:rPr>
              <a:t>×</a:t>
            </a:r>
            <a:endParaRPr lang="zh-CN" altLang="en-US" sz="9600" dirty="0">
              <a:solidFill>
                <a:srgbClr val="FF0000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7504" y="3429000"/>
            <a:ext cx="15716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600" dirty="0" smtClean="0">
                <a:solidFill>
                  <a:srgbClr val="FF0000"/>
                </a:solidFill>
              </a:rPr>
              <a:t>×</a:t>
            </a:r>
            <a:endParaRPr lang="zh-CN" altLang="en-US" sz="9600" dirty="0">
              <a:solidFill>
                <a:srgbClr val="FF0000"/>
              </a:solidFill>
            </a:endParaRPr>
          </a:p>
        </p:txBody>
      </p:sp>
      <p:pic>
        <p:nvPicPr>
          <p:cNvPr id="3075" name="Picture 3" descr="C:\Users\Administrator\AppData\Local\Microsoft\Windows\Temporary Internet Files\Content.IE5\Z6F5V57Y\MC900416542[1]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14942" y="0"/>
            <a:ext cx="1740103" cy="1462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1" grpId="0"/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524000" y="548680"/>
          <a:ext cx="6096000" cy="225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12191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09032">
                <a:tc>
                  <a:txBody>
                    <a:bodyPr/>
                    <a:lstStyle/>
                    <a:p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</a:rPr>
                        <a:t>Bob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</a:rPr>
                        <a:t>Bill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Picture 2" descr="C:\Users\Administrator\AppData\Local\Microsoft\Windows\Temporary Internet Files\Content.IE5\COCSMO6Y\MC90043316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772816"/>
            <a:ext cx="485756" cy="485756"/>
          </a:xfrm>
          <a:prstGeom prst="rect">
            <a:avLst/>
          </a:prstGeom>
          <a:noFill/>
        </p:spPr>
      </p:pic>
      <p:pic>
        <p:nvPicPr>
          <p:cNvPr id="4" name="Picture 2" descr="C:\Users\Administrator\AppData\Local\Microsoft\Windows\Temporary Internet Files\Content.IE5\COCSMO6Y\MC90043316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1785926"/>
            <a:ext cx="485756" cy="48575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5" name="Picture 3" descr="C:\Users\Administrator\AppData\Local\Microsoft\Windows\Temporary Internet Files\Content.IE5\7BKEUYR3\MC90042316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2276872"/>
            <a:ext cx="485315" cy="485315"/>
          </a:xfrm>
          <a:prstGeom prst="rect">
            <a:avLst/>
          </a:prstGeom>
          <a:noFill/>
        </p:spPr>
      </p:pic>
      <p:pic>
        <p:nvPicPr>
          <p:cNvPr id="6" name="Picture 3" descr="C:\Users\Administrator\AppData\Local\Microsoft\Windows\Temporary Internet Files\Content.IE5\7BKEUYR3\MC90042316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785926"/>
            <a:ext cx="485315" cy="485315"/>
          </a:xfrm>
          <a:prstGeom prst="rect">
            <a:avLst/>
          </a:prstGeom>
          <a:solidFill>
            <a:srgbClr val="FF0000"/>
          </a:solidFill>
        </p:spPr>
      </p:pic>
      <p:pic>
        <p:nvPicPr>
          <p:cNvPr id="7" name="Picture 4" descr="C:\Users\Administrator\AppData\Local\Microsoft\Windows\Temporary Internet Files\Content.IE5\Z6F5V57Y\MC90021578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692696"/>
            <a:ext cx="691640" cy="864096"/>
          </a:xfrm>
          <a:prstGeom prst="rect">
            <a:avLst/>
          </a:prstGeom>
          <a:noFill/>
        </p:spPr>
      </p:pic>
      <p:pic>
        <p:nvPicPr>
          <p:cNvPr id="8" name="Picture 2" descr="C:\Users\Administrator\AppData\Local\Microsoft\Windows\Temporary Internet Files\Content.IE5\7BKEUYR3\MC900246099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548680"/>
            <a:ext cx="941853" cy="720080"/>
          </a:xfrm>
          <a:prstGeom prst="rect">
            <a:avLst/>
          </a:prstGeom>
          <a:noFill/>
        </p:spPr>
      </p:pic>
      <p:pic>
        <p:nvPicPr>
          <p:cNvPr id="9" name="Picture 2" descr="C:\Users\Administrator\AppData\Local\Microsoft\Windows\Temporary Internet Files\Content.IE5\7BKEUYR3\MC900246099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980728"/>
            <a:ext cx="941853" cy="720080"/>
          </a:xfrm>
          <a:prstGeom prst="rect">
            <a:avLst/>
          </a:prstGeom>
          <a:noFill/>
        </p:spPr>
      </p:pic>
      <p:pic>
        <p:nvPicPr>
          <p:cNvPr id="10" name="Picture 2" descr="C:\Users\Administrator\AppData\Local\Microsoft\Windows\Temporary Internet Files\Content.IE5\Z6F5V57Y\MP900400553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908720"/>
            <a:ext cx="972488" cy="648072"/>
          </a:xfrm>
          <a:prstGeom prst="rect">
            <a:avLst/>
          </a:prstGeom>
          <a:noFill/>
        </p:spPr>
      </p:pic>
      <p:pic>
        <p:nvPicPr>
          <p:cNvPr id="11" name="Picture 8" descr="C:\Users\Administrator\AppData\Local\Microsoft\Windows\Temporary Internet Files\Content.IE5\RIWMBR8X\MC900233680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764704"/>
            <a:ext cx="760092" cy="85509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115616" y="2924944"/>
            <a:ext cx="69847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练习</a:t>
            </a:r>
            <a:r>
              <a:rPr lang="en-US" altLang="zh-CN" sz="3600" dirty="0" smtClean="0"/>
              <a:t>1</a:t>
            </a:r>
            <a:r>
              <a:rPr lang="zh-CN" altLang="en-US" sz="3600" dirty="0" smtClean="0"/>
              <a:t>：</a:t>
            </a:r>
            <a:r>
              <a:rPr lang="en-US" altLang="zh-CN" sz="3600" dirty="0" smtClean="0"/>
              <a:t>A:Does Bob like French fries?</a:t>
            </a:r>
          </a:p>
          <a:p>
            <a:r>
              <a:rPr lang="en-US" altLang="zh-CN" sz="3600" dirty="0" smtClean="0"/>
              <a:t>                </a:t>
            </a:r>
            <a:r>
              <a:rPr lang="en-US" altLang="zh-CN" sz="3600" dirty="0" smtClean="0">
                <a:solidFill>
                  <a:srgbClr val="0070C0"/>
                </a:solidFill>
              </a:rPr>
              <a:t>B:Yes, he does.</a:t>
            </a:r>
          </a:p>
          <a:p>
            <a:r>
              <a:rPr lang="en-US" altLang="zh-CN" sz="3600" dirty="0" smtClean="0">
                <a:solidFill>
                  <a:srgbClr val="0070C0"/>
                </a:solidFill>
              </a:rPr>
              <a:t>                Does he like strawberries?</a:t>
            </a:r>
            <a:endParaRPr lang="zh-CN" altLang="en-US" sz="3600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59632" y="4581128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练习</a:t>
            </a:r>
            <a:r>
              <a:rPr lang="en-US" altLang="zh-CN" sz="3600" dirty="0" smtClean="0"/>
              <a:t>2</a:t>
            </a:r>
            <a:r>
              <a:rPr lang="zh-CN" altLang="en-US" sz="3600" dirty="0" smtClean="0"/>
              <a:t>：</a:t>
            </a:r>
            <a:r>
              <a:rPr lang="en-US" altLang="zh-CN" sz="3600" dirty="0" smtClean="0"/>
              <a:t>Bob likes …</a:t>
            </a:r>
            <a:r>
              <a:rPr lang="en-US" altLang="zh-CN" sz="3600" dirty="0" smtClean="0">
                <a:solidFill>
                  <a:srgbClr val="FF0000"/>
                </a:solidFill>
              </a:rPr>
              <a:t>and</a:t>
            </a:r>
            <a:r>
              <a:rPr lang="en-US" altLang="zh-CN" sz="3600" dirty="0" smtClean="0"/>
              <a:t>… </a:t>
            </a:r>
          </a:p>
          <a:p>
            <a:r>
              <a:rPr lang="en-US" altLang="zh-CN" sz="3600" dirty="0" smtClean="0"/>
              <a:t>                He doesn’t like …</a:t>
            </a:r>
            <a:r>
              <a:rPr lang="en-US" altLang="zh-CN" sz="3600" dirty="0" smtClean="0">
                <a:solidFill>
                  <a:srgbClr val="FF0000"/>
                </a:solidFill>
              </a:rPr>
              <a:t>or</a:t>
            </a:r>
            <a:r>
              <a:rPr lang="en-US" altLang="zh-CN" sz="3600" dirty="0" smtClean="0"/>
              <a:t>…</a:t>
            </a:r>
            <a:endParaRPr lang="zh-CN" altLang="en-US" sz="3600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59632" y="5657671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注意</a:t>
            </a:r>
            <a:r>
              <a:rPr lang="zh-CN" altLang="en-US" sz="3600" dirty="0" smtClean="0"/>
              <a:t>：肯定句中连接并列成分用</a:t>
            </a:r>
            <a:r>
              <a:rPr lang="en-US" altLang="zh-CN" sz="3600" dirty="0" smtClean="0">
                <a:solidFill>
                  <a:srgbClr val="FF0000"/>
                </a:solidFill>
              </a:rPr>
              <a:t>and</a:t>
            </a:r>
            <a:r>
              <a:rPr lang="en-US" altLang="zh-CN" sz="3600" dirty="0" smtClean="0"/>
              <a:t>;</a:t>
            </a:r>
            <a:r>
              <a:rPr lang="zh-CN" altLang="en-US" sz="3600" dirty="0" smtClean="0"/>
              <a:t>否定句中连接并列成分用</a:t>
            </a:r>
            <a:r>
              <a:rPr lang="en-US" altLang="zh-CN" sz="3600" dirty="0" smtClean="0">
                <a:solidFill>
                  <a:srgbClr val="FF0000"/>
                </a:solidFill>
              </a:rPr>
              <a:t>or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20" name="Picture 3" descr="C:\Users\Administrator\AppData\Local\Microsoft\Windows\Temporary Internet Files\Content.IE5\7BKEUYR3\MC90042316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2285992"/>
            <a:ext cx="485315" cy="48531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  <p:pic>
        <p:nvPicPr>
          <p:cNvPr id="21" name="Picture 2" descr="C:\Users\Administrator\AppData\Local\Microsoft\Windows\Temporary Internet Files\Content.IE5\COCSMO6Y\MC90043316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785926"/>
            <a:ext cx="485756" cy="485756"/>
          </a:xfrm>
          <a:prstGeom prst="rect">
            <a:avLst/>
          </a:prstGeom>
          <a:noFill/>
        </p:spPr>
      </p:pic>
      <p:pic>
        <p:nvPicPr>
          <p:cNvPr id="22" name="Picture 2" descr="C:\Users\Administrator\AppData\Local\Microsoft\Windows\Temporary Internet Files\Content.IE5\COCSMO6Y\MC90043316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285992"/>
            <a:ext cx="485756" cy="48575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9" name="Picture 2" descr="C:\Users\Administrator\AppData\Local\Microsoft\Windows\Temporary Internet Files\Content.IE5\COCSMO6Y\MC90043316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285992"/>
            <a:ext cx="485756" cy="485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71600" y="404664"/>
          <a:ext cx="756084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2016224"/>
                <a:gridCol w="2718302"/>
                <a:gridCol w="1890210"/>
              </a:tblGrid>
              <a:tr h="370840"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rgbClr val="FF0000"/>
                          </a:solidFill>
                        </a:rPr>
                        <a:t>Food</a:t>
                      </a:r>
                      <a:endParaRPr lang="zh-CN" alt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rgbClr val="FF0000"/>
                          </a:solidFill>
                        </a:rPr>
                        <a:t>likes</a:t>
                      </a:r>
                      <a:endParaRPr lang="zh-CN" alt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rgbClr val="FF0000"/>
                          </a:solidFill>
                        </a:rPr>
                        <a:t>doesn’t like</a:t>
                      </a:r>
                      <a:endParaRPr lang="zh-CN" alt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3" descr="C:\Users\Administrator\AppData\Local\Microsoft\Windows\Temporary Internet Files\Content.IE5\RIWMBR8X\MC900441781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908720"/>
            <a:ext cx="288032" cy="288032"/>
          </a:xfrm>
          <a:prstGeom prst="rect">
            <a:avLst/>
          </a:prstGeom>
          <a:noFill/>
        </p:spPr>
      </p:pic>
      <p:pic>
        <p:nvPicPr>
          <p:cNvPr id="4" name="Picture 3" descr="C:\Users\Administrator\AppData\Local\Microsoft\Windows\Temporary Internet Files\Content.IE5\RIWMBR8X\MC900441781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908720"/>
            <a:ext cx="288032" cy="288032"/>
          </a:xfrm>
          <a:prstGeom prst="rect">
            <a:avLst/>
          </a:prstGeom>
          <a:noFill/>
        </p:spPr>
      </p:pic>
      <p:pic>
        <p:nvPicPr>
          <p:cNvPr id="5" name="Picture 6" descr="C:\Users\Administrator\AppData\Local\Microsoft\Windows\Temporary Internet Files\Content.IE5\Z6F5V57Y\MC900441746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268760"/>
            <a:ext cx="432048" cy="432048"/>
          </a:xfrm>
          <a:prstGeom prst="rect">
            <a:avLst/>
          </a:prstGeom>
          <a:noFill/>
        </p:spPr>
      </p:pic>
      <p:pic>
        <p:nvPicPr>
          <p:cNvPr id="7" name="Picture 4" descr="C:\Users\Administrator\AppData\Local\Microsoft\Windows\Temporary Internet Files\Content.IE5\Z6F5V57Y\MC90021578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988840"/>
            <a:ext cx="360040" cy="449814"/>
          </a:xfrm>
          <a:prstGeom prst="rect">
            <a:avLst/>
          </a:prstGeom>
          <a:noFill/>
        </p:spPr>
      </p:pic>
      <p:pic>
        <p:nvPicPr>
          <p:cNvPr id="8" name="Picture 3" descr="C:\Users\Administrator\AppData\Local\Microsoft\Windows\Temporary Internet Files\Content.IE5\Z6F5V57Y\MC90024611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2420888"/>
            <a:ext cx="248019" cy="360040"/>
          </a:xfrm>
          <a:prstGeom prst="rect">
            <a:avLst/>
          </a:prstGeom>
          <a:noFill/>
        </p:spPr>
      </p:pic>
      <p:pic>
        <p:nvPicPr>
          <p:cNvPr id="9" name="Picture 3" descr="C:\Users\Administrator\AppData\Local\Microsoft\Windows\Temporary Internet Files\Content.IE5\Z6F5V57Y\MC90024611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2420888"/>
            <a:ext cx="248019" cy="360040"/>
          </a:xfrm>
          <a:prstGeom prst="rect">
            <a:avLst/>
          </a:prstGeom>
          <a:noFill/>
        </p:spPr>
      </p:pic>
      <p:pic>
        <p:nvPicPr>
          <p:cNvPr id="10" name="Picture 3" descr="C:\Users\Administrator\AppData\Local\Microsoft\Windows\Temporary Internet Files\Content.IE5\Z6F5V57Y\MC90024611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2420888"/>
            <a:ext cx="248019" cy="360040"/>
          </a:xfrm>
          <a:prstGeom prst="rect">
            <a:avLst/>
          </a:prstGeom>
          <a:noFill/>
        </p:spPr>
      </p:pic>
      <p:pic>
        <p:nvPicPr>
          <p:cNvPr id="11" name="Picture 2" descr="C:\Users\Administrator\AppData\Local\Microsoft\Windows\Temporary Internet Files\Content.IE5\Z6F5V57Y\MP900400553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2780928"/>
            <a:ext cx="540271" cy="360040"/>
          </a:xfrm>
          <a:prstGeom prst="rect">
            <a:avLst/>
          </a:prstGeom>
          <a:noFill/>
        </p:spPr>
      </p:pic>
      <p:pic>
        <p:nvPicPr>
          <p:cNvPr id="12" name="Picture 6" descr="C:\Users\Administrator\AppData\Local\Microsoft\Windows\Temporary Internet Files\Content.IE5\Z6F5V57Y\MC900441746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268760"/>
            <a:ext cx="432048" cy="43204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899592" y="3501008"/>
            <a:ext cx="71287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</a:rPr>
              <a:t>就表中的食物向同学提问，填写他们喜欢和不喜欢的食物，然后练习写话：</a:t>
            </a:r>
            <a:r>
              <a:rPr lang="en-US" altLang="zh-CN" sz="3600" dirty="0" smtClean="0">
                <a:solidFill>
                  <a:srgbClr val="FF0000"/>
                </a:solidFill>
              </a:rPr>
              <a:t>Chen Yao and Zhou Ting like tomatoes . But Zhang Liang doesn’t like tomatoes……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95736" y="908720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/>
              <a:t>tomatoes</a:t>
            </a:r>
            <a:endParaRPr lang="zh-CN" altLang="en-US" sz="2000" b="1" dirty="0"/>
          </a:p>
        </p:txBody>
      </p:sp>
      <p:sp>
        <p:nvSpPr>
          <p:cNvPr id="15" name="矩形 14"/>
          <p:cNvSpPr/>
          <p:nvPr/>
        </p:nvSpPr>
        <p:spPr>
          <a:xfrm>
            <a:off x="2267744" y="1268760"/>
            <a:ext cx="14613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/>
              <a:t>hamburgers</a:t>
            </a:r>
            <a:endParaRPr lang="zh-CN" altLang="en-US" b="1" dirty="0"/>
          </a:p>
        </p:txBody>
      </p:sp>
      <p:sp>
        <p:nvSpPr>
          <p:cNvPr id="16" name="矩形 15"/>
          <p:cNvSpPr/>
          <p:nvPr/>
        </p:nvSpPr>
        <p:spPr>
          <a:xfrm>
            <a:off x="2500298" y="1643050"/>
            <a:ext cx="10807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/>
              <a:t>bananas</a:t>
            </a:r>
            <a:endParaRPr lang="zh-CN" altLang="en-US" sz="2000" b="1" dirty="0"/>
          </a:p>
        </p:txBody>
      </p:sp>
      <p:sp>
        <p:nvSpPr>
          <p:cNvPr id="17" name="矩形 16"/>
          <p:cNvSpPr/>
          <p:nvPr/>
        </p:nvSpPr>
        <p:spPr>
          <a:xfrm>
            <a:off x="2267744" y="2060848"/>
            <a:ext cx="13744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/>
              <a:t>French</a:t>
            </a:r>
            <a:r>
              <a:rPr lang="en-US" altLang="zh-CN" b="1" dirty="0" smtClean="0"/>
              <a:t> fries</a:t>
            </a:r>
            <a:endParaRPr lang="zh-CN" altLang="en-US" b="1" dirty="0"/>
          </a:p>
        </p:txBody>
      </p:sp>
      <p:sp>
        <p:nvSpPr>
          <p:cNvPr id="18" name="矩形 17"/>
          <p:cNvSpPr/>
          <p:nvPr/>
        </p:nvSpPr>
        <p:spPr>
          <a:xfrm>
            <a:off x="2555776" y="2420888"/>
            <a:ext cx="7698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/>
              <a:t>pears</a:t>
            </a:r>
            <a:endParaRPr lang="zh-CN" altLang="en-US" b="1" dirty="0"/>
          </a:p>
        </p:txBody>
      </p:sp>
      <p:sp>
        <p:nvSpPr>
          <p:cNvPr id="19" name="矩形 18"/>
          <p:cNvSpPr/>
          <p:nvPr/>
        </p:nvSpPr>
        <p:spPr>
          <a:xfrm>
            <a:off x="2555776" y="2780928"/>
            <a:ext cx="740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/>
              <a:t>salad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3923928" y="908720"/>
            <a:ext cx="24642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FF00"/>
                </a:solidFill>
              </a:rPr>
              <a:t>Chen Yao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、</a:t>
            </a:r>
            <a:r>
              <a:rPr lang="en-US" altLang="zh-CN" sz="2000" b="1" dirty="0" smtClean="0">
                <a:solidFill>
                  <a:srgbClr val="FFFF00"/>
                </a:solidFill>
              </a:rPr>
              <a:t>Zhou Ting</a:t>
            </a:r>
            <a:endParaRPr lang="zh-CN" altLang="en-US" sz="2000" b="1" dirty="0">
              <a:solidFill>
                <a:srgbClr val="FFFF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60232" y="908720"/>
            <a:ext cx="1446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FF00"/>
                </a:solidFill>
              </a:rPr>
              <a:t>Zhang Liang</a:t>
            </a:r>
            <a:endParaRPr lang="zh-CN" altLang="en-US" sz="2000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Documents and Settings\Administrator\Local Settings\Temporary Internet Files\Content.IE5\52MKGJG0\MC900441718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2976" y="1714488"/>
            <a:ext cx="714380" cy="285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4285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可数名词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571480"/>
            <a:ext cx="58579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banana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      </a:t>
            </a:r>
            <a:r>
              <a:rPr lang="en-US" altLang="zh-CN" sz="3200" b="1" dirty="0" smtClean="0">
                <a:solidFill>
                  <a:srgbClr val="7030A0"/>
                </a:solidFill>
              </a:rPr>
              <a:t>hamburger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  </a:t>
            </a:r>
          </a:p>
          <a:p>
            <a:r>
              <a:rPr lang="en-US" altLang="zh-CN" sz="3200" b="1" dirty="0" smtClean="0">
                <a:solidFill>
                  <a:srgbClr val="0000FF"/>
                </a:solidFill>
              </a:rPr>
              <a:t>orange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s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       </a:t>
            </a:r>
            <a:r>
              <a:rPr lang="en-US" altLang="zh-CN" sz="3200" b="1" dirty="0" smtClean="0">
                <a:solidFill>
                  <a:srgbClr val="7030A0"/>
                </a:solidFill>
              </a:rPr>
              <a:t>tomato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es</a:t>
            </a:r>
          </a:p>
          <a:p>
            <a:r>
              <a:rPr lang="en-US" altLang="zh-CN" sz="3200" b="1" dirty="0" smtClean="0">
                <a:solidFill>
                  <a:srgbClr val="0000FF"/>
                </a:solidFill>
              </a:rPr>
              <a:t>pear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s 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            </a:t>
            </a:r>
            <a:r>
              <a:rPr lang="en-US" altLang="zh-CN" sz="3200" b="1" dirty="0" smtClean="0">
                <a:solidFill>
                  <a:srgbClr val="7030A0"/>
                </a:solidFill>
              </a:rPr>
              <a:t>French fr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ies</a:t>
            </a:r>
          </a:p>
          <a:p>
            <a:r>
              <a:rPr lang="en-US" altLang="zh-CN" sz="3200" b="1" dirty="0" smtClean="0">
                <a:solidFill>
                  <a:srgbClr val="0000FF"/>
                </a:solidFill>
              </a:rPr>
              <a:t>apple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s 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          </a:t>
            </a:r>
            <a:r>
              <a:rPr lang="en-US" altLang="zh-CN" sz="3200" b="1" dirty="0" smtClean="0">
                <a:solidFill>
                  <a:srgbClr val="7030A0"/>
                </a:solidFill>
              </a:rPr>
              <a:t>egg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s</a:t>
            </a:r>
          </a:p>
          <a:p>
            <a:r>
              <a:rPr lang="en-US" altLang="zh-CN" sz="3200" b="1" smtClean="0">
                <a:solidFill>
                  <a:srgbClr val="0000FF"/>
                </a:solidFill>
              </a:rPr>
              <a:t>strawberr</a:t>
            </a:r>
            <a:r>
              <a:rPr lang="en-US" altLang="zh-CN" sz="3200" b="1" smtClean="0">
                <a:solidFill>
                  <a:srgbClr val="FF0000"/>
                </a:solidFill>
              </a:rPr>
              <a:t>ies </a:t>
            </a:r>
            <a:r>
              <a:rPr lang="en-US" altLang="zh-CN" sz="3200" b="1" smtClean="0">
                <a:solidFill>
                  <a:srgbClr val="0000FF"/>
                </a:solidFill>
              </a:rPr>
              <a:t> </a:t>
            </a:r>
            <a:r>
              <a:rPr lang="en-US" altLang="zh-CN" sz="3200" b="1" dirty="0" smtClean="0">
                <a:solidFill>
                  <a:srgbClr val="7030A0"/>
                </a:solidFill>
              </a:rPr>
              <a:t>carrot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s</a:t>
            </a:r>
          </a:p>
          <a:p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5643570" y="214290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不可数名词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43570" y="714356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1B06BA"/>
                </a:solidFill>
              </a:rPr>
              <a:t>broccoli</a:t>
            </a:r>
            <a:endParaRPr lang="zh-CN" altLang="en-US" sz="3600" dirty="0">
              <a:solidFill>
                <a:srgbClr val="1B06BA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82" y="642918"/>
            <a:ext cx="4429156" cy="2500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00694" y="642918"/>
            <a:ext cx="3429024" cy="250033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1472" y="3643314"/>
            <a:ext cx="30003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Do you like…?</a:t>
            </a:r>
          </a:p>
          <a:p>
            <a:r>
              <a:rPr lang="en-US" altLang="zh-CN" sz="3600" dirty="0" smtClean="0"/>
              <a:t>Do they like…?</a:t>
            </a:r>
          </a:p>
          <a:p>
            <a:r>
              <a:rPr lang="en-US" altLang="zh-CN" sz="3600" dirty="0" smtClean="0"/>
              <a:t>Does she like…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3286124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FF"/>
                </a:solidFill>
              </a:rPr>
              <a:t>一般疑问句</a:t>
            </a:r>
            <a:endParaRPr lang="zh-CN" altLang="en-US" sz="2400" dirty="0">
              <a:solidFill>
                <a:srgbClr val="FF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00694" y="3286124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FF"/>
                </a:solidFill>
              </a:rPr>
              <a:t>肯定句、否定句</a:t>
            </a:r>
            <a:endParaRPr lang="zh-CN" altLang="en-US" sz="2400" dirty="0">
              <a:solidFill>
                <a:srgbClr val="FF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4876" y="3643314"/>
            <a:ext cx="44291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like…</a:t>
            </a:r>
            <a:r>
              <a:rPr lang="zh-CN" altLang="en-US" sz="3200" dirty="0" smtClean="0"/>
              <a:t>   </a:t>
            </a:r>
            <a:endParaRPr lang="en-US" altLang="zh-CN" sz="3200" dirty="0" smtClean="0"/>
          </a:p>
          <a:p>
            <a:r>
              <a:rPr lang="en-US" altLang="zh-CN" sz="3200" dirty="0" smtClean="0"/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don’t</a:t>
            </a:r>
            <a:r>
              <a:rPr lang="en-US" altLang="zh-CN" sz="3200" dirty="0" smtClean="0"/>
              <a:t> like…</a:t>
            </a:r>
          </a:p>
          <a:p>
            <a:r>
              <a:rPr lang="en-US" altLang="zh-CN" sz="3200" dirty="0" smtClean="0"/>
              <a:t>They like…  </a:t>
            </a:r>
          </a:p>
          <a:p>
            <a:r>
              <a:rPr lang="en-US" altLang="zh-CN" sz="3200" dirty="0" smtClean="0"/>
              <a:t>They </a:t>
            </a:r>
            <a:r>
              <a:rPr lang="en-US" altLang="zh-CN" sz="3200" dirty="0" smtClean="0">
                <a:solidFill>
                  <a:srgbClr val="FF0000"/>
                </a:solidFill>
              </a:rPr>
              <a:t>don’t</a:t>
            </a:r>
            <a:r>
              <a:rPr lang="en-US" altLang="zh-CN" sz="3200" dirty="0" smtClean="0"/>
              <a:t> like…</a:t>
            </a:r>
          </a:p>
          <a:p>
            <a:r>
              <a:rPr lang="en-US" altLang="zh-CN" sz="3200" dirty="0" smtClean="0"/>
              <a:t>She like</a:t>
            </a:r>
            <a:r>
              <a:rPr lang="en-US" altLang="zh-CN" sz="3200" dirty="0" smtClean="0">
                <a:solidFill>
                  <a:srgbClr val="FF0000"/>
                </a:solidFill>
              </a:rPr>
              <a:t>s</a:t>
            </a:r>
            <a:r>
              <a:rPr lang="en-US" altLang="zh-CN" sz="3200" dirty="0" smtClean="0"/>
              <a:t>…</a:t>
            </a:r>
          </a:p>
          <a:p>
            <a:r>
              <a:rPr lang="en-US" altLang="zh-CN" sz="3200" dirty="0" smtClean="0"/>
              <a:t>She </a:t>
            </a:r>
            <a:r>
              <a:rPr lang="en-US" altLang="zh-CN" sz="3200" dirty="0" smtClean="0">
                <a:solidFill>
                  <a:srgbClr val="FF0000"/>
                </a:solidFill>
              </a:rPr>
              <a:t>doesn’t like</a:t>
            </a:r>
            <a:r>
              <a:rPr lang="en-US" altLang="zh-CN" sz="3200" dirty="0" smtClean="0"/>
              <a:t>…</a:t>
            </a:r>
            <a:endParaRPr lang="en-US" altLang="zh-CN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 animBg="1"/>
      <p:bldP spid="10" grpId="0" animBg="1"/>
      <p:bldP spid="8" grpId="0"/>
      <p:bldP spid="9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203325" y="4016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304800" y="990600"/>
            <a:ext cx="83820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800" b="1" dirty="0">
              <a:solidFill>
                <a:schemeClr val="accent2"/>
              </a:solidFill>
            </a:endParaRPr>
          </a:p>
          <a:p>
            <a:r>
              <a:rPr lang="zh-CN" altLang="en-US" sz="2800" b="1" dirty="0">
                <a:solidFill>
                  <a:srgbClr val="0070C0"/>
                </a:solidFill>
              </a:rPr>
              <a:t>1.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一般加</a:t>
            </a:r>
            <a:r>
              <a:rPr lang="en-US" altLang="zh-CN" sz="2800" b="1" dirty="0">
                <a:solidFill>
                  <a:srgbClr val="FF0000"/>
                </a:solidFill>
              </a:rPr>
              <a:t>s</a:t>
            </a:r>
            <a:r>
              <a:rPr lang="en-US" altLang="zh-CN" sz="2800" b="1" dirty="0">
                <a:solidFill>
                  <a:srgbClr val="0070C0"/>
                </a:solidFill>
              </a:rPr>
              <a:t>，</a:t>
            </a:r>
          </a:p>
          <a:p>
            <a:r>
              <a:rPr lang="zh-CN" altLang="en-US" sz="2800" b="1" dirty="0">
                <a:solidFill>
                  <a:srgbClr val="0070C0"/>
                </a:solidFill>
              </a:rPr>
              <a:t>       如</a:t>
            </a:r>
            <a:r>
              <a:rPr lang="en-US" altLang="zh-CN" sz="2800" b="1" dirty="0">
                <a:solidFill>
                  <a:srgbClr val="0070C0"/>
                </a:solidFill>
              </a:rPr>
              <a:t>pen— pen</a:t>
            </a:r>
            <a:r>
              <a:rPr lang="en-US" altLang="zh-CN" sz="2800" b="1" dirty="0">
                <a:solidFill>
                  <a:srgbClr val="FF0000"/>
                </a:solidFill>
              </a:rPr>
              <a:t>s</a:t>
            </a:r>
            <a:r>
              <a:rPr lang="en-US" altLang="zh-CN" sz="2800" b="1" dirty="0">
                <a:solidFill>
                  <a:srgbClr val="0070C0"/>
                </a:solidFill>
              </a:rPr>
              <a:t>, eraser— eraser</a:t>
            </a:r>
            <a:r>
              <a:rPr lang="en-US" altLang="zh-CN" sz="2800" b="1" dirty="0">
                <a:solidFill>
                  <a:srgbClr val="FF0000"/>
                </a:solidFill>
              </a:rPr>
              <a:t>s</a:t>
            </a:r>
            <a:r>
              <a:rPr lang="en-US" altLang="zh-CN" sz="2800" b="1" dirty="0">
                <a:solidFill>
                  <a:srgbClr val="0070C0"/>
                </a:solidFill>
              </a:rPr>
              <a:t>, book—book</a:t>
            </a:r>
            <a:r>
              <a:rPr lang="en-US" altLang="zh-CN" sz="2800" b="1" dirty="0">
                <a:solidFill>
                  <a:srgbClr val="FF0000"/>
                </a:solidFill>
              </a:rPr>
              <a:t>s</a:t>
            </a:r>
            <a:r>
              <a:rPr lang="en-US" altLang="zh-CN" sz="2800" b="1" dirty="0">
                <a:solidFill>
                  <a:srgbClr val="0070C0"/>
                </a:solidFill>
              </a:rPr>
              <a:t>.</a:t>
            </a:r>
          </a:p>
          <a:p>
            <a:r>
              <a:rPr lang="en-US" altLang="zh-CN" sz="2800" b="1" dirty="0">
                <a:solidFill>
                  <a:srgbClr val="0070C0"/>
                </a:solidFill>
              </a:rPr>
              <a:t> 2.</a:t>
            </a:r>
            <a:r>
              <a:rPr lang="zh-CN" altLang="en-US" sz="2800" b="1" dirty="0">
                <a:solidFill>
                  <a:srgbClr val="0070C0"/>
                </a:solidFill>
              </a:rPr>
              <a:t>以</a:t>
            </a:r>
            <a:r>
              <a:rPr lang="en-US" altLang="zh-CN" sz="2800" b="1" dirty="0">
                <a:solidFill>
                  <a:srgbClr val="FF0000"/>
                </a:solidFill>
              </a:rPr>
              <a:t>s,  x , </a:t>
            </a:r>
            <a:r>
              <a:rPr lang="en-US" altLang="zh-CN" sz="2800" b="1" dirty="0" err="1">
                <a:solidFill>
                  <a:srgbClr val="FF0000"/>
                </a:solidFill>
              </a:rPr>
              <a:t>sh</a:t>
            </a:r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,  </a:t>
            </a:r>
            <a:r>
              <a:rPr lang="en-US" altLang="zh-CN" sz="2800" b="1" dirty="0" err="1">
                <a:solidFill>
                  <a:srgbClr val="FF0000"/>
                </a:solidFill>
              </a:rPr>
              <a:t>ch</a:t>
            </a:r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zh-CN" altLang="en-US" sz="2800" b="1" dirty="0">
                <a:solidFill>
                  <a:srgbClr val="0070C0"/>
                </a:solidFill>
              </a:rPr>
              <a:t>结尾的加  </a:t>
            </a:r>
            <a:r>
              <a:rPr lang="en-US" altLang="zh-CN" sz="2800" b="1" dirty="0" err="1">
                <a:solidFill>
                  <a:srgbClr val="FF0000"/>
                </a:solidFill>
              </a:rPr>
              <a:t>es</a:t>
            </a:r>
            <a:r>
              <a:rPr lang="en-US" altLang="zh-CN" sz="2800" b="1" dirty="0">
                <a:solidFill>
                  <a:srgbClr val="0070C0"/>
                </a:solidFill>
              </a:rPr>
              <a:t>,</a:t>
            </a:r>
          </a:p>
          <a:p>
            <a:r>
              <a:rPr lang="zh-CN" altLang="en-US" sz="2800" b="1" dirty="0">
                <a:solidFill>
                  <a:srgbClr val="0070C0"/>
                </a:solidFill>
              </a:rPr>
              <a:t>      如</a:t>
            </a:r>
            <a:r>
              <a:rPr lang="en-US" altLang="zh-CN" sz="2800" b="1" dirty="0">
                <a:solidFill>
                  <a:srgbClr val="0070C0"/>
                </a:solidFill>
              </a:rPr>
              <a:t>watch---watches.</a:t>
            </a:r>
          </a:p>
          <a:p>
            <a:r>
              <a:rPr lang="en-US" altLang="zh-CN" sz="2800" b="1" dirty="0">
                <a:solidFill>
                  <a:srgbClr val="0070C0"/>
                </a:solidFill>
              </a:rPr>
              <a:t> 3.</a:t>
            </a:r>
            <a:r>
              <a:rPr lang="zh-CN" altLang="en-US" sz="2800" b="1" dirty="0">
                <a:solidFill>
                  <a:srgbClr val="0070C0"/>
                </a:solidFill>
              </a:rPr>
              <a:t>以辅音字母加</a:t>
            </a:r>
            <a:r>
              <a:rPr lang="en-US" altLang="zh-CN" sz="2800" b="1" dirty="0">
                <a:solidFill>
                  <a:srgbClr val="0070C0"/>
                </a:solidFill>
              </a:rPr>
              <a:t>y</a:t>
            </a:r>
            <a:r>
              <a:rPr lang="zh-CN" altLang="en-US" sz="2800" b="1" dirty="0">
                <a:solidFill>
                  <a:srgbClr val="0070C0"/>
                </a:solidFill>
              </a:rPr>
              <a:t>结尾的，变</a:t>
            </a:r>
            <a:r>
              <a:rPr lang="en-US" altLang="zh-CN" sz="2800" b="1" dirty="0">
                <a:solidFill>
                  <a:srgbClr val="0070C0"/>
                </a:solidFill>
              </a:rPr>
              <a:t>y</a:t>
            </a:r>
            <a:r>
              <a:rPr lang="zh-CN" altLang="en-US" sz="2800" b="1" dirty="0">
                <a:solidFill>
                  <a:srgbClr val="0070C0"/>
                </a:solidFill>
              </a:rPr>
              <a:t>为</a:t>
            </a:r>
            <a:r>
              <a:rPr lang="en-US" altLang="zh-CN" sz="2800" b="1" dirty="0" err="1">
                <a:solidFill>
                  <a:srgbClr val="0070C0"/>
                </a:solidFill>
              </a:rPr>
              <a:t>i</a:t>
            </a:r>
            <a:r>
              <a:rPr lang="zh-CN" altLang="en-US" sz="2800" b="1" dirty="0">
                <a:solidFill>
                  <a:srgbClr val="0070C0"/>
                </a:solidFill>
              </a:rPr>
              <a:t>再加</a:t>
            </a:r>
            <a:r>
              <a:rPr lang="en-US" altLang="zh-CN" sz="2800" b="1" dirty="0" err="1">
                <a:solidFill>
                  <a:srgbClr val="0070C0"/>
                </a:solidFill>
              </a:rPr>
              <a:t>es</a:t>
            </a:r>
            <a:r>
              <a:rPr lang="en-US" altLang="zh-CN" sz="2800" b="1" dirty="0">
                <a:solidFill>
                  <a:srgbClr val="0070C0"/>
                </a:solidFill>
              </a:rPr>
              <a:t>,</a:t>
            </a:r>
          </a:p>
          <a:p>
            <a:r>
              <a:rPr lang="zh-CN" altLang="en-US" sz="2800" b="1" dirty="0">
                <a:solidFill>
                  <a:srgbClr val="0070C0"/>
                </a:solidFill>
              </a:rPr>
              <a:t>     如</a:t>
            </a:r>
            <a:r>
              <a:rPr lang="en-US" altLang="zh-CN" sz="2800" b="1" dirty="0">
                <a:solidFill>
                  <a:srgbClr val="0070C0"/>
                </a:solidFill>
              </a:rPr>
              <a:t>famil</a:t>
            </a:r>
            <a:r>
              <a:rPr lang="en-US" altLang="zh-CN" sz="2800" b="1" dirty="0">
                <a:solidFill>
                  <a:srgbClr val="FF0000"/>
                </a:solidFill>
              </a:rPr>
              <a:t>y</a:t>
            </a:r>
            <a:r>
              <a:rPr lang="en-US" altLang="zh-CN" sz="2800" b="1" dirty="0">
                <a:solidFill>
                  <a:srgbClr val="0070C0"/>
                </a:solidFill>
              </a:rPr>
              <a:t>--- famil</a:t>
            </a:r>
            <a:r>
              <a:rPr lang="en-US" altLang="zh-CN" sz="2800" b="1" dirty="0">
                <a:solidFill>
                  <a:srgbClr val="FF0000"/>
                </a:solidFill>
              </a:rPr>
              <a:t>ies</a:t>
            </a:r>
            <a:r>
              <a:rPr lang="en-US" altLang="zh-CN" sz="2800" b="1" dirty="0">
                <a:solidFill>
                  <a:srgbClr val="0070C0"/>
                </a:solidFill>
              </a:rPr>
              <a:t>, 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strawberr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y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---strawberr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ies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.</a:t>
            </a:r>
          </a:p>
          <a:p>
            <a:r>
              <a:rPr lang="en-US" altLang="zh-CN" sz="2800" b="1" dirty="0">
                <a:solidFill>
                  <a:srgbClr val="0070C0"/>
                </a:solidFill>
              </a:rPr>
              <a:t> 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     bo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y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---boy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s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r>
              <a:rPr lang="en-US" altLang="zh-CN" sz="2800" b="1" dirty="0">
                <a:solidFill>
                  <a:srgbClr val="0070C0"/>
                </a:solidFill>
              </a:rPr>
              <a:t> 4.</a:t>
            </a:r>
            <a:r>
              <a:rPr lang="zh-CN" altLang="en-US" sz="2800" b="1" dirty="0">
                <a:solidFill>
                  <a:srgbClr val="0070C0"/>
                </a:solidFill>
              </a:rPr>
              <a:t>以</a:t>
            </a:r>
            <a:r>
              <a:rPr lang="en-US" altLang="zh-CN" sz="2800" b="1" dirty="0">
                <a:solidFill>
                  <a:srgbClr val="0070C0"/>
                </a:solidFill>
              </a:rPr>
              <a:t>f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或</a:t>
            </a:r>
            <a:r>
              <a:rPr lang="en-US" altLang="zh-CN" sz="2800" b="1" dirty="0" err="1" smtClean="0">
                <a:solidFill>
                  <a:srgbClr val="0070C0"/>
                </a:solidFill>
              </a:rPr>
              <a:t>fe</a:t>
            </a:r>
            <a:r>
              <a:rPr lang="zh-CN" altLang="en-US" sz="2800" b="1" dirty="0">
                <a:solidFill>
                  <a:srgbClr val="0070C0"/>
                </a:solidFill>
              </a:rPr>
              <a:t>结尾的变</a:t>
            </a:r>
            <a:r>
              <a:rPr lang="en-US" altLang="zh-CN" sz="2800" b="1" dirty="0">
                <a:solidFill>
                  <a:srgbClr val="0070C0"/>
                </a:solidFill>
              </a:rPr>
              <a:t>f</a:t>
            </a:r>
            <a:r>
              <a:rPr lang="zh-CN" altLang="en-US" sz="2800" b="1" dirty="0">
                <a:solidFill>
                  <a:srgbClr val="0070C0"/>
                </a:solidFill>
              </a:rPr>
              <a:t>或</a:t>
            </a:r>
            <a:r>
              <a:rPr lang="en-US" altLang="zh-CN" sz="2800" b="1" dirty="0" err="1">
                <a:solidFill>
                  <a:srgbClr val="0070C0"/>
                </a:solidFill>
              </a:rPr>
              <a:t>fe</a:t>
            </a:r>
            <a:r>
              <a:rPr lang="zh-CN" altLang="en-US" sz="2800" b="1" dirty="0">
                <a:solidFill>
                  <a:srgbClr val="0070C0"/>
                </a:solidFill>
              </a:rPr>
              <a:t>为</a:t>
            </a:r>
            <a:r>
              <a:rPr lang="en-US" altLang="zh-CN" sz="2800" b="1" dirty="0">
                <a:solidFill>
                  <a:srgbClr val="0070C0"/>
                </a:solidFill>
              </a:rPr>
              <a:t>v</a:t>
            </a:r>
            <a:r>
              <a:rPr lang="zh-CN" altLang="en-US" sz="2800" b="1" dirty="0">
                <a:solidFill>
                  <a:srgbClr val="0070C0"/>
                </a:solidFill>
              </a:rPr>
              <a:t>再加</a:t>
            </a:r>
            <a:r>
              <a:rPr lang="en-US" altLang="zh-CN" sz="2800" b="1" dirty="0" err="1">
                <a:solidFill>
                  <a:srgbClr val="0070C0"/>
                </a:solidFill>
              </a:rPr>
              <a:t>es</a:t>
            </a:r>
            <a:r>
              <a:rPr lang="en-US" altLang="zh-CN" sz="2800" b="1" dirty="0">
                <a:solidFill>
                  <a:srgbClr val="0070C0"/>
                </a:solidFill>
              </a:rPr>
              <a:t>，</a:t>
            </a:r>
          </a:p>
          <a:p>
            <a:r>
              <a:rPr lang="zh-CN" altLang="en-US" sz="2800" b="1" dirty="0">
                <a:solidFill>
                  <a:srgbClr val="0070C0"/>
                </a:solidFill>
              </a:rPr>
              <a:t>     如</a:t>
            </a:r>
            <a:r>
              <a:rPr lang="en-US" altLang="zh-CN" sz="2800" b="1" dirty="0">
                <a:solidFill>
                  <a:srgbClr val="0070C0"/>
                </a:solidFill>
              </a:rPr>
              <a:t>knife(</a:t>
            </a:r>
            <a:r>
              <a:rPr lang="zh-CN" altLang="en-US" sz="2800" b="1" dirty="0">
                <a:solidFill>
                  <a:srgbClr val="0070C0"/>
                </a:solidFill>
              </a:rPr>
              <a:t>小刀)—</a:t>
            </a:r>
            <a:r>
              <a:rPr lang="en-US" altLang="zh-CN" sz="2800" b="1" dirty="0">
                <a:solidFill>
                  <a:srgbClr val="0070C0"/>
                </a:solidFill>
              </a:rPr>
              <a:t>knives.</a:t>
            </a:r>
          </a:p>
          <a:p>
            <a:r>
              <a:rPr lang="zh-CN" altLang="en-US" b="1" dirty="0">
                <a:solidFill>
                  <a:srgbClr val="CC3300"/>
                </a:solidFill>
              </a:rPr>
              <a:t> </a:t>
            </a:r>
            <a:r>
              <a:rPr lang="zh-CN" altLang="en-US" sz="2800" b="1" dirty="0" smtClean="0">
                <a:solidFill>
                  <a:srgbClr val="0033CC"/>
                </a:solidFill>
              </a:rPr>
              <a:t>5</a:t>
            </a:r>
            <a:r>
              <a:rPr lang="zh-CN" altLang="en-US" sz="2800" b="1" dirty="0" smtClean="0">
                <a:solidFill>
                  <a:schemeClr val="accent2"/>
                </a:solidFill>
              </a:rPr>
              <a:t>.</a:t>
            </a:r>
            <a:r>
              <a:rPr lang="zh-CN" altLang="en-US" sz="2800" b="1" dirty="0" smtClean="0">
                <a:solidFill>
                  <a:srgbClr val="FF33CC"/>
                </a:solidFill>
              </a:rPr>
              <a:t> </a:t>
            </a:r>
            <a:r>
              <a:rPr lang="zh-CN" altLang="en-US" sz="2800" b="1" dirty="0" smtClean="0">
                <a:solidFill>
                  <a:srgbClr val="0033CC"/>
                </a:solidFill>
              </a:rPr>
              <a:t>以 “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o</a:t>
            </a:r>
            <a:r>
              <a:rPr lang="en-US" altLang="zh-CN" sz="2800" b="1" dirty="0" smtClean="0">
                <a:solidFill>
                  <a:srgbClr val="0033CC"/>
                </a:solidFill>
              </a:rPr>
              <a:t>” </a:t>
            </a:r>
            <a:r>
              <a:rPr lang="zh-CN" altLang="en-US" sz="2800" b="1" dirty="0" smtClean="0">
                <a:solidFill>
                  <a:srgbClr val="0033CC"/>
                </a:solidFill>
              </a:rPr>
              <a:t>结尾、有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生命的加</a:t>
            </a:r>
            <a:r>
              <a:rPr lang="en-US" altLang="zh-CN" sz="2800" b="1" dirty="0" err="1" smtClean="0">
                <a:solidFill>
                  <a:srgbClr val="FF0000"/>
                </a:solidFill>
              </a:rPr>
              <a:t>es</a:t>
            </a:r>
            <a:r>
              <a:rPr lang="zh-CN" altLang="en-US" sz="2800" b="1" dirty="0" smtClean="0">
                <a:solidFill>
                  <a:srgbClr val="0033CC"/>
                </a:solidFill>
              </a:rPr>
              <a:t>，其余的加</a:t>
            </a:r>
            <a:r>
              <a:rPr lang="en-US" altLang="zh-CN" sz="2800" b="1" dirty="0" smtClean="0">
                <a:solidFill>
                  <a:srgbClr val="0033CC"/>
                </a:solidFill>
              </a:rPr>
              <a:t>s</a:t>
            </a:r>
            <a:endParaRPr lang="en-US" altLang="zh-CN" sz="2800" b="1" dirty="0">
              <a:solidFill>
                <a:srgbClr val="0033CC"/>
              </a:solidFill>
            </a:endParaRPr>
          </a:p>
          <a:p>
            <a:r>
              <a:rPr lang="en-US" altLang="zh-CN" sz="2800" b="1" dirty="0">
                <a:solidFill>
                  <a:srgbClr val="0033CC"/>
                </a:solidFill>
              </a:rPr>
              <a:t>     </a:t>
            </a:r>
            <a:r>
              <a:rPr lang="zh-CN" altLang="en-US" sz="2800" b="1" dirty="0" smtClean="0">
                <a:solidFill>
                  <a:srgbClr val="0033CC"/>
                </a:solidFill>
              </a:rPr>
              <a:t>如 </a:t>
            </a:r>
            <a:r>
              <a:rPr lang="en-US" altLang="zh-CN" sz="2800" b="1" dirty="0" smtClean="0">
                <a:solidFill>
                  <a:srgbClr val="0033CC"/>
                </a:solidFill>
              </a:rPr>
              <a:t>tomato---tomato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es</a:t>
            </a:r>
            <a:r>
              <a:rPr lang="en-US" altLang="zh-CN" sz="2800" b="1" dirty="0" smtClean="0">
                <a:solidFill>
                  <a:srgbClr val="0033CC"/>
                </a:solidFill>
              </a:rPr>
              <a:t>, photo--photos</a:t>
            </a:r>
            <a:endParaRPr lang="en-US" altLang="zh-CN" sz="2800" b="1" dirty="0">
              <a:solidFill>
                <a:srgbClr val="0033CC"/>
              </a:solidFill>
            </a:endParaRPr>
          </a:p>
          <a:p>
            <a:endParaRPr lang="zh-CN" altLang="en-US" sz="2800" b="1" dirty="0">
              <a:solidFill>
                <a:srgbClr val="0033CC"/>
              </a:solidFill>
            </a:endParaRP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593725" y="320675"/>
            <a:ext cx="338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33CC"/>
                </a:solidFill>
                <a:latin typeface="Plotter" pitchFamily="49" charset="0"/>
              </a:rPr>
              <a:t>可数名词复数：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6" grpId="0" autoUpdateAnimBg="0"/>
      <p:bldP spid="1230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746125" y="249238"/>
            <a:ext cx="3841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3333FF"/>
                </a:solidFill>
              </a:rPr>
              <a:t>把下列单数名词变成复数：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28600" y="990600"/>
            <a:ext cx="8705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CC"/>
                </a:solidFill>
              </a:rPr>
              <a:t>pencil      baseball   game   notebook    ring   ruler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28600" y="1676400"/>
            <a:ext cx="8947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 dirty="0"/>
              <a:t>pencil</a:t>
            </a:r>
            <a:r>
              <a:rPr lang="en-US" altLang="zh-CN" sz="3200" b="1" dirty="0">
                <a:solidFill>
                  <a:srgbClr val="FF0000"/>
                </a:solidFill>
              </a:rPr>
              <a:t>s </a:t>
            </a:r>
            <a:r>
              <a:rPr lang="en-US" altLang="zh-CN" sz="3200" b="1" dirty="0"/>
              <a:t>  baseball</a:t>
            </a:r>
            <a:r>
              <a:rPr lang="en-US" altLang="zh-CN" sz="3200" b="1" dirty="0">
                <a:solidFill>
                  <a:srgbClr val="FF0000"/>
                </a:solidFill>
              </a:rPr>
              <a:t>s</a:t>
            </a:r>
            <a:r>
              <a:rPr lang="en-US" altLang="zh-CN" sz="3200" b="1" dirty="0"/>
              <a:t>  game</a:t>
            </a:r>
            <a:r>
              <a:rPr lang="en-US" altLang="zh-CN" sz="3200" b="1" dirty="0">
                <a:solidFill>
                  <a:srgbClr val="FF0000"/>
                </a:solidFill>
              </a:rPr>
              <a:t>s</a:t>
            </a:r>
            <a:r>
              <a:rPr lang="en-US" altLang="zh-CN" sz="3200" b="1" dirty="0"/>
              <a:t>  notebook</a:t>
            </a:r>
            <a:r>
              <a:rPr lang="en-US" altLang="zh-CN" sz="3200" b="1" dirty="0">
                <a:solidFill>
                  <a:srgbClr val="FF0000"/>
                </a:solidFill>
              </a:rPr>
              <a:t>s</a:t>
            </a:r>
            <a:r>
              <a:rPr lang="en-US" altLang="zh-CN" sz="3200" b="1" dirty="0"/>
              <a:t>   ring</a:t>
            </a:r>
            <a:r>
              <a:rPr lang="en-US" altLang="zh-CN" sz="3200" b="1" dirty="0">
                <a:solidFill>
                  <a:srgbClr val="FF0000"/>
                </a:solidFill>
              </a:rPr>
              <a:t>s</a:t>
            </a:r>
            <a:r>
              <a:rPr lang="en-US" altLang="zh-CN" sz="3200" b="1" dirty="0"/>
              <a:t>  ruler</a:t>
            </a:r>
            <a:r>
              <a:rPr lang="en-US" altLang="zh-CN" sz="3200" b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57200" y="2568575"/>
            <a:ext cx="90757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33CC"/>
                </a:solidFill>
              </a:rPr>
              <a:t>watch      </a:t>
            </a:r>
            <a:r>
              <a:rPr lang="en-US" altLang="zh-CN" sz="3200" b="1" dirty="0" smtClean="0">
                <a:solidFill>
                  <a:srgbClr val="FF33CC"/>
                </a:solidFill>
              </a:rPr>
              <a:t> fish       bus      box      </a:t>
            </a:r>
            <a:r>
              <a:rPr lang="en-US" altLang="zh-CN" sz="3200" b="1" dirty="0">
                <a:solidFill>
                  <a:srgbClr val="FF33CC"/>
                </a:solidFill>
              </a:rPr>
              <a:t>potato     tomato         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57200" y="3429000"/>
            <a:ext cx="85121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/>
              <a:t>Watch</a:t>
            </a:r>
            <a:r>
              <a:rPr lang="en-US" altLang="zh-CN" sz="2800" b="1" dirty="0">
                <a:solidFill>
                  <a:srgbClr val="FF0000"/>
                </a:solidFill>
              </a:rPr>
              <a:t>es</a:t>
            </a:r>
            <a:r>
              <a:rPr lang="en-US" altLang="zh-CN" sz="2800" b="1" dirty="0"/>
              <a:t>     fish</a:t>
            </a:r>
            <a:r>
              <a:rPr lang="en-US" altLang="zh-CN" sz="2800" b="1" dirty="0">
                <a:solidFill>
                  <a:srgbClr val="FF0000"/>
                </a:solidFill>
              </a:rPr>
              <a:t>es</a:t>
            </a:r>
            <a:r>
              <a:rPr lang="en-US" altLang="zh-CN" sz="2800" b="1" dirty="0"/>
              <a:t>     bus</a:t>
            </a:r>
            <a:r>
              <a:rPr lang="en-US" altLang="zh-CN" sz="2800" b="1" dirty="0">
                <a:solidFill>
                  <a:srgbClr val="FF0000"/>
                </a:solidFill>
              </a:rPr>
              <a:t>es</a:t>
            </a:r>
            <a:r>
              <a:rPr lang="en-US" altLang="zh-CN" sz="2800" b="1" dirty="0"/>
              <a:t>    box</a:t>
            </a:r>
            <a:r>
              <a:rPr lang="en-US" altLang="zh-CN" sz="2800" b="1" dirty="0">
                <a:solidFill>
                  <a:srgbClr val="FF0000"/>
                </a:solidFill>
              </a:rPr>
              <a:t>es</a:t>
            </a:r>
            <a:r>
              <a:rPr lang="en-US" altLang="zh-CN" sz="2800" b="1" dirty="0"/>
              <a:t>    potato</a:t>
            </a:r>
            <a:r>
              <a:rPr lang="en-US" altLang="zh-CN" sz="2800" b="1" dirty="0">
                <a:solidFill>
                  <a:srgbClr val="FF0000"/>
                </a:solidFill>
              </a:rPr>
              <a:t>es</a:t>
            </a:r>
            <a:r>
              <a:rPr lang="en-US" altLang="zh-CN" sz="2800" b="1" dirty="0"/>
              <a:t>   tomato</a:t>
            </a:r>
            <a:r>
              <a:rPr lang="en-US" altLang="zh-CN" sz="2800" b="1" dirty="0">
                <a:solidFill>
                  <a:srgbClr val="FF0000"/>
                </a:solidFill>
              </a:rPr>
              <a:t>es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57200" y="3962400"/>
            <a:ext cx="35320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33CC"/>
                </a:solidFill>
              </a:rPr>
              <a:t>family   </a:t>
            </a:r>
            <a:r>
              <a:rPr lang="en-US" altLang="zh-CN" sz="2800" b="1" dirty="0" smtClean="0">
                <a:solidFill>
                  <a:srgbClr val="FF33CC"/>
                </a:solidFill>
              </a:rPr>
              <a:t>  baby      party</a:t>
            </a:r>
            <a:endParaRPr lang="en-US" altLang="zh-CN" sz="2800" b="1" dirty="0">
              <a:solidFill>
                <a:srgbClr val="FF33CC"/>
              </a:solidFill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28596" y="4643446"/>
            <a:ext cx="3916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/>
              <a:t>famil</a:t>
            </a:r>
            <a:r>
              <a:rPr lang="en-US" altLang="zh-CN" sz="2800" b="1" dirty="0">
                <a:solidFill>
                  <a:srgbClr val="FF0000"/>
                </a:solidFill>
              </a:rPr>
              <a:t>ies</a:t>
            </a:r>
            <a:r>
              <a:rPr lang="en-US" altLang="zh-CN" sz="2800" b="1" dirty="0"/>
              <a:t>   bab</a:t>
            </a:r>
            <a:r>
              <a:rPr lang="en-US" altLang="zh-CN" sz="2800" b="1" dirty="0">
                <a:solidFill>
                  <a:srgbClr val="FF0000"/>
                </a:solidFill>
              </a:rPr>
              <a:t>ies</a:t>
            </a:r>
            <a:r>
              <a:rPr lang="en-US" altLang="zh-CN" sz="2800" b="1" dirty="0"/>
              <a:t>   part</a:t>
            </a:r>
            <a:r>
              <a:rPr lang="en-US" altLang="zh-CN" sz="2800" b="1" dirty="0">
                <a:solidFill>
                  <a:srgbClr val="FF0000"/>
                </a:solidFill>
              </a:rPr>
              <a:t>ies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428596" y="5214950"/>
            <a:ext cx="69776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33CC"/>
                </a:solidFill>
              </a:rPr>
              <a:t>boy   </a:t>
            </a:r>
            <a:r>
              <a:rPr lang="en-US" altLang="zh-CN" sz="2800" b="1" dirty="0" smtClean="0">
                <a:solidFill>
                  <a:srgbClr val="FF33CC"/>
                </a:solidFill>
              </a:rPr>
              <a:t> class      knife    life    dictionary     photo</a:t>
            </a:r>
            <a:r>
              <a:rPr lang="en-US" altLang="zh-CN" dirty="0" smtClean="0">
                <a:solidFill>
                  <a:srgbClr val="FF33CC"/>
                </a:solidFill>
              </a:rPr>
              <a:t> </a:t>
            </a:r>
            <a:endParaRPr lang="en-US" altLang="zh-CN" dirty="0">
              <a:solidFill>
                <a:srgbClr val="FF33CC"/>
              </a:solidFill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28596" y="5857892"/>
            <a:ext cx="7194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/>
              <a:t>boy</a:t>
            </a:r>
            <a:r>
              <a:rPr lang="en-US" altLang="zh-CN" sz="2800" b="1" dirty="0">
                <a:solidFill>
                  <a:srgbClr val="FF0000"/>
                </a:solidFill>
              </a:rPr>
              <a:t>s</a:t>
            </a:r>
            <a:r>
              <a:rPr lang="en-US" altLang="zh-CN" sz="2800" b="1" dirty="0"/>
              <a:t>  class</a:t>
            </a:r>
            <a:r>
              <a:rPr lang="en-US" altLang="zh-CN" sz="2800" b="1" dirty="0">
                <a:solidFill>
                  <a:srgbClr val="FF0000"/>
                </a:solidFill>
              </a:rPr>
              <a:t>es</a:t>
            </a:r>
            <a:r>
              <a:rPr lang="en-US" altLang="zh-CN" sz="2800" b="1" dirty="0"/>
              <a:t>  kniv</a:t>
            </a:r>
            <a:r>
              <a:rPr lang="en-US" altLang="zh-CN" sz="2800" b="1" dirty="0">
                <a:solidFill>
                  <a:srgbClr val="FF0000"/>
                </a:solidFill>
              </a:rPr>
              <a:t>es</a:t>
            </a:r>
            <a:r>
              <a:rPr lang="en-US" altLang="zh-CN" sz="2800" b="1" dirty="0"/>
              <a:t>  liv</a:t>
            </a:r>
            <a:r>
              <a:rPr lang="en-US" altLang="zh-CN" sz="2800" b="1" dirty="0">
                <a:solidFill>
                  <a:srgbClr val="FF0000"/>
                </a:solidFill>
              </a:rPr>
              <a:t>es</a:t>
            </a:r>
            <a:r>
              <a:rPr lang="en-US" altLang="zh-CN" sz="2800" b="1" dirty="0"/>
              <a:t>  dictionar</a:t>
            </a:r>
            <a:r>
              <a:rPr lang="en-US" altLang="zh-CN" sz="2800" b="1" dirty="0">
                <a:solidFill>
                  <a:srgbClr val="FF0000"/>
                </a:solidFill>
              </a:rPr>
              <a:t>ies  </a:t>
            </a:r>
            <a:r>
              <a:rPr lang="en-US" altLang="zh-CN" sz="2800" b="1" dirty="0"/>
              <a:t>photo</a:t>
            </a:r>
            <a:r>
              <a:rPr lang="en-US" altLang="zh-CN" sz="2800" b="1" dirty="0">
                <a:solidFill>
                  <a:srgbClr val="FF0000"/>
                </a:solidFill>
              </a:rPr>
              <a:t>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utoUpdateAnimBg="0"/>
      <p:bldP spid="16390" grpId="0" autoUpdateAnimBg="0"/>
      <p:bldP spid="16392" grpId="0" autoUpdateAnimBg="0"/>
      <p:bldP spid="16395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478</Words>
  <Application>Microsoft Office PowerPoint</Application>
  <PresentationFormat>全屏显示(4:3)</PresentationFormat>
  <Paragraphs>114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Unit 6 Do you like bananas?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6 Do you like bananas?</dc:title>
  <dc:creator>Administrator</dc:creator>
  <cp:lastModifiedBy>微软用户</cp:lastModifiedBy>
  <cp:revision>35</cp:revision>
  <dcterms:created xsi:type="dcterms:W3CDTF">2011-11-06T05:57:14Z</dcterms:created>
  <dcterms:modified xsi:type="dcterms:W3CDTF">2011-11-10T06:22:33Z</dcterms:modified>
</cp:coreProperties>
</file>