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3366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 noRot="1"/>
          </p:cNvSpPr>
          <p:nvPr>
            <p:ph type="ctrTitle"/>
          </p:nvPr>
        </p:nvSpPr>
        <p:spPr>
          <a:ln/>
        </p:spPr>
        <p:txBody>
          <a:bodyPr anchor="ctr"/>
          <a:p>
            <a:pPr defTabSz="914400"/>
            <a:r>
              <a:rPr lang="zh-CN" altLang="en-US" sz="8800" b="1" kern="1200" baseline="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1" charset="-122"/>
              </a:rPr>
              <a:t>欢  迎  家  长  </a:t>
            </a:r>
            <a:endParaRPr lang="zh-CN" altLang="en-US" sz="8800" b="1" kern="1200" baseline="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pPr algn="l"/>
            <a:r>
              <a:rPr lang="zh-CN" altLang="en-US" b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给家长的几点建议</a:t>
            </a:r>
            <a:endParaRPr lang="zh-CN" altLang="en-US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3315" name="文本占位符 13314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140000"/>
              </a:lnSpc>
              <a:buNone/>
            </a:pPr>
            <a:r>
              <a:rPr lang="en-US" altLang="zh-CN" sz="44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1</a:t>
            </a:r>
            <a:r>
              <a:rPr lang="zh-CN" altLang="en-US" sz="44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、言传身教</a:t>
            </a:r>
            <a:endParaRPr lang="zh-CN" altLang="en-US" sz="4400" b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140000"/>
              </a:lnSpc>
              <a:buNone/>
            </a:pPr>
            <a:r>
              <a:rPr lang="en-US" altLang="zh-CN" sz="44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2</a:t>
            </a:r>
            <a:r>
              <a:rPr lang="zh-CN" altLang="en-US" sz="44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、合理安排时间，切忌陪读</a:t>
            </a:r>
            <a:endParaRPr lang="zh-CN" altLang="en-US" sz="4400" b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140000"/>
              </a:lnSpc>
              <a:buNone/>
            </a:pPr>
            <a:r>
              <a:rPr lang="en-US" altLang="zh-CN" sz="44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3</a:t>
            </a:r>
            <a:r>
              <a:rPr lang="zh-CN" altLang="en-US" sz="44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、加强沟通</a:t>
            </a:r>
            <a:endParaRPr lang="zh-CN" altLang="en-US" sz="4400" b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占位符 14337"/>
          <p:cNvSpPr>
            <a:spLocks noGrp="1" noRot="1"/>
          </p:cNvSpPr>
          <p:nvPr>
            <p:ph type="body" idx="1"/>
          </p:nvPr>
        </p:nvSpPr>
        <p:spPr>
          <a:xfrm>
            <a:off x="-34925" y="693738"/>
            <a:ext cx="9394825" cy="5616575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教材内容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（1）汉语拼音  （2）一类生字  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（3）二类生字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作业类型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（1）读、背、听 （2）抄、听写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（3）练习册（4）搜集资料。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注：</a:t>
            </a:r>
            <a:r>
              <a:rPr lang="zh-CN" altLang="en-US" sz="3600" b="1" dirty="0">
                <a:solidFill>
                  <a:srgbClr val="000000"/>
                </a:solidFill>
              </a:rPr>
              <a:t>1.每天的家庭作业都要进行批改，订正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          2.每天的家庭作业本和家校联系本上请  家长一定要及时签字</a:t>
            </a:r>
            <a:r>
              <a:rPr lang="zh-CN" altLang="en-US" sz="4000" b="1" dirty="0">
                <a:solidFill>
                  <a:srgbClr val="000000"/>
                </a:solidFill>
              </a:rPr>
              <a:t>！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pPr algn="l"/>
            <a:r>
              <a:rPr lang="zh-CN" altLang="en-US" b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9月6日家庭作业</a:t>
            </a:r>
            <a:endParaRPr lang="zh-CN" altLang="en-US" b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5363" name="文本占位符 15362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14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1、和孩子们一块完成心愿卡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2、准备符合要求的学习用品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3、买一盒拼音卡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4、准备拼音本、写字本、算术本若干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6、准备一本日记本、字典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5、抄好课表，按课表收拾好书包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 noRot="1"/>
          </p:cNvSpPr>
          <p:nvPr>
            <p:ph type="title"/>
          </p:nvPr>
        </p:nvSpPr>
        <p:spPr>
          <a:xfrm>
            <a:off x="179388" y="333375"/>
            <a:ext cx="8540750" cy="1143000"/>
          </a:xfrm>
          <a:ln/>
        </p:spPr>
        <p:txBody>
          <a:bodyPr anchor="ctr"/>
          <a:p>
            <a:pPr algn="l"/>
            <a:r>
              <a:rPr lang="zh-CN" altLang="en-US" sz="3200" b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学生基本信息表填写范例</a:t>
            </a:r>
            <a:endParaRPr lang="zh-CN" altLang="en-US" sz="3200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6387" name="文本占位符 16386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</a:p>
        </p:txBody>
      </p:sp>
      <p:pic>
        <p:nvPicPr>
          <p:cNvPr id="16388" name="图片 16387" descr="学生基本信息表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/>
        </p:txBody>
      </p:sp>
      <p:sp>
        <p:nvSpPr>
          <p:cNvPr id="17411" name="文本占位符 17410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/>
        </p:txBody>
      </p:sp>
      <p:pic>
        <p:nvPicPr>
          <p:cNvPr id="17412" name="图片 17411" descr="学生基本信息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占位符 18433"/>
          <p:cNvSpPr>
            <a:spLocks noGrp="1" noRot="1"/>
          </p:cNvSpPr>
          <p:nvPr>
            <p:ph type="body" idx="1"/>
          </p:nvPr>
        </p:nvSpPr>
        <p:spPr>
          <a:xfrm>
            <a:off x="1692275" y="2636838"/>
            <a:ext cx="6357938" cy="515937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9600">
                <a:solidFill>
                  <a:srgbClr val="A50021"/>
                </a:solidFill>
              </a:rPr>
              <a:t>谢谢大家！</a:t>
            </a:r>
            <a:endParaRPr lang="zh-CN" altLang="en-US" sz="9600">
              <a:solidFill>
                <a:srgbClr val="A5002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 noRot="1"/>
          </p:cNvSpPr>
          <p:nvPr>
            <p:ph type="ctrTitle"/>
          </p:nvPr>
        </p:nvSpPr>
        <p:spPr>
          <a:xfrm>
            <a:off x="395288" y="1052513"/>
            <a:ext cx="8640762" cy="2439987"/>
          </a:xfrm>
          <a:ln/>
        </p:spPr>
        <p:txBody>
          <a:bodyPr anchor="ctr"/>
          <a:p>
            <a:pPr algn="l" defTabSz="914400">
              <a:lnSpc>
                <a:spcPct val="150000"/>
              </a:lnSpc>
            </a:pPr>
            <a:br>
              <a:rPr lang="en-US" altLang="zh-CN" sz="2000" b="1" kern="1200" baseline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en-US" altLang="zh-CN" sz="2000" b="1" kern="1200" baseline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5400" b="1" kern="1200" baseline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家长会流程：</a:t>
            </a:r>
            <a:br>
              <a:rPr lang="zh-CN" altLang="en-US" sz="5400" b="1" kern="1200" baseline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5400" b="1" kern="1200" baseline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一、语、数老师与家长见面</a:t>
            </a:r>
            <a:br>
              <a:rPr lang="zh-CN" altLang="en-US" sz="5400" b="1" kern="1200" baseline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5400" b="1" kern="1200" baseline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5400" b="1" kern="1200" baseline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二、填写相关表格</a:t>
            </a:r>
            <a:endParaRPr lang="zh-CN" altLang="en-US" sz="5400" b="1" kern="1200" baseline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 noRot="1"/>
          </p:cNvSpPr>
          <p:nvPr>
            <p:ph type="ctrTitle"/>
          </p:nvPr>
        </p:nvSpPr>
        <p:spPr>
          <a:ln/>
        </p:spPr>
        <p:txBody>
          <a:bodyPr anchor="ctr"/>
          <a:p>
            <a:pPr algn="l" defTabSz="914400">
              <a:lnSpc>
                <a:spcPct val="120000"/>
              </a:lnSpc>
            </a:pPr>
            <a:br>
              <a:rPr lang="en-US" altLang="zh-CN" sz="2000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en-US" altLang="zh-CN" sz="2000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en-US" altLang="zh-CN" sz="2000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b="1" kern="1200" baseline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班主任发言提纲：</a:t>
            </a:r>
            <a:br>
              <a:rPr lang="zh-CN" altLang="en-US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一、自我介绍</a:t>
            </a:r>
            <a:br>
              <a:rPr lang="zh-CN" altLang="en-US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二、学校介绍</a:t>
            </a:r>
            <a:br>
              <a:rPr lang="zh-CN" altLang="en-US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三、日常规范</a:t>
            </a:r>
            <a:br>
              <a:rPr lang="zh-CN" altLang="en-US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四、如何培养良好的习惯</a:t>
            </a:r>
            <a:br>
              <a:rPr lang="zh-CN" altLang="en-US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五、给家长的几点建议</a:t>
            </a:r>
            <a:br>
              <a:rPr lang="zh-CN" altLang="en-US" b="1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b="1" kern="1200" baseline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 noRot="1"/>
          </p:cNvSpPr>
          <p:nvPr>
            <p:ph type="body" idx="1"/>
          </p:nvPr>
        </p:nvSpPr>
        <p:spPr>
          <a:xfrm>
            <a:off x="323850" y="2276475"/>
            <a:ext cx="8540750" cy="4194175"/>
          </a:xfrm>
          <a:ln/>
        </p:spPr>
        <p:txBody>
          <a:bodyPr/>
          <a:p>
            <a:pPr>
              <a:buNone/>
            </a:pPr>
            <a:r>
              <a:rPr lang="zh-CN" altLang="en-US" sz="48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班主任姓名：</a:t>
            </a:r>
            <a:endParaRPr lang="zh-CN" altLang="en-US" sz="48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buNone/>
            </a:pPr>
            <a:endParaRPr lang="zh-CN" altLang="en-US" sz="48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联系电话：</a:t>
            </a:r>
            <a:endParaRPr lang="zh-CN" altLang="en-US" sz="48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250825" y="836613"/>
            <a:ext cx="561657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b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自我介绍</a:t>
            </a:r>
            <a:endParaRPr lang="zh-CN" altLang="en-US" sz="5400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pPr algn="l"/>
            <a:r>
              <a:rPr lang="zh-CN" altLang="en-US" b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学校介绍</a:t>
            </a:r>
            <a:endParaRPr lang="zh-CN" altLang="en-US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8195" name="文本占位符 8194"/>
          <p:cNvSpPr>
            <a:spLocks noGrp="1" noRot="1"/>
          </p:cNvSpPr>
          <p:nvPr>
            <p:ph type="body" idx="1"/>
          </p:nvPr>
        </p:nvSpPr>
        <p:spPr>
          <a:xfrm>
            <a:off x="-1619250" y="1905000"/>
            <a:ext cx="10461625" cy="4194175"/>
          </a:xfrm>
          <a:ln/>
        </p:spPr>
        <p:txBody>
          <a:bodyPr/>
          <a:p>
            <a:pPr lvl="4">
              <a:buNone/>
            </a:pPr>
            <a:r>
              <a:rPr lang="en-US" altLang="zh-CN" sz="2800"/>
              <a:t>        </a:t>
            </a:r>
            <a:endParaRPr lang="zh-CN" altLang="en-US" sz="2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pPr algn="l"/>
            <a:r>
              <a:rPr lang="zh-CN" altLang="en-US" b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日常规范</a:t>
            </a:r>
            <a:endParaRPr lang="zh-CN" altLang="en-US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9219" name="文本占位符 921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学校作息时间：</a:t>
            </a:r>
            <a:endParaRPr lang="zh-CN" altLang="en-US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上午8:00—— 11:55上课，学生7:40后进入校园，中午不在校用餐的孩子11:55接人；</a:t>
            </a:r>
            <a:endParaRPr lang="zh-CN" altLang="en-US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下午2:00——3:30上课，不</a:t>
            </a:r>
            <a:r>
              <a:rPr lang="zh-CN" altLang="en-US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在校用餐的学生下午1:40后进入校园，下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午3:30放学。</a:t>
            </a:r>
            <a:endParaRPr lang="zh-CN" altLang="en-US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（周二、周五下午没课，在校用餐的同学家长尽量在12:30来接，因为教师们下午要赶回站小本部，参加会议或学习。）</a:t>
            </a:r>
            <a:endParaRPr lang="zh-CN" altLang="en-US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占位符 10241"/>
          <p:cNvSpPr>
            <a:spLocks noGrp="1" noRot="1"/>
          </p:cNvSpPr>
          <p:nvPr>
            <p:ph type="body" idx="1"/>
          </p:nvPr>
        </p:nvSpPr>
        <p:spPr>
          <a:xfrm>
            <a:off x="179388" y="692150"/>
            <a:ext cx="8540750" cy="5976938"/>
          </a:xfrm>
          <a:ln/>
        </p:spPr>
        <p:txBody>
          <a:bodyPr/>
          <a:p>
            <a:pPr>
              <a:buNone/>
            </a:pPr>
            <a:r>
              <a:rPr lang="zh-CN" altLang="en-US" sz="4000" b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准备好必要的学习用品</a:t>
            </a:r>
            <a:endParaRPr lang="zh-CN" altLang="en-US" sz="4000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r>
              <a:rPr lang="en-US" altLang="zh-CN" b="1">
                <a:solidFill>
                  <a:srgbClr val="000000"/>
                </a:solidFill>
              </a:rPr>
              <a:t>a.</a:t>
            </a:r>
            <a:r>
              <a:rPr lang="zh-CN" altLang="en-US" b="1">
                <a:solidFill>
                  <a:srgbClr val="000000"/>
                </a:solidFill>
              </a:rPr>
              <a:t>每天最好准备好橡皮擦、直尺和五枝以上削好了的铅笔。建议一年级的孩子先不要用自动铅笔。</a:t>
            </a:r>
            <a:endParaRPr lang="zh-CN" altLang="en-US" b="1">
              <a:solidFill>
                <a:srgbClr val="000000"/>
              </a:solidFill>
            </a:endParaRPr>
          </a:p>
          <a:p>
            <a:r>
              <a:rPr lang="en-US" altLang="zh-CN" b="1">
                <a:solidFill>
                  <a:srgbClr val="000000"/>
                </a:solidFill>
              </a:rPr>
              <a:t>b.</a:t>
            </a:r>
            <a:r>
              <a:rPr lang="zh-CN" altLang="en-US" b="1">
                <a:solidFill>
                  <a:srgbClr val="000000"/>
                </a:solidFill>
              </a:rPr>
              <a:t>每门功课的书本、练习册都要包好书皮，写好名字。语文、数学的相关书本每天都要带好，其他学科要按课表带好相关学具。建议铅笔、橡皮等学习用品可以贴上白胶布，上面写好名字，教育好孩子自己的东西自己管理。</a:t>
            </a: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pPr algn="l"/>
            <a:r>
              <a:rPr lang="zh-CN" altLang="en-US" b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如何培养良好的习惯</a:t>
            </a:r>
            <a:endParaRPr lang="zh-CN" altLang="en-US" b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1267" name="文本占位符 11266"/>
          <p:cNvSpPr>
            <a:spLocks noGrp="1" noRot="1"/>
          </p:cNvSpPr>
          <p:nvPr>
            <p:ph type="body" idx="1"/>
          </p:nvPr>
        </p:nvSpPr>
        <p:spPr>
          <a:xfrm>
            <a:off x="323850" y="1700213"/>
            <a:ext cx="8712200" cy="5157787"/>
          </a:xfrm>
          <a:ln/>
        </p:spPr>
        <p:txBody>
          <a:bodyPr/>
          <a:p>
            <a:pPr>
              <a:lnSpc>
                <a:spcPct val="120000"/>
              </a:lnSpc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（一）生活习惯的培养</a:t>
            </a:r>
            <a:endParaRPr lang="zh-CN" altLang="en-US" sz="3600" b="1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1</a:t>
            </a:r>
            <a:r>
              <a:rPr lang="zh-CN" altLang="en-US" sz="3600" b="1">
                <a:solidFill>
                  <a:srgbClr val="000000"/>
                </a:solidFill>
              </a:rPr>
              <a:t>、培养孩子的时间观念</a:t>
            </a:r>
            <a:endParaRPr lang="zh-CN" altLang="en-US" sz="3600" b="1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2</a:t>
            </a:r>
            <a:r>
              <a:rPr lang="zh-CN" altLang="en-US" sz="3600" b="1">
                <a:solidFill>
                  <a:srgbClr val="000000"/>
                </a:solidFill>
              </a:rPr>
              <a:t>、教会孩子自己收拾书包</a:t>
            </a:r>
            <a:endParaRPr lang="zh-CN" altLang="en-US" sz="3600" b="1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3</a:t>
            </a:r>
            <a:r>
              <a:rPr lang="zh-CN" altLang="en-US" sz="3600" b="1">
                <a:solidFill>
                  <a:srgbClr val="000000"/>
                </a:solidFill>
              </a:rPr>
              <a:t>、带好学习用品和生活用品，不带零花钱</a:t>
            </a:r>
            <a:endParaRPr lang="zh-CN" altLang="en-US" sz="3600" b="1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4</a:t>
            </a:r>
            <a:r>
              <a:rPr lang="zh-CN" altLang="en-US" sz="3600" b="1">
                <a:solidFill>
                  <a:srgbClr val="000000"/>
                </a:solidFill>
              </a:rPr>
              <a:t>、培养劳动能力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 noRot="1"/>
          </p:cNvSpPr>
          <p:nvPr>
            <p:ph type="title"/>
          </p:nvPr>
        </p:nvSpPr>
        <p:spPr>
          <a:xfrm>
            <a:off x="0" y="620713"/>
            <a:ext cx="8540750" cy="1143000"/>
          </a:xfrm>
          <a:ln/>
        </p:spPr>
        <p:txBody>
          <a:bodyPr anchor="ctr"/>
          <a:p>
            <a:pPr algn="l"/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</a:rPr>
              <a:t>（二）学习习惯的培养</a:t>
            </a:r>
            <a:endParaRPr lang="zh-CN" altLang="en-US" sz="3600" b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2291" name="文本占位符 12290"/>
          <p:cNvSpPr>
            <a:spLocks noGrp="1" noRot="1"/>
          </p:cNvSpPr>
          <p:nvPr>
            <p:ph type="body" idx="1"/>
          </p:nvPr>
        </p:nvSpPr>
        <p:spPr>
          <a:xfrm>
            <a:off x="395288" y="1700213"/>
            <a:ext cx="10188575" cy="4194175"/>
          </a:xfrm>
          <a:ln/>
        </p:spPr>
        <p:txBody>
          <a:bodyPr/>
          <a:p>
            <a:pPr>
              <a:lnSpc>
                <a:spcPct val="14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1</a:t>
            </a:r>
            <a:r>
              <a:rPr lang="zh-CN" altLang="en-US" sz="2800" b="1">
                <a:solidFill>
                  <a:srgbClr val="000000"/>
                </a:solidFill>
              </a:rPr>
              <a:t>、基本学习习惯</a:t>
            </a:r>
            <a:endParaRPr lang="zh-CN" altLang="en-US" sz="2800" b="1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专心听讲、大胆发言、按要求做好课前准备</a:t>
            </a:r>
            <a:endParaRPr lang="zh-CN" altLang="en-US" sz="2800" b="1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读写姿势正确、作业书写整洁 、按时按量完成作业</a:t>
            </a:r>
            <a:endParaRPr lang="zh-CN" altLang="en-US" sz="2800" b="1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及时上交作业</a:t>
            </a:r>
            <a:endParaRPr lang="zh-CN" altLang="en-US" sz="2800" b="1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2</a:t>
            </a:r>
            <a:r>
              <a:rPr lang="zh-CN" altLang="en-US" sz="2800" b="1">
                <a:solidFill>
                  <a:srgbClr val="000000"/>
                </a:solidFill>
              </a:rPr>
              <a:t>、语文学习习惯</a:t>
            </a:r>
            <a:endParaRPr lang="zh-CN" altLang="en-US" sz="2800" b="1">
              <a:solidFill>
                <a:srgbClr val="000000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静听、敢说、善读、会写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850</Words>
  <Application>WPS 演示</Application>
  <PresentationFormat>在屏幕上显示</PresentationFormat>
  <Paragraphs>72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楷体_GB2312</vt:lpstr>
      <vt:lpstr>新宋体</vt:lpstr>
      <vt:lpstr>微软雅黑</vt:lpstr>
      <vt:lpstr>Calibri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小升初家长会</dc:title>
  <dc:creator>微软用户</dc:creator>
  <cp:lastModifiedBy>Administrator</cp:lastModifiedBy>
  <cp:revision>15</cp:revision>
  <dcterms:created xsi:type="dcterms:W3CDTF">2014-04-18T04:13:13Z</dcterms:created>
  <dcterms:modified xsi:type="dcterms:W3CDTF">2017-02-15T14:07:31Z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