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activeX/activeX1.xml" ContentType="application/vnd.ms-office.activeX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6" r:id="rId2"/>
    <p:sldId id="286" r:id="rId3"/>
    <p:sldId id="287" r:id="rId4"/>
    <p:sldId id="319" r:id="rId5"/>
    <p:sldId id="288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310" r:id="rId14"/>
    <p:sldId id="297" r:id="rId15"/>
    <p:sldId id="302" r:id="rId16"/>
    <p:sldId id="298" r:id="rId17"/>
    <p:sldId id="299" r:id="rId18"/>
    <p:sldId id="300" r:id="rId19"/>
    <p:sldId id="318" r:id="rId20"/>
    <p:sldId id="301" r:id="rId21"/>
    <p:sldId id="312" r:id="rId22"/>
    <p:sldId id="277" r:id="rId23"/>
    <p:sldId id="314" r:id="rId24"/>
    <p:sldId id="313" r:id="rId25"/>
    <p:sldId id="303" r:id="rId26"/>
    <p:sldId id="315" r:id="rId27"/>
    <p:sldId id="304" r:id="rId28"/>
    <p:sldId id="316" r:id="rId29"/>
    <p:sldId id="305" r:id="rId30"/>
    <p:sldId id="317" r:id="rId31"/>
    <p:sldId id="306" r:id="rId32"/>
    <p:sldId id="307" r:id="rId33"/>
    <p:sldId id="308" r:id="rId34"/>
    <p:sldId id="309" r:id="rId35"/>
    <p:sldId id="285" r:id="rId36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765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66" autoAdjust="0"/>
    <p:restoredTop sz="66380" autoAdjust="0"/>
  </p:normalViewPr>
  <p:slideViewPr>
    <p:cSldViewPr>
      <p:cViewPr varScale="1">
        <p:scale>
          <a:sx n="91" d="100"/>
          <a:sy n="91" d="100"/>
        </p:scale>
        <p:origin x="-1578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9A690E13-4387-40BD-AFAA-E9E140EF81A9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A85FB72F-9ED6-4C2B-AF78-9EF5C9637A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zh-CN" smtClean="0"/>
              <a:t>一、谜语导入，学习新课</a:t>
            </a:r>
          </a:p>
          <a:p>
            <a:r>
              <a:rPr lang="en-US" altLang="zh-CN" smtClean="0"/>
              <a:t>1</a:t>
            </a:r>
            <a:r>
              <a:rPr lang="zh-CN" altLang="zh-CN" smtClean="0"/>
              <a:t>．上课前，老师先给你们猜个谜语，看看谁猜得又快又准。</a:t>
            </a:r>
          </a:p>
          <a:p>
            <a:r>
              <a:rPr lang="zh-CN" altLang="zh-CN" smtClean="0"/>
              <a:t>课件出示：</a:t>
            </a:r>
          </a:p>
          <a:p>
            <a:r>
              <a:rPr lang="zh-CN" altLang="zh-CN" smtClean="0"/>
              <a:t>绿衣小英雄，田里捉害虫，水陆都是家，唱歌呱呱呱。（谜底：青蛙）</a:t>
            </a:r>
            <a:endParaRPr lang="en-US" altLang="zh-CN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1CD49EE-1D15-460A-A1C2-F66F49BDB2FE}" type="slidenum">
              <a:rPr lang="zh-CN" altLang="en-US" smtClean="0">
                <a:ea typeface="宋体" charset="-122"/>
              </a:rPr>
              <a:pPr/>
              <a:t>2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6</a:t>
            </a:r>
            <a:r>
              <a:rPr lang="zh-CN" altLang="zh-CN" smtClean="0"/>
              <a:t>．指导学生朗读第一自然段和第</a:t>
            </a:r>
            <a:r>
              <a:rPr lang="en-US" altLang="zh-CN" smtClean="0"/>
              <a:t>11</a:t>
            </a:r>
            <a:r>
              <a:rPr lang="zh-CN" altLang="zh-CN" smtClean="0"/>
              <a:t>自然段，在朗读中感受泥塘的前后变化。</a:t>
            </a:r>
          </a:p>
          <a:p>
            <a:r>
              <a:rPr lang="zh-CN" altLang="zh-CN" smtClean="0"/>
              <a:t>小结：青蛙的泥塘是怎么从烂泥塘变成现在这么美的地方的呢？我们下节课继续学习。</a:t>
            </a:r>
          </a:p>
          <a:p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7595AE6-E1EE-40E0-95E8-7FD68497C1BE}" type="slidenum">
              <a:rPr lang="zh-CN" altLang="en-US" smtClean="0">
                <a:ea typeface="宋体" charset="-122"/>
              </a:rPr>
              <a:pPr/>
              <a:t>11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zh-CN" smtClean="0"/>
              <a:t>四、指导写字</a:t>
            </a:r>
          </a:p>
          <a:p>
            <a:r>
              <a:rPr lang="en-US" altLang="zh-CN" smtClean="0"/>
              <a:t>1</a:t>
            </a:r>
            <a:r>
              <a:rPr lang="zh-CN" altLang="zh-CN" smtClean="0"/>
              <a:t>．师出示“蛙、卖、籽、搬”等生字卡，生观察其字体结构，自主记忆。</a:t>
            </a:r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F6D95FA-0D08-43E7-BB7B-9D2C1E697A4E}" type="slidenum">
              <a:rPr lang="zh-CN" altLang="en-US" smtClean="0">
                <a:ea typeface="宋体" charset="-122"/>
              </a:rPr>
              <a:pPr/>
              <a:t>12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2</a:t>
            </a:r>
            <a:r>
              <a:rPr lang="zh-CN" altLang="zh-CN" smtClean="0"/>
              <a:t>．老师以“卖”为例示范写。</a:t>
            </a:r>
          </a:p>
          <a:p>
            <a:r>
              <a:rPr lang="zh-CN" altLang="zh-CN" smtClean="0"/>
              <a:t>“卖”：是上下结构，上边是部首“十”，下边是一个“买”，所以说卖也算是形声字，在写的时候卖上边的“十”的那一竖一定要写在田字格的中间。（“卖”与“买”对比识记。教师范写，学生书空。）</a:t>
            </a:r>
          </a:p>
          <a:p>
            <a:r>
              <a:rPr lang="en-US" altLang="zh-CN" smtClean="0"/>
              <a:t>3</a:t>
            </a:r>
            <a:r>
              <a:rPr lang="zh-CN" altLang="zh-CN" smtClean="0"/>
              <a:t>．学生描红、书写，教师巡视指导。</a:t>
            </a:r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FED9B83-ACAB-4AAF-A805-8367C7594366}" type="slidenum">
              <a:rPr lang="zh-CN" altLang="en-US" smtClean="0">
                <a:ea typeface="宋体" charset="-122"/>
              </a:rPr>
              <a:pPr/>
              <a:t>13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zh-CN" smtClean="0"/>
              <a:t>五、布置作业</a:t>
            </a: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6E241B4-7F3F-4CCE-99DB-76A60D898E5A}" type="slidenum">
              <a:rPr lang="zh-CN" altLang="en-US" smtClean="0">
                <a:ea typeface="宋体" charset="-122"/>
              </a:rPr>
              <a:pPr/>
              <a:t>14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zh-CN" dirty="0" smtClean="0"/>
              <a:t>一、美读导入</a:t>
            </a:r>
          </a:p>
          <a:p>
            <a:r>
              <a:rPr lang="zh-CN" altLang="zh-CN" dirty="0" smtClean="0"/>
              <a:t>课件出示：</a:t>
            </a:r>
          </a:p>
          <a:p>
            <a:r>
              <a:rPr lang="zh-CN" altLang="zh-CN" dirty="0" smtClean="0"/>
              <a:t>“青蛙住在烂泥塘里。他觉得这儿不怎么样，想把泥塘卖掉，换</a:t>
            </a:r>
            <a:r>
              <a:rPr lang="zh-CN" altLang="en-US" dirty="0" smtClean="0"/>
              <a:t>一些</a:t>
            </a:r>
            <a:r>
              <a:rPr lang="zh-CN" altLang="zh-CN" dirty="0" smtClean="0"/>
              <a:t>钱搬到城里住。”</a:t>
            </a:r>
          </a:p>
          <a:p>
            <a:r>
              <a:rPr lang="zh-CN" altLang="zh-CN" dirty="0" smtClean="0"/>
              <a:t>“多好的地方！有树，有花，有草，有水塘。你可以看蝴蝶在花丛中飞舞，听小鸟在树</a:t>
            </a:r>
            <a:r>
              <a:rPr lang="zh-CN" altLang="zh-CN" dirty="0" smtClean="0"/>
              <a:t>上</a:t>
            </a:r>
            <a:r>
              <a:rPr lang="zh-CN" altLang="en-US" dirty="0" smtClean="0"/>
              <a:t>唱歌</a:t>
            </a:r>
            <a:r>
              <a:rPr lang="zh-CN" altLang="zh-CN" dirty="0" smtClean="0"/>
              <a:t>。</a:t>
            </a:r>
            <a:r>
              <a:rPr lang="zh-CN" altLang="zh-CN" dirty="0" smtClean="0"/>
              <a:t>你可以在水里尽情游泳，躺在草地上晒太阳。这儿还有道路通到城里……”</a:t>
            </a:r>
          </a:p>
          <a:p>
            <a:r>
              <a:rPr lang="zh-CN" altLang="zh-CN" dirty="0" smtClean="0"/>
              <a:t>学生齐读。</a:t>
            </a:r>
          </a:p>
          <a:p>
            <a:r>
              <a:rPr lang="zh-CN" altLang="zh-CN" dirty="0" smtClean="0"/>
              <a:t>青蛙的泥塘是怎么从烂泥塘变成一个环境优美的地方的呢？我们继续去故事中看一看吧！</a:t>
            </a:r>
            <a:endParaRPr lang="zh-CN" altLang="en-US" dirty="0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212299A-335C-4357-91B7-D96E96C99575}" type="slidenum">
              <a:rPr lang="zh-CN" altLang="en-US" smtClean="0">
                <a:ea typeface="宋体" charset="-122"/>
              </a:rPr>
              <a:pPr/>
              <a:t>16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zh-CN" smtClean="0"/>
              <a:t>二、研读课文，合作学习</a:t>
            </a:r>
          </a:p>
          <a:p>
            <a:r>
              <a:rPr lang="en-US" altLang="zh-CN" smtClean="0"/>
              <a:t>1</a:t>
            </a:r>
            <a:r>
              <a:rPr lang="zh-CN" altLang="zh-CN" smtClean="0"/>
              <a:t>．自读课文，找一找都有谁来买青蛙的泥塘？（老牛</a:t>
            </a:r>
            <a:r>
              <a:rPr lang="en-US" altLang="zh-CN" smtClean="0"/>
              <a:t>——</a:t>
            </a:r>
            <a:r>
              <a:rPr lang="zh-CN" altLang="zh-CN" smtClean="0"/>
              <a:t>野鸭</a:t>
            </a:r>
            <a:r>
              <a:rPr lang="en-US" altLang="zh-CN" smtClean="0"/>
              <a:t>——</a:t>
            </a:r>
            <a:r>
              <a:rPr lang="zh-CN" altLang="zh-CN" smtClean="0"/>
              <a:t>小鸟</a:t>
            </a:r>
            <a:r>
              <a:rPr lang="en-US" altLang="zh-CN" smtClean="0"/>
              <a:t>——</a:t>
            </a:r>
            <a:r>
              <a:rPr lang="zh-CN" altLang="zh-CN" smtClean="0"/>
              <a:t>蝴蝶</a:t>
            </a:r>
            <a:r>
              <a:rPr lang="en-US" altLang="zh-CN" smtClean="0"/>
              <a:t>——</a:t>
            </a:r>
            <a:r>
              <a:rPr lang="zh-CN" altLang="zh-CN" smtClean="0"/>
              <a:t>小兔</a:t>
            </a:r>
            <a:r>
              <a:rPr lang="en-US" altLang="zh-CN" smtClean="0"/>
              <a:t>——</a:t>
            </a:r>
            <a:r>
              <a:rPr lang="zh-CN" altLang="zh-CN" smtClean="0"/>
              <a:t>小猴</a:t>
            </a:r>
            <a:r>
              <a:rPr lang="en-US" altLang="zh-CN" smtClean="0"/>
              <a:t>——</a:t>
            </a:r>
            <a:r>
              <a:rPr lang="zh-CN" altLang="zh-CN" smtClean="0"/>
              <a:t>小狐狸）</a:t>
            </a:r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BD0AF68-5447-4BBF-AE02-B34B8D2530C8}" type="slidenum">
              <a:rPr lang="zh-CN" altLang="en-US" smtClean="0">
                <a:ea typeface="宋体" charset="-122"/>
              </a:rPr>
              <a:pPr/>
              <a:t>17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2</a:t>
            </a:r>
            <a:r>
              <a:rPr lang="zh-CN" altLang="zh-CN" smtClean="0"/>
              <a:t>．小组合作，思考问题。</a:t>
            </a:r>
          </a:p>
          <a:p>
            <a:r>
              <a:rPr lang="zh-CN" altLang="zh-CN" smtClean="0"/>
              <a:t>谁来买泥塘</a:t>
            </a:r>
            <a:r>
              <a:rPr lang="en-US" altLang="zh-CN" smtClean="0"/>
              <a:t>     </a:t>
            </a:r>
            <a:r>
              <a:rPr lang="zh-CN" altLang="zh-CN" smtClean="0"/>
              <a:t>是否卖出泥塘</a:t>
            </a:r>
            <a:r>
              <a:rPr lang="en-US" altLang="zh-CN" smtClean="0"/>
              <a:t>     </a:t>
            </a:r>
            <a:r>
              <a:rPr lang="zh-CN" altLang="zh-CN" smtClean="0"/>
              <a:t>给出的意见</a:t>
            </a:r>
            <a:r>
              <a:rPr lang="en-US" altLang="zh-CN" smtClean="0"/>
              <a:t>     </a:t>
            </a:r>
            <a:r>
              <a:rPr lang="zh-CN" altLang="zh-CN" smtClean="0"/>
              <a:t>青蛙是怎么做的？</a:t>
            </a:r>
          </a:p>
          <a:p>
            <a:r>
              <a:rPr lang="zh-CN" altLang="zh-CN" smtClean="0"/>
              <a:t>老牛</a:t>
            </a:r>
          </a:p>
          <a:p>
            <a:r>
              <a:rPr lang="zh-CN" altLang="zh-CN" smtClean="0"/>
              <a:t>野鸭</a:t>
            </a:r>
          </a:p>
          <a:p>
            <a:r>
              <a:rPr lang="zh-CN" altLang="zh-CN" smtClean="0"/>
              <a:t>小鸟</a:t>
            </a:r>
          </a:p>
          <a:p>
            <a:r>
              <a:rPr lang="zh-CN" altLang="zh-CN" smtClean="0"/>
              <a:t>蝴蝶</a:t>
            </a:r>
          </a:p>
          <a:p>
            <a:r>
              <a:rPr lang="zh-CN" altLang="zh-CN" smtClean="0"/>
              <a:t>小兔</a:t>
            </a:r>
          </a:p>
          <a:p>
            <a:r>
              <a:rPr lang="zh-CN" altLang="zh-CN" smtClean="0"/>
              <a:t>小猴</a:t>
            </a:r>
          </a:p>
          <a:p>
            <a:r>
              <a:rPr lang="zh-CN" altLang="zh-CN" smtClean="0"/>
              <a:t>小狐狸</a:t>
            </a:r>
            <a:endParaRPr lang="en-US" altLang="zh-CN" smtClean="0"/>
          </a:p>
          <a:p>
            <a:r>
              <a:rPr lang="zh-CN" altLang="zh-CN" smtClean="0"/>
              <a:t>……</a:t>
            </a:r>
            <a:endParaRPr lang="en-US" altLang="zh-CN" smtClean="0"/>
          </a:p>
          <a:p>
            <a:r>
              <a:rPr lang="zh-CN" altLang="zh-CN" smtClean="0"/>
              <a:t>小组交流，完成表格。教师讲解，相机出示：</a:t>
            </a:r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38DFA6F-BD0C-4EB5-8D74-79920C21F948}" type="slidenum">
              <a:rPr lang="zh-CN" altLang="en-US" smtClean="0">
                <a:ea typeface="宋体" charset="-122"/>
              </a:rPr>
              <a:pPr/>
              <a:t>18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zh-CN" smtClean="0"/>
              <a:t>（</a:t>
            </a:r>
            <a:r>
              <a:rPr lang="en-US" altLang="zh-CN" smtClean="0"/>
              <a:t>1</a:t>
            </a:r>
            <a:r>
              <a:rPr lang="zh-CN" altLang="zh-CN" smtClean="0"/>
              <a:t>）课件出示：</a:t>
            </a:r>
          </a:p>
          <a:p>
            <a:r>
              <a:rPr lang="zh-CN" altLang="zh-CN" smtClean="0"/>
              <a:t>于是他就去采集草籽，播撒在泥塘周围的地上。</a:t>
            </a:r>
            <a:endParaRPr lang="en-US" altLang="zh-CN" smtClean="0"/>
          </a:p>
          <a:p>
            <a:r>
              <a:rPr lang="zh-CN" altLang="zh-CN" smtClean="0"/>
              <a:t>到了春天，泥塘周围长出了绿茵茵的小草。</a:t>
            </a:r>
          </a:p>
          <a:p>
            <a:r>
              <a:rPr lang="zh-CN" altLang="zh-CN" smtClean="0"/>
              <a:t>①谁能仿照“绿茵茵”写几个词语？（红彤彤</a:t>
            </a:r>
            <a:r>
              <a:rPr lang="en-US" altLang="zh-CN" smtClean="0"/>
              <a:t>   </a:t>
            </a:r>
            <a:r>
              <a:rPr lang="zh-CN" altLang="zh-CN" smtClean="0"/>
              <a:t>金灿灿</a:t>
            </a:r>
            <a:r>
              <a:rPr lang="en-US" altLang="zh-CN" smtClean="0"/>
              <a:t>   </a:t>
            </a:r>
            <a:r>
              <a:rPr lang="zh-CN" altLang="zh-CN" smtClean="0"/>
              <a:t>白花花</a:t>
            </a:r>
            <a:r>
              <a:rPr lang="en-US" altLang="zh-CN" smtClean="0"/>
              <a:t>   </a:t>
            </a:r>
            <a:r>
              <a:rPr lang="zh-CN" altLang="zh-CN" smtClean="0"/>
              <a:t>黑糊糊）</a:t>
            </a:r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62CAD63-63FE-4D9B-B412-3A66E01DD676}" type="slidenum">
              <a:rPr lang="zh-CN" altLang="en-US" smtClean="0">
                <a:ea typeface="宋体" charset="-122"/>
              </a:rPr>
              <a:pPr/>
              <a:t>20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zh-CN" smtClean="0"/>
              <a:t>②青蛙为什么会给泥塘周围种些草？（老牛给青蛙提的建议应该在泥塘周围种些草。）</a:t>
            </a:r>
          </a:p>
          <a:p>
            <a:r>
              <a:rPr lang="zh-CN" altLang="zh-CN" smtClean="0"/>
              <a:t>③老牛为什么会提出这种意见？（因为老牛爱吃草，如果让他选择住的地方的话，他会选择一个周边有草的地方。）</a:t>
            </a:r>
          </a:p>
          <a:p>
            <a:r>
              <a:rPr lang="zh-CN" altLang="zh-CN" smtClean="0"/>
              <a:t>④你能体会到老牛的心理吗？小组分角色朗读第三自然段。</a:t>
            </a: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9C26321-D92D-421D-B6F3-191E26E78D14}" type="slidenum">
              <a:rPr lang="zh-CN" altLang="en-US" smtClean="0">
                <a:ea typeface="宋体" charset="-122"/>
              </a:rPr>
              <a:pPr/>
              <a:t>21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）课件出示：</a:t>
            </a:r>
          </a:p>
          <a:p>
            <a:r>
              <a:rPr lang="zh-CN" altLang="en-US" dirty="0" smtClean="0"/>
              <a:t>“于是他跑到周围的山里找到泉水，又砍了些竹子，把竹子破开，一根一根接起来，把水引到泥塘里来。”</a:t>
            </a:r>
            <a:endParaRPr lang="zh-CN" altLang="zh-CN" dirty="0" smtClean="0"/>
          </a:p>
          <a:p>
            <a:r>
              <a:rPr lang="zh-CN" altLang="zh-CN" dirty="0" smtClean="0"/>
              <a:t>①你能找出这一句中有哪些是描写动作的词语吗？（跑</a:t>
            </a:r>
            <a:r>
              <a:rPr lang="en-US" altLang="zh-CN" dirty="0" smtClean="0"/>
              <a:t>  </a:t>
            </a:r>
            <a:r>
              <a:rPr lang="zh-CN" altLang="zh-CN" dirty="0" smtClean="0"/>
              <a:t>找</a:t>
            </a:r>
            <a:r>
              <a:rPr lang="en-US" altLang="zh-CN" dirty="0" smtClean="0"/>
              <a:t>  </a:t>
            </a:r>
            <a:r>
              <a:rPr lang="zh-CN" altLang="zh-CN" dirty="0" smtClean="0"/>
              <a:t>破</a:t>
            </a:r>
            <a:r>
              <a:rPr lang="en-US" altLang="zh-CN" dirty="0" smtClean="0"/>
              <a:t>   </a:t>
            </a:r>
            <a:r>
              <a:rPr lang="zh-CN" altLang="zh-CN" dirty="0" smtClean="0"/>
              <a:t>接</a:t>
            </a:r>
            <a:r>
              <a:rPr lang="en-US" altLang="zh-CN" dirty="0" smtClean="0"/>
              <a:t>  </a:t>
            </a:r>
            <a:r>
              <a:rPr lang="zh-CN" altLang="zh-CN" dirty="0" smtClean="0"/>
              <a:t>引）</a:t>
            </a:r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CCB2A49-BF67-4F9C-8FBF-69F85689816C}" type="slidenum">
              <a:rPr lang="zh-CN" altLang="en-US" smtClean="0">
                <a:ea typeface="宋体" charset="-122"/>
              </a:rPr>
              <a:pPr/>
              <a:t>22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2</a:t>
            </a:r>
            <a:r>
              <a:rPr lang="zh-CN" altLang="zh-CN" smtClean="0"/>
              <a:t>．今天我们将要读一篇有趣的童话故事，故事的主人公就是青蛙。（板书课题，齐读课题。师相机正音：卖</a:t>
            </a:r>
            <a:r>
              <a:rPr lang="en-US" altLang="zh-CN" smtClean="0"/>
              <a:t>m</a:t>
            </a:r>
            <a:r>
              <a:rPr lang="zh-CN" altLang="zh-CN" smtClean="0"/>
              <a:t>à</a:t>
            </a:r>
            <a:r>
              <a:rPr lang="en-US" altLang="zh-CN" smtClean="0"/>
              <a:t>i</a:t>
            </a:r>
            <a:r>
              <a:rPr lang="zh-CN" altLang="zh-CN" smtClean="0"/>
              <a:t>，反义词：买）</a:t>
            </a:r>
          </a:p>
          <a:p>
            <a:r>
              <a:rPr lang="en-US" altLang="zh-CN" smtClean="0"/>
              <a:t>3</a:t>
            </a:r>
            <a:r>
              <a:rPr lang="zh-CN" altLang="zh-CN" smtClean="0"/>
              <a:t>．从题目中我们可以知道什么信息？（主人公：青蛙；事件：卖泥塘）</a:t>
            </a:r>
          </a:p>
          <a:p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9927C0A-6919-41F3-8A7B-64CFECFBDFE5}" type="slidenum">
              <a:rPr lang="zh-CN" altLang="en-US" smtClean="0">
                <a:ea typeface="宋体" charset="-122"/>
              </a:rPr>
              <a:pPr/>
              <a:t>3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②</a:t>
            </a:r>
            <a:r>
              <a:rPr lang="zh-CN" altLang="zh-CN" smtClean="0"/>
              <a:t>你知道野鸭为什么会嫌弃泥塘里的水少吗？（因为野鸭</a:t>
            </a:r>
            <a:r>
              <a:rPr lang="zh-CN" altLang="en-US" smtClean="0"/>
              <a:t>生活在水里</a:t>
            </a:r>
            <a:r>
              <a:rPr lang="zh-CN" altLang="zh-CN" smtClean="0"/>
              <a:t>，所以如果他选择住的地方，一定会选择一个水比较多的地方来居住。）</a:t>
            </a:r>
          </a:p>
          <a:p>
            <a:r>
              <a:rPr lang="zh-CN" altLang="en-US" smtClean="0"/>
              <a:t>③</a:t>
            </a:r>
            <a:r>
              <a:rPr lang="zh-CN" altLang="zh-CN" smtClean="0"/>
              <a:t>小组分角色朗读第六段青蛙和野鸭的对话。</a:t>
            </a:r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3CC85C5-4605-45CA-AECC-7699F5350EFB}" type="slidenum">
              <a:rPr lang="zh-CN" altLang="en-US" smtClean="0">
                <a:ea typeface="宋体" charset="-122"/>
              </a:rPr>
              <a:pPr/>
              <a:t>23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④</a:t>
            </a:r>
            <a:r>
              <a:rPr lang="zh-CN" altLang="zh-CN" smtClean="0"/>
              <a:t>青蛙为什么要给泥塘里注满水？（因为野鸭嫌弃青蛙的泥塘里没有水，所以没有买。而青蛙想，如果给泥塘里注满水，泥塘就能卖出去了。）</a:t>
            </a:r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0EA811B-CE69-43BD-B892-61C3E15325BA}" type="slidenum">
              <a:rPr lang="zh-CN" altLang="en-US" smtClean="0">
                <a:ea typeface="宋体" charset="-122"/>
              </a:rPr>
              <a:pPr/>
              <a:t>24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zh-CN" dirty="0" smtClean="0"/>
              <a:t>（</a:t>
            </a:r>
            <a:r>
              <a:rPr lang="en-US" altLang="zh-CN" dirty="0" smtClean="0"/>
              <a:t>3</a:t>
            </a:r>
            <a:r>
              <a:rPr lang="zh-CN" altLang="zh-CN" dirty="0" smtClean="0"/>
              <a:t>）课件出示：</a:t>
            </a:r>
          </a:p>
          <a:p>
            <a:r>
              <a:rPr lang="zh-CN" altLang="zh-CN" dirty="0" smtClean="0"/>
              <a:t>“小鸟飞来说，这里缺点儿树；蝴蝶飞来说，这里缺点儿花；小兔跑来说，这里还缺条路；小猴跑来说，</a:t>
            </a:r>
            <a:r>
              <a:rPr lang="zh-CN" altLang="zh-CN" dirty="0" smtClean="0"/>
              <a:t>这</a:t>
            </a:r>
            <a:r>
              <a:rPr lang="zh-CN" altLang="en-US" dirty="0" smtClean="0"/>
              <a:t>儿</a:t>
            </a:r>
            <a:r>
              <a:rPr lang="zh-CN" altLang="zh-CN" dirty="0" smtClean="0"/>
              <a:t>应该</a:t>
            </a:r>
            <a:r>
              <a:rPr lang="zh-CN" altLang="zh-CN" dirty="0" smtClean="0"/>
              <a:t>盖所房子；小狐狸说……”</a:t>
            </a:r>
          </a:p>
          <a:p>
            <a:r>
              <a:rPr lang="zh-CN" altLang="zh-CN" dirty="0" smtClean="0"/>
              <a:t>①小动物们是怎么说的？你能模仿一下吗？</a:t>
            </a:r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0C241C8-AEA2-486C-8F7E-3146CE4466AB}" type="slidenum">
              <a:rPr lang="zh-CN" altLang="en-US" smtClean="0">
                <a:ea typeface="宋体" charset="-122"/>
              </a:rPr>
              <a:pPr/>
              <a:t>25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zh-CN" smtClean="0"/>
              <a:t>②为什么每个小动物的建议都不一样？</a:t>
            </a:r>
          </a:p>
          <a:p>
            <a:r>
              <a:rPr lang="zh-CN" altLang="zh-CN" smtClean="0"/>
              <a:t>（因为每个小动物对泥塘的需求都不一样，他们如果选择住所的话，会选择与自己的生活习性相符的地方。）</a:t>
            </a:r>
            <a:endParaRPr lang="zh-CN" altLang="en-US" smtClean="0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6BB3BDD-CDBA-4926-8683-FF5E431FD1AF}" type="slidenum">
              <a:rPr lang="zh-CN" altLang="en-US" smtClean="0">
                <a:ea typeface="宋体" charset="-122"/>
              </a:rPr>
              <a:pPr/>
              <a:t>26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（</a:t>
            </a:r>
            <a:r>
              <a:rPr lang="en-US" altLang="zh-CN" smtClean="0"/>
              <a:t>4</a:t>
            </a:r>
            <a:r>
              <a:rPr lang="zh-CN" altLang="en-US" smtClean="0"/>
              <a:t>）课件出示</a:t>
            </a:r>
          </a:p>
          <a:p>
            <a:r>
              <a:rPr lang="zh-CN" altLang="en-US" smtClean="0"/>
              <a:t>“每次听了小动物的话，青蛙都想：对！对！要是那样的话，泥塘准能卖出去。于是青蛙就照着他们的话去做，栽了树，种了花，修了路，还在泥塘旁边盖了房子。”</a:t>
            </a:r>
          </a:p>
          <a:p>
            <a:r>
              <a:rPr lang="zh-CN" altLang="en-US" smtClean="0"/>
              <a:t>生读句子，体会青蛙为卖泥塘所做的事。</a:t>
            </a:r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46363E1-363E-414A-A465-F5BD40329E9C}" type="slidenum">
              <a:rPr lang="zh-CN" altLang="en-US" smtClean="0">
                <a:ea typeface="宋体" charset="-122"/>
              </a:rPr>
              <a:pPr/>
              <a:t>27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3</a:t>
            </a:r>
            <a:r>
              <a:rPr lang="zh-CN" altLang="zh-CN" smtClean="0"/>
              <a:t>．当青蛙听从了小动物的建议后，改造了泥塘，最后他卖出去了吗？（没有，他突然醒悟，自己的泥塘现在这么好，干嘛不留着自己住呢</a:t>
            </a:r>
            <a:r>
              <a:rPr lang="zh-CN" altLang="en-US" smtClean="0"/>
              <a:t>。</a:t>
            </a:r>
            <a:r>
              <a:rPr lang="zh-CN" altLang="zh-CN" smtClean="0"/>
              <a:t>）</a:t>
            </a:r>
            <a:endParaRPr lang="zh-CN" altLang="en-US" smtClean="0"/>
          </a:p>
        </p:txBody>
      </p:sp>
      <p:sp>
        <p:nvSpPr>
          <p:cNvPr id="655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1C98551-BBB7-418C-8DC0-0482C63FBE06}" type="slidenum">
              <a:rPr lang="zh-CN" altLang="en-US" smtClean="0">
                <a:ea typeface="宋体" charset="-122"/>
              </a:rPr>
              <a:pPr/>
              <a:t>28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4</a:t>
            </a:r>
            <a:r>
              <a:rPr lang="zh-CN" altLang="zh-CN" smtClean="0"/>
              <a:t>．青蛙改造</a:t>
            </a:r>
            <a:r>
              <a:rPr lang="zh-CN" altLang="en-US" smtClean="0"/>
              <a:t>泥塘</a:t>
            </a:r>
            <a:r>
              <a:rPr lang="zh-CN" altLang="zh-CN" smtClean="0"/>
              <a:t>就是为了能够卖出去，可是为什么他又不卖了呢？（因为他的泥塘经过自己的改造已经不再是烂泥塘了，变成了一个美好的地方。）</a:t>
            </a:r>
          </a:p>
        </p:txBody>
      </p:sp>
      <p:sp>
        <p:nvSpPr>
          <p:cNvPr id="665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89D40F3-DC03-48E2-9D26-0DDDA15ADB12}" type="slidenum">
              <a:rPr lang="zh-CN" altLang="en-US" smtClean="0">
                <a:ea typeface="宋体" charset="-122"/>
              </a:rPr>
              <a:pPr/>
              <a:t>29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5</a:t>
            </a:r>
            <a:r>
              <a:rPr lang="zh-CN" altLang="zh-CN" smtClean="0"/>
              <a:t>．通过青蛙一系列的改造行为，你能明白什么道理？（靠自己勤劳的双手就能创造自己想要的生活。）</a:t>
            </a:r>
            <a:endParaRPr lang="zh-CN" altLang="en-US" smtClean="0"/>
          </a:p>
          <a:p>
            <a:endParaRPr lang="zh-CN" altLang="en-US" smtClean="0"/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A2A863A-6409-4EE5-8943-83A2292CB517}" type="slidenum">
              <a:rPr lang="zh-CN" altLang="en-US" smtClean="0">
                <a:ea typeface="宋体" charset="-122"/>
              </a:rPr>
              <a:pPr/>
              <a:t>30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zh-CN" smtClean="0"/>
              <a:t>三、积累运用，延伸生活</a:t>
            </a:r>
          </a:p>
          <a:p>
            <a:r>
              <a:rPr lang="en-US" altLang="zh-CN" smtClean="0"/>
              <a:t>1</a:t>
            </a:r>
            <a:r>
              <a:rPr lang="zh-CN" altLang="zh-CN" smtClean="0"/>
              <a:t>．文中第</a:t>
            </a:r>
            <a:r>
              <a:rPr lang="en-US" altLang="zh-CN" smtClean="0"/>
              <a:t>11</a:t>
            </a:r>
            <a:r>
              <a:rPr lang="zh-CN" altLang="zh-CN" smtClean="0"/>
              <a:t>自然段详细描述青蛙吆喝卖泥塘的场景，你能模仿青蛙的语气读一读吗？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1</a:t>
            </a:r>
            <a:r>
              <a:rPr lang="zh-CN" altLang="zh-CN" smtClean="0"/>
              <a:t>）小组内先轮流读，选出一个语气最像青蛙的。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2</a:t>
            </a:r>
            <a:r>
              <a:rPr lang="zh-CN" altLang="zh-CN" smtClean="0"/>
              <a:t>）每组派一名代表在班内与其他组进行比赛。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3</a:t>
            </a:r>
            <a:r>
              <a:rPr lang="zh-CN" altLang="zh-CN" smtClean="0"/>
              <a:t>）全班投票搜选出读的最好的，并授予“模仿之王”的称号。</a:t>
            </a:r>
          </a:p>
          <a:p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AC1E920-3DF6-49F3-B6E7-4BD7B5ACDB8A}" type="slidenum">
              <a:rPr lang="zh-CN" altLang="en-US" smtClean="0">
                <a:ea typeface="宋体" charset="-122"/>
              </a:rPr>
              <a:pPr/>
              <a:t>31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2</a:t>
            </a:r>
            <a:r>
              <a:rPr lang="zh-CN" altLang="zh-CN" smtClean="0"/>
              <a:t>．如果你向同学推荐一样东西，你会说些什么？</a:t>
            </a:r>
          </a:p>
          <a:p>
            <a:endParaRPr lang="zh-CN" altLang="en-US" smtClean="0"/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8CCC2CB-7876-4EBC-A9CC-E2FD384EEA8D}" type="slidenum">
              <a:rPr lang="zh-CN" altLang="en-US" smtClean="0">
                <a:ea typeface="宋体" charset="-122"/>
              </a:rPr>
              <a:pPr/>
              <a:t>32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zh-CN" smtClean="0"/>
              <a:t>二、检查预习，认识生字</a:t>
            </a:r>
          </a:p>
          <a:p>
            <a:r>
              <a:rPr lang="en-US" altLang="zh-CN" smtClean="0"/>
              <a:t>1</a:t>
            </a:r>
            <a:r>
              <a:rPr lang="zh-CN" altLang="zh-CN" smtClean="0"/>
              <a:t>．读课文，找出藏在文中的生字，借助生字表中的音节多读几遍，把字音读准。如果还有不认识的字，做上记号，可以问问老师和同学。</a:t>
            </a:r>
          </a:p>
          <a:p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DA887F3-A348-4395-AEBF-896A0BD85370}" type="slidenum">
              <a:rPr lang="zh-CN" altLang="en-US" smtClean="0">
                <a:ea typeface="宋体" charset="-122"/>
              </a:rPr>
              <a:pPr/>
              <a:t>4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zh-CN" smtClean="0"/>
              <a:t>四、作业布置</a:t>
            </a:r>
          </a:p>
        </p:txBody>
      </p:sp>
      <p:sp>
        <p:nvSpPr>
          <p:cNvPr id="706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112BA2D-C507-46E9-953D-CA5B3CEDDFF9}" type="slidenum">
              <a:rPr lang="zh-CN" altLang="en-US" smtClean="0">
                <a:ea typeface="宋体" charset="-122"/>
              </a:rPr>
              <a:pPr/>
              <a:t>33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716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1D9CD31-C480-49DD-8270-4F3A3C857CDB}" type="slidenum">
              <a:rPr lang="zh-CN" altLang="en-US" smtClean="0">
                <a:ea typeface="宋体" charset="-122"/>
              </a:rPr>
              <a:pPr/>
              <a:t>34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2</a:t>
            </a:r>
            <a:r>
              <a:rPr lang="zh-CN" altLang="zh-CN" smtClean="0"/>
              <a:t>．小组内讨论交流不认识的字或不理解的词语。</a:t>
            </a:r>
          </a:p>
          <a:p>
            <a:r>
              <a:rPr lang="en-US" altLang="zh-CN" smtClean="0"/>
              <a:t>3</a:t>
            </a:r>
            <a:r>
              <a:rPr lang="zh-CN" altLang="zh-CN" smtClean="0"/>
              <a:t>．课件出示生字：</a:t>
            </a:r>
          </a:p>
          <a:p>
            <a:r>
              <a:rPr lang="en-US" altLang="zh-CN" smtClean="0"/>
              <a:t>mài   làn   pái   hè    tǐng    shū    jí     bō</a:t>
            </a:r>
          </a:p>
          <a:p>
            <a:r>
              <a:rPr lang="zh-CN" altLang="en-US" smtClean="0"/>
              <a:t>卖</a:t>
            </a:r>
            <a:r>
              <a:rPr lang="en-US" smtClean="0">
                <a:ea typeface="宋体" charset="-122"/>
              </a:rPr>
              <a:t>     </a:t>
            </a:r>
            <a:r>
              <a:rPr lang="zh-CN" altLang="en-US" smtClean="0"/>
              <a:t>烂</a:t>
            </a:r>
            <a:r>
              <a:rPr lang="en-US" smtClean="0">
                <a:ea typeface="宋体" charset="-122"/>
              </a:rPr>
              <a:t>    </a:t>
            </a:r>
            <a:r>
              <a:rPr lang="zh-CN" altLang="en-US" smtClean="0"/>
              <a:t>牌</a:t>
            </a:r>
            <a:r>
              <a:rPr lang="en-US" smtClean="0">
                <a:ea typeface="宋体" charset="-122"/>
              </a:rPr>
              <a:t>    </a:t>
            </a:r>
            <a:r>
              <a:rPr lang="zh-CN" altLang="en-US" smtClean="0"/>
              <a:t>喝  </a:t>
            </a:r>
            <a:r>
              <a:rPr lang="en-US" smtClean="0">
                <a:ea typeface="宋体" charset="-122"/>
              </a:rPr>
              <a:t>   </a:t>
            </a:r>
            <a:r>
              <a:rPr lang="zh-CN" altLang="en-US" smtClean="0"/>
              <a:t>挺</a:t>
            </a:r>
            <a:r>
              <a:rPr lang="en-US" smtClean="0">
                <a:ea typeface="宋体" charset="-122"/>
              </a:rPr>
              <a:t>      </a:t>
            </a:r>
            <a:r>
              <a:rPr lang="zh-CN" altLang="en-US" smtClean="0"/>
              <a:t>舒</a:t>
            </a:r>
            <a:r>
              <a:rPr lang="en-US" smtClean="0">
                <a:ea typeface="宋体" charset="-122"/>
              </a:rPr>
              <a:t>    </a:t>
            </a:r>
            <a:r>
              <a:rPr lang="zh-CN" altLang="en-US" smtClean="0"/>
              <a:t>集</a:t>
            </a:r>
            <a:r>
              <a:rPr lang="en-US" smtClean="0">
                <a:ea typeface="宋体" charset="-122"/>
              </a:rPr>
              <a:t>     </a:t>
            </a:r>
            <a:r>
              <a:rPr lang="zh-CN" altLang="en-US" smtClean="0"/>
              <a:t>播</a:t>
            </a:r>
          </a:p>
          <a:p>
            <a:r>
              <a:rPr lang="en-US" altLang="zh-CN" smtClean="0"/>
              <a:t>sǎ     yīn   guàn  quē    yǒng   lèng</a:t>
            </a:r>
            <a:endParaRPr lang="zh-CN" altLang="en-US" smtClean="0"/>
          </a:p>
          <a:p>
            <a:r>
              <a:rPr lang="zh-CN" altLang="en-US" smtClean="0"/>
              <a:t>撒</a:t>
            </a:r>
            <a:r>
              <a:rPr lang="en-US" smtClean="0">
                <a:ea typeface="宋体" charset="-122"/>
              </a:rPr>
              <a:t>     </a:t>
            </a:r>
            <a:r>
              <a:rPr lang="zh-CN" altLang="en-US" smtClean="0"/>
              <a:t>茵</a:t>
            </a:r>
            <a:r>
              <a:rPr lang="en-US" smtClean="0">
                <a:ea typeface="宋体" charset="-122"/>
              </a:rPr>
              <a:t>     </a:t>
            </a:r>
            <a:r>
              <a:rPr lang="zh-CN" altLang="en-US" smtClean="0"/>
              <a:t>灌</a:t>
            </a:r>
            <a:r>
              <a:rPr lang="en-US" smtClean="0">
                <a:ea typeface="宋体" charset="-122"/>
              </a:rPr>
              <a:t>     </a:t>
            </a:r>
            <a:r>
              <a:rPr lang="zh-CN" altLang="en-US" smtClean="0"/>
              <a:t>缺</a:t>
            </a:r>
            <a:r>
              <a:rPr lang="en-US" smtClean="0">
                <a:ea typeface="宋体" charset="-122"/>
              </a:rPr>
              <a:t>      </a:t>
            </a:r>
            <a:r>
              <a:rPr lang="zh-CN" altLang="en-US" smtClean="0"/>
              <a:t>泳  </a:t>
            </a:r>
            <a:r>
              <a:rPr lang="en-US" smtClean="0">
                <a:ea typeface="宋体" charset="-122"/>
              </a:rPr>
              <a:t>   </a:t>
            </a:r>
            <a:r>
              <a:rPr lang="zh-CN" altLang="en-US" smtClean="0"/>
              <a:t>愣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1</a:t>
            </a:r>
            <a:r>
              <a:rPr lang="zh-CN" altLang="zh-CN" smtClean="0"/>
              <a:t>）自由认读。（</a:t>
            </a:r>
            <a:r>
              <a:rPr lang="en-US" altLang="zh-CN" smtClean="0"/>
              <a:t>2</a:t>
            </a:r>
            <a:r>
              <a:rPr lang="zh-CN" altLang="zh-CN" smtClean="0"/>
              <a:t>）请</a:t>
            </a:r>
            <a:r>
              <a:rPr lang="en-US" altLang="zh-CN" smtClean="0"/>
              <a:t>“</a:t>
            </a:r>
            <a:r>
              <a:rPr lang="zh-CN" altLang="zh-CN" smtClean="0"/>
              <a:t>小老师</a:t>
            </a:r>
            <a:r>
              <a:rPr lang="en-US" altLang="zh-CN" smtClean="0"/>
              <a:t>”</a:t>
            </a:r>
            <a:r>
              <a:rPr lang="zh-CN" altLang="zh-CN" smtClean="0"/>
              <a:t>来带读生字。（注意读准字音，多音字 “</a:t>
            </a:r>
            <a:r>
              <a:rPr lang="zh-CN" altLang="en-US" smtClean="0"/>
              <a:t>喝</a:t>
            </a:r>
            <a:r>
              <a:rPr lang="zh-CN" altLang="zh-CN" smtClean="0"/>
              <a:t>”。）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3</a:t>
            </a:r>
            <a:r>
              <a:rPr lang="zh-CN" altLang="zh-CN" smtClean="0"/>
              <a:t>）学生齐读，打乱顺序分组读。</a:t>
            </a:r>
            <a:endParaRPr lang="en-US" altLang="zh-CN" smtClean="0"/>
          </a:p>
          <a:p>
            <a:r>
              <a:rPr lang="zh-CN" altLang="zh-CN" smtClean="0"/>
              <a:t>（</a:t>
            </a:r>
            <a:r>
              <a:rPr lang="en-US" altLang="zh-CN" smtClean="0"/>
              <a:t>4</a:t>
            </a:r>
            <a:r>
              <a:rPr lang="zh-CN" altLang="zh-CN" smtClean="0"/>
              <a:t>）去掉拼音，随机抽读。</a:t>
            </a:r>
            <a:endParaRPr lang="en-US" altLang="zh-CN" smtClean="0"/>
          </a:p>
          <a:p>
            <a:r>
              <a:rPr lang="en-US" altLang="zh-CN" smtClean="0"/>
              <a:t>4</a:t>
            </a:r>
            <a:r>
              <a:rPr lang="zh-CN" altLang="zh-CN" smtClean="0"/>
              <a:t>．记忆生字。</a:t>
            </a:r>
          </a:p>
          <a:p>
            <a:r>
              <a:rPr lang="zh-CN" altLang="zh-CN" smtClean="0"/>
              <a:t>你记住了哪些字？是怎么记住的？（学生交流记字方法）还没有记住的字，可以在学习课文的过程中继续识记。</a:t>
            </a: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E28A158-1D46-4A55-A1A7-02DBBE9BC71C}" type="slidenum">
              <a:rPr lang="zh-CN" altLang="en-US" smtClean="0">
                <a:ea typeface="宋体" charset="-122"/>
              </a:rPr>
              <a:pPr/>
              <a:t>5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zh-CN" smtClean="0"/>
              <a:t>三、初读课文，整体感知</a:t>
            </a:r>
          </a:p>
          <a:p>
            <a:r>
              <a:rPr lang="en-US" altLang="zh-CN" smtClean="0"/>
              <a:t>1</a:t>
            </a:r>
            <a:r>
              <a:rPr lang="zh-CN" altLang="zh-CN" smtClean="0"/>
              <a:t>．播放</a:t>
            </a:r>
            <a:r>
              <a:rPr lang="zh-CN" altLang="zh-CN" b="1" smtClean="0"/>
              <a:t>动画课文《青蛙卖泥塘》，</a:t>
            </a:r>
            <a:r>
              <a:rPr lang="zh-CN" altLang="zh-CN" smtClean="0"/>
              <a:t>学生感知故事内容</a:t>
            </a:r>
            <a:r>
              <a:rPr lang="en-US" altLang="zh-CN" smtClean="0"/>
              <a:t>.</a:t>
            </a:r>
            <a:endParaRPr lang="zh-CN" altLang="zh-CN" smtClean="0"/>
          </a:p>
          <a:p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C0C7D92-F0F9-45B4-8CD7-E03489E57C6C}" type="slidenum">
              <a:rPr lang="zh-CN" altLang="en-US" smtClean="0">
                <a:ea typeface="宋体" charset="-122"/>
              </a:rPr>
              <a:pPr/>
              <a:t>6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2</a:t>
            </a:r>
            <a:r>
              <a:rPr lang="zh-CN" altLang="zh-CN" dirty="0" smtClean="0"/>
              <a:t>．朗读课文</a:t>
            </a:r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1</a:t>
            </a:r>
            <a:r>
              <a:rPr lang="zh-CN" altLang="zh-CN" dirty="0" smtClean="0"/>
              <a:t>）生读课文，要求把课文读得通顺、流利，标出自然段序号。</a:t>
            </a:r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）指名一个学生读课文，请他邀请几个小朋友与他合作读完课文。</a:t>
            </a:r>
          </a:p>
          <a:p>
            <a:r>
              <a:rPr lang="zh-CN" altLang="zh-CN" dirty="0" smtClean="0"/>
              <a:t>要求：声音要响亮，不读错字，不添字掉字。</a:t>
            </a:r>
          </a:p>
          <a:p>
            <a:r>
              <a:rPr lang="zh-CN" altLang="zh-CN" dirty="0" smtClean="0"/>
              <a:t>台下的学生认真倾听。</a:t>
            </a:r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3</a:t>
            </a:r>
            <a:r>
              <a:rPr lang="zh-CN" altLang="zh-CN" dirty="0" smtClean="0"/>
              <a:t>）读后评议：谁读得好？好在哪里？不足是什么？</a:t>
            </a:r>
          </a:p>
          <a:p>
            <a:endParaRPr lang="zh-CN" altLang="en-US" dirty="0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3BAB9FA-1F7B-4C62-9D8E-2204F5E278AF}" type="slidenum">
              <a:rPr lang="zh-CN" altLang="en-US" smtClean="0">
                <a:ea typeface="宋体" charset="-122"/>
              </a:rPr>
              <a:pPr/>
              <a:t>7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3</a:t>
            </a:r>
            <a:r>
              <a:rPr lang="zh-CN" altLang="zh-CN" smtClean="0"/>
              <a:t>．学生自读课文，思考问题：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1</a:t>
            </a:r>
            <a:r>
              <a:rPr lang="zh-CN" altLang="zh-CN" smtClean="0"/>
              <a:t>）这个故事主要讲了什么事呢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2</a:t>
            </a:r>
            <a:r>
              <a:rPr lang="zh-CN" altLang="zh-CN" smtClean="0"/>
              <a:t>）青蛙为什么要卖泥塘？（因为他嫌泥塘环境差，所以想卖了换个地方住。）</a:t>
            </a:r>
          </a:p>
          <a:p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D38935E-CB2C-4732-BF58-271F7782F2C2}" type="slidenum">
              <a:rPr lang="zh-CN" altLang="en-US" smtClean="0">
                <a:ea typeface="宋体" charset="-122"/>
              </a:rPr>
              <a:pPr/>
              <a:t>8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4</a:t>
            </a:r>
            <a:r>
              <a:rPr lang="zh-CN" altLang="zh-CN" smtClean="0"/>
              <a:t>．引生读第一自然段，青蛙的泥塘是个什么样的泥塘？（烂泥塘）引生想象描述烂泥塘的环境。</a:t>
            </a:r>
          </a:p>
          <a:p>
            <a:r>
              <a:rPr lang="zh-CN" altLang="zh-CN" smtClean="0"/>
              <a:t>【课件出示烂泥塘图片】如果是你住在这样的环境里，你的心情会怎样？</a:t>
            </a:r>
          </a:p>
          <a:p>
            <a:r>
              <a:rPr lang="zh-CN" altLang="zh-CN" smtClean="0"/>
              <a:t>小结：青蛙也认为这儿（不怎么样），所以想（把泥塘卖掉，搬到城里去住。）</a:t>
            </a:r>
          </a:p>
          <a:p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1F0E808-DA6B-442D-8664-86D41AC97716}" type="slidenum">
              <a:rPr lang="zh-CN" altLang="en-US" smtClean="0">
                <a:ea typeface="宋体" charset="-122"/>
              </a:rPr>
              <a:pPr/>
              <a:t>9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5</a:t>
            </a:r>
            <a:r>
              <a:rPr lang="zh-CN" altLang="zh-CN" dirty="0" smtClean="0"/>
              <a:t>．找一找，读一读，青蛙的泥塘后来变成什么样了？</a:t>
            </a:r>
          </a:p>
          <a:p>
            <a:r>
              <a:rPr lang="zh-CN" altLang="zh-CN" dirty="0" smtClean="0"/>
              <a:t>课件出示：</a:t>
            </a:r>
          </a:p>
          <a:p>
            <a:r>
              <a:rPr lang="zh-CN" altLang="zh-CN" dirty="0" smtClean="0"/>
              <a:t>“多好的地方！有树，有花，有草，有水塘。你可以看蝴蝶在花丛中飞舞，听小鸟在树</a:t>
            </a:r>
            <a:r>
              <a:rPr lang="zh-CN" altLang="zh-CN" dirty="0" smtClean="0"/>
              <a:t>上</a:t>
            </a:r>
            <a:r>
              <a:rPr lang="zh-CN" altLang="en-US" dirty="0" smtClean="0"/>
              <a:t>唱歌</a:t>
            </a:r>
            <a:r>
              <a:rPr lang="zh-CN" altLang="zh-CN" dirty="0" smtClean="0"/>
              <a:t>。</a:t>
            </a:r>
            <a:r>
              <a:rPr lang="zh-CN" altLang="zh-CN" dirty="0" smtClean="0"/>
              <a:t>你可以在水里尽情游泳，躺在草地上晒太阳。这儿还有道路通到城里……”</a:t>
            </a:r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1</a:t>
            </a:r>
            <a:r>
              <a:rPr lang="zh-CN" altLang="zh-CN" dirty="0" smtClean="0"/>
              <a:t>）引生读。</a:t>
            </a:r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）省略号指什么？你能发挥想象继续描绘一下泥塘现在的环境吗？</a:t>
            </a:r>
          </a:p>
          <a:p>
            <a:endParaRPr lang="zh-CN" altLang="en-US" dirty="0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BC08305-57F3-43FD-953E-4C95D11C8814}" type="slidenum">
              <a:rPr lang="zh-CN" altLang="en-US" smtClean="0">
                <a:ea typeface="宋体" charset="-122"/>
              </a:rPr>
              <a:pPr/>
              <a:t>10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pattFill prst="smGrid">
          <a:fgClr>
            <a:srgbClr val="E2F0D9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H="1" flipV="1">
            <a:off x="6627813" y="0"/>
            <a:ext cx="2527300" cy="1547813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" name="直接箭头连接符 2"/>
          <p:cNvCxnSpPr/>
          <p:nvPr/>
        </p:nvCxnSpPr>
        <p:spPr>
          <a:xfrm>
            <a:off x="236538" y="0"/>
            <a:ext cx="4138612" cy="2546350"/>
          </a:xfrm>
          <a:prstGeom prst="straightConnector1">
            <a:avLst/>
          </a:prstGeom>
          <a:ln>
            <a:solidFill>
              <a:schemeClr val="accent2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98156">
            <a:off x="1308100" y="2608263"/>
            <a:ext cx="5461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椭圆 4"/>
          <p:cNvSpPr/>
          <p:nvPr/>
        </p:nvSpPr>
        <p:spPr>
          <a:xfrm>
            <a:off x="2814638" y="3783013"/>
            <a:ext cx="811212" cy="811212"/>
          </a:xfrm>
          <a:prstGeom prst="ellipse">
            <a:avLst/>
          </a:prstGeom>
          <a:pattFill prst="wdUpDiag">
            <a:fgClr>
              <a:schemeClr val="accent4">
                <a:lumMod val="7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9860131">
            <a:off x="-788988" y="-182563"/>
            <a:ext cx="2790826" cy="2525713"/>
          </a:xfrm>
          <a:prstGeom prst="triangle">
            <a:avLst/>
          </a:prstGeom>
          <a:solidFill>
            <a:srgbClr val="B0E05A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9860131">
            <a:off x="1641475" y="1349375"/>
            <a:ext cx="2790825" cy="2505075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-6350" y="2833688"/>
            <a:ext cx="2444750" cy="2309812"/>
          </a:xfrm>
          <a:custGeom>
            <a:avLst/>
            <a:gdLst>
              <a:gd name="connsiteX0" fmla="*/ 0 w 2458731"/>
              <a:gd name="connsiteY0" fmla="*/ 0 h 2323678"/>
              <a:gd name="connsiteX1" fmla="*/ 2458731 w 2458731"/>
              <a:gd name="connsiteY1" fmla="*/ 1540864 h 2323678"/>
              <a:gd name="connsiteX2" fmla="*/ 1046371 w 2458731"/>
              <a:gd name="connsiteY2" fmla="*/ 2323678 h 2323678"/>
              <a:gd name="connsiteX3" fmla="*/ 2864 w 2458731"/>
              <a:gd name="connsiteY3" fmla="*/ 2323678 h 2323678"/>
              <a:gd name="connsiteX4" fmla="*/ 0 w 2458731"/>
              <a:gd name="connsiteY4" fmla="*/ 0 h 2323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8731" h="2323678">
                <a:moveTo>
                  <a:pt x="0" y="0"/>
                </a:moveTo>
                <a:lnTo>
                  <a:pt x="2458731" y="1540864"/>
                </a:lnTo>
                <a:lnTo>
                  <a:pt x="1046371" y="2323678"/>
                </a:lnTo>
                <a:lnTo>
                  <a:pt x="2864" y="2323678"/>
                </a:lnTo>
                <a:lnTo>
                  <a:pt x="0" y="0"/>
                </a:lnTo>
                <a:close/>
              </a:path>
            </a:pathLst>
          </a:custGeom>
          <a:solidFill>
            <a:srgbClr val="FCA32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952625" y="923925"/>
            <a:ext cx="282575" cy="282575"/>
          </a:xfrm>
          <a:prstGeom prst="ellipse">
            <a:avLst/>
          </a:prstGeom>
          <a:solidFill>
            <a:srgbClr val="FCA3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89013" y="222250"/>
            <a:ext cx="906462" cy="906463"/>
          </a:xfrm>
          <a:prstGeom prst="ellipse">
            <a:avLst/>
          </a:prstGeom>
          <a:pattFill prst="wdUpDiag">
            <a:fgClr>
              <a:srgbClr val="B0E05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810375" y="569913"/>
            <a:ext cx="461963" cy="461962"/>
          </a:xfrm>
          <a:prstGeom prst="ellipse">
            <a:avLst/>
          </a:prstGeom>
          <a:pattFill prst="wdUpDiag">
            <a:fgClr>
              <a:srgbClr val="FCA32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2" name="图片 16" descr="360截图20161021134712727 副本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25" y="3508375"/>
            <a:ext cx="23018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DF8C4-121A-4D6B-897E-8B0EDBD16486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B5B22-31AD-45E0-B0E3-2E0812E8B2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D97EA-47F4-47A2-9307-1B19685F1E4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8D075-E30B-4BB2-863F-EA4846A59E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B2655-9AD9-41DC-B83F-96C0062273B8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A660B-491C-48C8-8F5D-CCD4BA1F10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123825"/>
          </a:xfrm>
          <a:prstGeom prst="rect">
            <a:avLst/>
          </a:prstGeom>
          <a:pattFill prst="wdUpDiag">
            <a:fgClr>
              <a:srgbClr val="FCA32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468313" y="171450"/>
            <a:ext cx="8616950" cy="0"/>
          </a:xfrm>
          <a:prstGeom prst="straightConnector1">
            <a:avLst/>
          </a:prstGeom>
          <a:ln w="19050">
            <a:solidFill>
              <a:schemeClr val="accent2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 flipH="1">
            <a:off x="-19050" y="4875213"/>
            <a:ext cx="9163050" cy="298450"/>
          </a:xfrm>
          <a:custGeom>
            <a:avLst/>
            <a:gdLst>
              <a:gd name="connsiteX0" fmla="*/ 6009756 w 9163116"/>
              <a:gd name="connsiteY0" fmla="*/ 1742 h 370269"/>
              <a:gd name="connsiteX1" fmla="*/ 328750 w 9163116"/>
              <a:gd name="connsiteY1" fmla="*/ 248634 h 370269"/>
              <a:gd name="connsiteX2" fmla="*/ 0 w 9163116"/>
              <a:gd name="connsiteY2" fmla="*/ 251113 h 370269"/>
              <a:gd name="connsiteX3" fmla="*/ 0 w 9163116"/>
              <a:gd name="connsiteY3" fmla="*/ 359898 h 370269"/>
              <a:gd name="connsiteX4" fmla="*/ 9163116 w 9163116"/>
              <a:gd name="connsiteY4" fmla="*/ 370269 h 370269"/>
              <a:gd name="connsiteX5" fmla="*/ 9152792 w 9163116"/>
              <a:gd name="connsiteY5" fmla="*/ 290942 h 370269"/>
              <a:gd name="connsiteX6" fmla="*/ 6009756 w 9163116"/>
              <a:gd name="connsiteY6" fmla="*/ 1742 h 370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3116" h="370269">
                <a:moveTo>
                  <a:pt x="6009756" y="1742"/>
                </a:moveTo>
                <a:cubicBezTo>
                  <a:pt x="4203947" y="22159"/>
                  <a:pt x="2152131" y="215842"/>
                  <a:pt x="328750" y="248634"/>
                </a:cubicBezTo>
                <a:lnTo>
                  <a:pt x="0" y="251113"/>
                </a:lnTo>
                <a:lnTo>
                  <a:pt x="0" y="359898"/>
                </a:lnTo>
                <a:lnTo>
                  <a:pt x="9163116" y="370269"/>
                </a:lnTo>
                <a:lnTo>
                  <a:pt x="9152792" y="290942"/>
                </a:lnTo>
                <a:cubicBezTo>
                  <a:pt x="8308166" y="51528"/>
                  <a:pt x="7213629" y="-11869"/>
                  <a:pt x="6009756" y="1742"/>
                </a:cubicBezTo>
                <a:close/>
              </a:path>
            </a:pathLst>
          </a:custGeom>
          <a:solidFill>
            <a:srgbClr val="B0E05A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9" descr="荷叶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3888" y="4732338"/>
            <a:ext cx="809625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9"/>
          <p:cNvGrpSpPr>
            <a:grpSpLocks/>
          </p:cNvGrpSpPr>
          <p:nvPr/>
        </p:nvGrpSpPr>
        <p:grpSpPr bwMode="auto">
          <a:xfrm rot="4288368">
            <a:off x="100806" y="-56356"/>
            <a:ext cx="585788" cy="819150"/>
            <a:chOff x="-1174244" y="-182087"/>
            <a:chExt cx="3175885" cy="4439075"/>
          </a:xfrm>
        </p:grpSpPr>
        <p:sp>
          <p:nvSpPr>
            <p:cNvPr id="8" name="等腰三角形 7"/>
            <p:cNvSpPr/>
            <p:nvPr/>
          </p:nvSpPr>
          <p:spPr>
            <a:xfrm rot="19860131">
              <a:off x="-877094" y="-117956"/>
              <a:ext cx="2788580" cy="2529240"/>
            </a:xfrm>
            <a:prstGeom prst="triangle">
              <a:avLst/>
            </a:prstGeom>
            <a:solidFill>
              <a:srgbClr val="B0E05A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7832650">
              <a:off x="-1351463" y="1622479"/>
              <a:ext cx="2787326" cy="2504555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8439150" y="4768850"/>
            <a:ext cx="388938" cy="300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fld id="{02673AEC-1129-44AA-B631-E773C9FFCC24}" type="slidenum">
              <a:rPr lang="zh-CN" altLang="en-US">
                <a:latin typeface="Calibri" pitchFamily="34" charset="0"/>
                <a:ea typeface="宋体" pitchFamily="2" charset="-122"/>
              </a:rPr>
              <a:pPr algn="ctr" eaLnBrk="1" hangingPunct="1">
                <a:defRPr/>
              </a:pPr>
              <a:t>‹#›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657280" y="185888"/>
            <a:ext cx="5772080" cy="543525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sz="3200"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1530F-425F-40AD-94CA-99BC9A547528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CAE72-530E-4094-ACE4-6019EBF6AA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CB2D9-10F8-4741-8F4D-311BEAAC5C21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0EC5C-96FB-4D2C-863E-237D30CE43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A7B4C-59F0-4ECB-9F58-DB02A8412F61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3E381-30E5-44ED-8C74-EF95571403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05438-42E9-4EC1-8CBB-FF74CC486607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7E808-FE52-4A4F-ACFC-DD560D8E55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64D98-B258-4372-9DFE-CFC2DE826476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4FE66-1A20-407C-B02B-B76FD8609F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AFCC7-39F4-4376-AE17-F9A0BB697886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E1B78-F95D-47D4-8930-7DADEF6B60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467B2-7E68-4BF1-8B37-5884D81D3E06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2927A-C547-4235-91BC-47F43251B8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742853F-8A13-4081-9A52-B2E14E2CC141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E09346E-1A6F-4C39-99A7-B57D42CBE4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  <p:sldLayoutId id="2147483908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"/>
          <p:cNvSpPr>
            <a:spLocks noChangeArrowheads="1"/>
          </p:cNvSpPr>
          <p:nvPr/>
        </p:nvSpPr>
        <p:spPr bwMode="auto">
          <a:xfrm>
            <a:off x="3579813" y="1071563"/>
            <a:ext cx="40306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6000">
                <a:latin typeface="华文新魏" pitchFamily="2" charset="-122"/>
                <a:ea typeface="华文新魏" pitchFamily="2" charset="-122"/>
              </a:rPr>
              <a:t>青蛙卖泥塘</a:t>
            </a:r>
            <a:endParaRPr lang="zh-CN" altLang="en-US" sz="6000">
              <a:latin typeface="Calibri" pitchFamily="34" charset="0"/>
            </a:endParaRPr>
          </a:p>
        </p:txBody>
      </p:sp>
      <p:sp>
        <p:nvSpPr>
          <p:cNvPr id="5123" name="文本框 9"/>
          <p:cNvSpPr txBox="1">
            <a:spLocks noChangeArrowheads="1"/>
          </p:cNvSpPr>
          <p:nvPr/>
        </p:nvSpPr>
        <p:spPr bwMode="auto">
          <a:xfrm>
            <a:off x="5583238" y="2119313"/>
            <a:ext cx="185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 eaLnBrk="1" hangingPunct="1"/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第一课时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初读课文，整体感知</a:t>
            </a:r>
            <a:endParaRPr lang="zh-CN" altLang="en-US" smtClean="0"/>
          </a:p>
        </p:txBody>
      </p:sp>
      <p:sp>
        <p:nvSpPr>
          <p:cNvPr id="12291" name="矩形 2"/>
          <p:cNvSpPr>
            <a:spLocks noChangeArrowheads="1"/>
          </p:cNvSpPr>
          <p:nvPr/>
        </p:nvSpPr>
        <p:spPr bwMode="auto">
          <a:xfrm>
            <a:off x="500063" y="1643063"/>
            <a:ext cx="8248650" cy="2678112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“多好的地方！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树，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花，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草，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水塘。你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可以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看蝴蝶在花丛中飞舞，听小鸟在树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唱歌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可以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在水里尽情游泳，躺在草地上晒太阳。这儿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还有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道路通到城里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”</a:t>
            </a:r>
          </a:p>
        </p:txBody>
      </p:sp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2000250" y="928688"/>
            <a:ext cx="52339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青蛙的泥塘后来变成什么样了？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初读课文，整体感知</a:t>
            </a:r>
            <a:endParaRPr lang="zh-CN" altLang="en-US" smtClean="0"/>
          </a:p>
        </p:txBody>
      </p:sp>
      <p:sp>
        <p:nvSpPr>
          <p:cNvPr id="14339" name="矩形 2"/>
          <p:cNvSpPr>
            <a:spLocks noChangeArrowheads="1"/>
          </p:cNvSpPr>
          <p:nvPr/>
        </p:nvSpPr>
        <p:spPr bwMode="auto">
          <a:xfrm>
            <a:off x="971550" y="842963"/>
            <a:ext cx="727233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青蛙的泥塘是怎么从烂泥塘变成现在这么美的地方的呢？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17950" y="3297238"/>
            <a:ext cx="1511300" cy="576262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50000"/>
                </a:schemeClr>
              </a:gs>
              <a:gs pos="76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7" name="图片 6" descr="326_332768_15cf0d33fa49f5d.jpg"/>
          <p:cNvPicPr>
            <a:picLocks noChangeAspect="1"/>
          </p:cNvPicPr>
          <p:nvPr/>
        </p:nvPicPr>
        <p:blipFill>
          <a:blip r:embed="rId3" cstate="print"/>
          <a:srcRect r="16520" b="16005"/>
          <a:stretch>
            <a:fillRect/>
          </a:stretch>
        </p:blipFill>
        <p:spPr>
          <a:xfrm>
            <a:off x="899592" y="2569327"/>
            <a:ext cx="2850728" cy="1913592"/>
          </a:xfrm>
          <a:prstGeom prst="roundRect">
            <a:avLst/>
          </a:prstGeom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 t="4673"/>
          <a:stretch>
            <a:fillRect/>
          </a:stretch>
        </p:blipFill>
        <p:spPr bwMode="auto">
          <a:xfrm>
            <a:off x="5500694" y="2413228"/>
            <a:ext cx="2928958" cy="2287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/>
        </p:nvSpPr>
        <p:spPr>
          <a:xfrm>
            <a:off x="4211960" y="2387084"/>
            <a:ext cx="103425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600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指导写字</a:t>
            </a:r>
            <a:endParaRPr lang="zh-CN" altLang="en-US" smtClean="0"/>
          </a:p>
        </p:txBody>
      </p:sp>
      <p:pic>
        <p:nvPicPr>
          <p:cNvPr id="15363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988" y="1014413"/>
            <a:ext cx="1690687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3600" y="1023938"/>
            <a:ext cx="1690688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5275" y="1033463"/>
            <a:ext cx="1690688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2913063"/>
            <a:ext cx="1690687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TextBox 6"/>
          <p:cNvSpPr txBox="1">
            <a:spLocks noChangeArrowheads="1"/>
          </p:cNvSpPr>
          <p:nvPr/>
        </p:nvSpPr>
        <p:spPr bwMode="auto">
          <a:xfrm>
            <a:off x="935038" y="1000125"/>
            <a:ext cx="14763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9600" b="1">
                <a:latin typeface="楷体" pitchFamily="49" charset="-122"/>
                <a:ea typeface="楷体" pitchFamily="49" charset="-122"/>
              </a:rPr>
              <a:t>蛙</a:t>
            </a:r>
          </a:p>
        </p:txBody>
      </p:sp>
      <p:sp>
        <p:nvSpPr>
          <p:cNvPr id="15368" name="TextBox 7"/>
          <p:cNvSpPr txBox="1">
            <a:spLocks noChangeArrowheads="1"/>
          </p:cNvSpPr>
          <p:nvPr/>
        </p:nvSpPr>
        <p:spPr bwMode="auto">
          <a:xfrm>
            <a:off x="4824413" y="1001713"/>
            <a:ext cx="14763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9600" b="1">
                <a:latin typeface="楷体" pitchFamily="49" charset="-122"/>
                <a:ea typeface="楷体" pitchFamily="49" charset="-122"/>
              </a:rPr>
              <a:t>搬</a:t>
            </a:r>
          </a:p>
        </p:txBody>
      </p:sp>
      <p:sp>
        <p:nvSpPr>
          <p:cNvPr id="15369" name="TextBox 8"/>
          <p:cNvSpPr txBox="1">
            <a:spLocks noChangeArrowheads="1"/>
          </p:cNvSpPr>
          <p:nvPr/>
        </p:nvSpPr>
        <p:spPr bwMode="auto">
          <a:xfrm>
            <a:off x="6761163" y="1038225"/>
            <a:ext cx="14763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9600" b="1">
                <a:latin typeface="楷体" pitchFamily="49" charset="-122"/>
                <a:ea typeface="楷体" pitchFamily="49" charset="-122"/>
              </a:rPr>
              <a:t>倒</a:t>
            </a:r>
          </a:p>
        </p:txBody>
      </p:sp>
      <p:sp>
        <p:nvSpPr>
          <p:cNvPr id="15370" name="TextBox 9"/>
          <p:cNvSpPr txBox="1">
            <a:spLocks noChangeArrowheads="1"/>
          </p:cNvSpPr>
          <p:nvPr/>
        </p:nvSpPr>
        <p:spPr bwMode="auto">
          <a:xfrm>
            <a:off x="935038" y="2908300"/>
            <a:ext cx="14763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9600" b="1">
                <a:latin typeface="楷体" pitchFamily="49" charset="-122"/>
                <a:ea typeface="楷体" pitchFamily="49" charset="-122"/>
              </a:rPr>
              <a:t>籽</a:t>
            </a:r>
          </a:p>
        </p:txBody>
      </p:sp>
      <p:pic>
        <p:nvPicPr>
          <p:cNvPr id="15371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4150" y="2913063"/>
            <a:ext cx="1690688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6775" y="2922588"/>
            <a:ext cx="1690688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8450" y="2932113"/>
            <a:ext cx="1690688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0975" y="1027113"/>
            <a:ext cx="1690688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5" name="TextBox 14"/>
          <p:cNvSpPr txBox="1">
            <a:spLocks noChangeArrowheads="1"/>
          </p:cNvSpPr>
          <p:nvPr/>
        </p:nvSpPr>
        <p:spPr bwMode="auto">
          <a:xfrm>
            <a:off x="2972191" y="2898775"/>
            <a:ext cx="14763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9600" b="1" dirty="0">
                <a:latin typeface="楷体" pitchFamily="49" charset="-122"/>
                <a:ea typeface="楷体" pitchFamily="49" charset="-122"/>
              </a:rPr>
              <a:t>泉</a:t>
            </a:r>
          </a:p>
        </p:txBody>
      </p:sp>
      <p:sp>
        <p:nvSpPr>
          <p:cNvPr id="15376" name="TextBox 15"/>
          <p:cNvSpPr txBox="1">
            <a:spLocks noChangeArrowheads="1"/>
          </p:cNvSpPr>
          <p:nvPr/>
        </p:nvSpPr>
        <p:spPr bwMode="auto">
          <a:xfrm>
            <a:off x="4802188" y="2932113"/>
            <a:ext cx="14763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9600" b="1">
                <a:latin typeface="楷体" pitchFamily="49" charset="-122"/>
                <a:ea typeface="楷体" pitchFamily="49" charset="-122"/>
              </a:rPr>
              <a:t>破</a:t>
            </a:r>
          </a:p>
        </p:txBody>
      </p:sp>
      <p:sp>
        <p:nvSpPr>
          <p:cNvPr id="15377" name="TextBox 16"/>
          <p:cNvSpPr txBox="1">
            <a:spLocks noChangeArrowheads="1"/>
          </p:cNvSpPr>
          <p:nvPr/>
        </p:nvSpPr>
        <p:spPr bwMode="auto">
          <a:xfrm>
            <a:off x="6804025" y="2936875"/>
            <a:ext cx="14763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9600" b="1">
                <a:latin typeface="楷体" pitchFamily="49" charset="-122"/>
                <a:ea typeface="楷体" pitchFamily="49" charset="-122"/>
              </a:rPr>
              <a:t>应</a:t>
            </a:r>
          </a:p>
        </p:txBody>
      </p:sp>
      <p:sp>
        <p:nvSpPr>
          <p:cNvPr id="15378" name="TextBox 17"/>
          <p:cNvSpPr txBox="1">
            <a:spLocks noChangeArrowheads="1"/>
          </p:cNvSpPr>
          <p:nvPr/>
        </p:nvSpPr>
        <p:spPr bwMode="auto">
          <a:xfrm>
            <a:off x="2879725" y="1022350"/>
            <a:ext cx="14763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9600" b="1">
                <a:latin typeface="楷体" pitchFamily="49" charset="-122"/>
                <a:ea typeface="楷体" pitchFamily="49" charset="-122"/>
              </a:rPr>
              <a:t>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指导写字</a:t>
            </a:r>
            <a:endParaRPr lang="zh-CN" altLang="en-US" smtClean="0"/>
          </a:p>
        </p:txBody>
      </p:sp>
      <p:pic>
        <p:nvPicPr>
          <p:cNvPr id="16387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0" y="1423988"/>
            <a:ext cx="2305050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2221483" y="1356474"/>
            <a:ext cx="2011362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3800" b="1" dirty="0">
                <a:latin typeface="楷体" pitchFamily="49" charset="-122"/>
                <a:ea typeface="楷体" pitchFamily="49" charset="-122"/>
              </a:rPr>
              <a:t>卖</a:t>
            </a:r>
          </a:p>
        </p:txBody>
      </p:sp>
      <p:pic>
        <p:nvPicPr>
          <p:cNvPr id="16389" name="Picture 2" descr="C:\Users\Administrator\Desktop\桌面文件\蓝色田字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8538" y="1423988"/>
            <a:ext cx="2305050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Box 5"/>
          <p:cNvSpPr txBox="1">
            <a:spLocks noChangeArrowheads="1"/>
          </p:cNvSpPr>
          <p:nvPr/>
        </p:nvSpPr>
        <p:spPr bwMode="auto">
          <a:xfrm>
            <a:off x="4968875" y="1355725"/>
            <a:ext cx="2011363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3800" b="1">
                <a:latin typeface="楷体" pitchFamily="49" charset="-122"/>
                <a:ea typeface="楷体" pitchFamily="49" charset="-122"/>
              </a:rPr>
              <a:t>买</a:t>
            </a:r>
          </a:p>
        </p:txBody>
      </p:sp>
      <p:sp>
        <p:nvSpPr>
          <p:cNvPr id="7" name="椭圆 6"/>
          <p:cNvSpPr/>
          <p:nvPr/>
        </p:nvSpPr>
        <p:spPr>
          <a:xfrm>
            <a:off x="2473057" y="1563688"/>
            <a:ext cx="1368425" cy="720725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5" descr="58A58PICSbB_102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500063"/>
            <a:ext cx="63341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布置作业</a:t>
            </a:r>
            <a:endParaRPr lang="zh-CN" altLang="en-US" smtClean="0"/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1863725" y="2420938"/>
            <a:ext cx="540067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8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把这个故事讲给你的好朋友听。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3"/>
          <p:cNvSpPr>
            <a:spLocks noChangeArrowheads="1"/>
          </p:cNvSpPr>
          <p:nvPr/>
        </p:nvSpPr>
        <p:spPr bwMode="auto">
          <a:xfrm>
            <a:off x="3579813" y="1071563"/>
            <a:ext cx="40306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6000">
                <a:latin typeface="华文新魏" pitchFamily="2" charset="-122"/>
                <a:ea typeface="华文新魏" pitchFamily="2" charset="-122"/>
              </a:rPr>
              <a:t>青蛙卖泥塘</a:t>
            </a:r>
            <a:endParaRPr lang="zh-CN" altLang="en-US" sz="6000">
              <a:latin typeface="Calibri" pitchFamily="34" charset="0"/>
            </a:endParaRPr>
          </a:p>
        </p:txBody>
      </p:sp>
      <p:sp>
        <p:nvSpPr>
          <p:cNvPr id="18435" name="文本框 9"/>
          <p:cNvSpPr txBox="1">
            <a:spLocks noChangeArrowheads="1"/>
          </p:cNvSpPr>
          <p:nvPr/>
        </p:nvSpPr>
        <p:spPr bwMode="auto">
          <a:xfrm>
            <a:off x="5583238" y="2119313"/>
            <a:ext cx="185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800" eaLnBrk="1" hangingPunct="1"/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第二课时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美读导入</a:t>
            </a:r>
            <a:endParaRPr lang="zh-CN" altLang="en-US" smtClean="0"/>
          </a:p>
        </p:txBody>
      </p:sp>
      <p:sp>
        <p:nvSpPr>
          <p:cNvPr id="18435" name="矩形 2"/>
          <p:cNvSpPr>
            <a:spLocks noChangeArrowheads="1"/>
          </p:cNvSpPr>
          <p:nvPr/>
        </p:nvSpPr>
        <p:spPr bwMode="auto">
          <a:xfrm>
            <a:off x="755576" y="2139702"/>
            <a:ext cx="7632848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720000" eaLnBrk="1" hangingPunct="1">
              <a:lnSpc>
                <a:spcPct val="150000"/>
              </a:lnSpc>
            </a:pP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多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好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的地方！有树，有花，有草，有水塘。你可以看蝴蝶在花丛中飞舞，听小鸟在树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唱歌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你可以在水里尽情游泳，躺在草地上晒太阳。这儿还有道路通到城里……”</a:t>
            </a:r>
          </a:p>
        </p:txBody>
      </p:sp>
      <p:sp>
        <p:nvSpPr>
          <p:cNvPr id="4" name="矩形 3"/>
          <p:cNvSpPr/>
          <p:nvPr/>
        </p:nvSpPr>
        <p:spPr>
          <a:xfrm>
            <a:off x="755576" y="699542"/>
            <a:ext cx="7704856" cy="1384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青蛙住在烂泥塘里。他觉得这儿不怎么样，想把泥塘卖掉，换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一些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钱搬到城里住。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研读课文，合作学习</a:t>
            </a:r>
            <a:endParaRPr lang="zh-CN" altLang="en-US" smtClean="0"/>
          </a:p>
        </p:txBody>
      </p:sp>
      <p:sp>
        <p:nvSpPr>
          <p:cNvPr id="20483" name="矩形 2"/>
          <p:cNvSpPr>
            <a:spLocks noChangeArrowheads="1"/>
          </p:cNvSpPr>
          <p:nvPr/>
        </p:nvSpPr>
        <p:spPr bwMode="auto">
          <a:xfrm>
            <a:off x="1042988" y="915988"/>
            <a:ext cx="7200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自读课文，找一找都有谁来买青蛙的泥塘？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460" name="矩形 3"/>
          <p:cNvSpPr>
            <a:spLocks noChangeArrowheads="1"/>
          </p:cNvSpPr>
          <p:nvPr/>
        </p:nvSpPr>
        <p:spPr bwMode="auto">
          <a:xfrm>
            <a:off x="7092280" y="1995686"/>
            <a:ext cx="1584325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小兔</a:t>
            </a:r>
            <a:endParaRPr lang="en-US" altLang="zh-CN" sz="28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小猴</a:t>
            </a:r>
            <a:endParaRPr lang="en-US" altLang="zh-CN" sz="28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小狐狸</a:t>
            </a:r>
            <a:endParaRPr lang="zh-CN" altLang="en-US" sz="28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图片 4" descr="《夏天》荷叶与青蛙.jpg"/>
          <p:cNvPicPr>
            <a:picLocks noChangeAspect="1"/>
          </p:cNvPicPr>
          <p:nvPr/>
        </p:nvPicPr>
        <p:blipFill>
          <a:blip r:embed="rId3" cstate="print"/>
          <a:srcRect l="13086"/>
          <a:stretch>
            <a:fillRect/>
          </a:stretch>
        </p:blipFill>
        <p:spPr>
          <a:xfrm>
            <a:off x="2411760" y="1851670"/>
            <a:ext cx="4227945" cy="2736304"/>
          </a:xfrm>
          <a:prstGeom prst="roundRect">
            <a:avLst/>
          </a:prstGeom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84213" y="1851025"/>
            <a:ext cx="155575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zh-CN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老牛</a:t>
            </a:r>
            <a:endParaRPr lang="en-US" altLang="zh-CN" sz="28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野鸭</a:t>
            </a:r>
            <a:endParaRPr lang="en-US" altLang="zh-CN" sz="28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小鸟</a:t>
            </a:r>
            <a:endParaRPr lang="en-US" altLang="zh-CN" sz="28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蝴蝶</a:t>
            </a:r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研读课文，合作学习</a:t>
            </a:r>
            <a:endParaRPr lang="zh-CN" altLang="en-US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66713" y="1203325"/>
          <a:ext cx="8409534" cy="3108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65281"/>
                <a:gridCol w="2013334"/>
                <a:gridCol w="2054182"/>
                <a:gridCol w="2476737"/>
              </a:tblGrid>
              <a:tr h="4060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谁来买泥塘</a:t>
                      </a: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是否卖出泥塘</a:t>
                      </a: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给出的意见</a:t>
                      </a:r>
                      <a:endParaRPr lang="zh-CN" sz="24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青蛙是怎么做的？</a:t>
                      </a: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6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老牛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6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野鸭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6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小鸟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6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蝴蝶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987675" y="1862138"/>
            <a:ext cx="5032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否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986088" y="2427288"/>
            <a:ext cx="5032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否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992438" y="3076575"/>
            <a:ext cx="5032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否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992438" y="3724275"/>
            <a:ext cx="5032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否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211638" y="1851025"/>
            <a:ext cx="2089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有些草就好了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211638" y="2470150"/>
            <a:ext cx="2089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水太少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211638" y="3117850"/>
            <a:ext cx="2089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缺点儿树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211638" y="3694113"/>
            <a:ext cx="2089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缺点儿花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239000" y="1862138"/>
            <a:ext cx="10048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种草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235825" y="2427288"/>
            <a:ext cx="1006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引水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7243763" y="3076575"/>
            <a:ext cx="10048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栽树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7243763" y="3724275"/>
            <a:ext cx="10048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种花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研读课文，合作学习</a:t>
            </a:r>
            <a:endParaRPr lang="zh-CN" altLang="en-US" smtClean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366713" y="1203325"/>
          <a:ext cx="8409534" cy="3108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65281"/>
                <a:gridCol w="2013334"/>
                <a:gridCol w="2054182"/>
                <a:gridCol w="2476737"/>
              </a:tblGrid>
              <a:tr h="4060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谁来买泥塘</a:t>
                      </a: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是否卖出泥塘</a:t>
                      </a: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给出的意见</a:t>
                      </a:r>
                      <a:endParaRPr lang="zh-CN" sz="24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青蛙是怎么做的？</a:t>
                      </a:r>
                      <a:endParaRPr lang="zh-CN" sz="24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6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00" dirty="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小兔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6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00" dirty="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小猴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6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00" dirty="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小狐狸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6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800" b="1" kern="100" dirty="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……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800" b="1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987675" y="1862138"/>
            <a:ext cx="5032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否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986088" y="2427288"/>
            <a:ext cx="5032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否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211638" y="1851025"/>
            <a:ext cx="2089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缺条路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211638" y="2470150"/>
            <a:ext cx="2089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盖所房子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211638" y="3117850"/>
            <a:ext cx="2089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……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239000" y="1862138"/>
            <a:ext cx="10048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修路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235825" y="2427288"/>
            <a:ext cx="1006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盖房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243763" y="3076575"/>
            <a:ext cx="10048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……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243763" y="3724275"/>
            <a:ext cx="10048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……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211638" y="3795713"/>
            <a:ext cx="2089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……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195513" y="3765550"/>
            <a:ext cx="2089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……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195513" y="3117850"/>
            <a:ext cx="2089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竖卷形 5"/>
          <p:cNvSpPr/>
          <p:nvPr/>
        </p:nvSpPr>
        <p:spPr>
          <a:xfrm>
            <a:off x="1617663" y="987425"/>
            <a:ext cx="3168650" cy="3240088"/>
          </a:xfrm>
          <a:prstGeom prst="verticalScroll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/>
          </a:p>
        </p:txBody>
      </p:sp>
      <p:sp>
        <p:nvSpPr>
          <p:cNvPr id="6147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谜语导入，学习新课</a:t>
            </a:r>
            <a:endParaRPr lang="zh-CN" altLang="en-US" smtClean="0"/>
          </a:p>
        </p:txBody>
      </p:sp>
      <p:sp>
        <p:nvSpPr>
          <p:cNvPr id="6148" name="矩形 2"/>
          <p:cNvSpPr>
            <a:spLocks noChangeArrowheads="1"/>
          </p:cNvSpPr>
          <p:nvPr/>
        </p:nvSpPr>
        <p:spPr bwMode="auto">
          <a:xfrm>
            <a:off x="1962150" y="1347788"/>
            <a:ext cx="274002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绿衣小英雄，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田里捉害虫，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水陆都是家，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唱歌呱呱呱。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 descr="1.jpg"/>
          <p:cNvPicPr>
            <a:picLocks noChangeAspect="1"/>
          </p:cNvPicPr>
          <p:nvPr/>
        </p:nvPicPr>
        <p:blipFill>
          <a:blip r:embed="rId4" cstate="print"/>
          <a:srcRect l="4245" t="16400" r="18253" b="10802"/>
          <a:stretch>
            <a:fillRect/>
          </a:stretch>
        </p:blipFill>
        <p:spPr bwMode="auto">
          <a:xfrm>
            <a:off x="4929188" y="1708150"/>
            <a:ext cx="22987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603875" y="3471863"/>
            <a:ext cx="9064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青蛙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048" y="699542"/>
            <a:ext cx="8317432" cy="1974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555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研读课文，合作学习</a:t>
            </a:r>
            <a:endParaRPr lang="zh-CN" altLang="en-US" smtClean="0"/>
          </a:p>
        </p:txBody>
      </p:sp>
      <p:sp>
        <p:nvSpPr>
          <p:cNvPr id="23556" name="矩形 2"/>
          <p:cNvSpPr>
            <a:spLocks noChangeArrowheads="1"/>
          </p:cNvSpPr>
          <p:nvPr/>
        </p:nvSpPr>
        <p:spPr bwMode="auto">
          <a:xfrm>
            <a:off x="611188" y="915988"/>
            <a:ext cx="8064500" cy="1284287"/>
          </a:xfrm>
          <a:prstGeom prst="rect">
            <a:avLst/>
          </a:prstGeom>
          <a:noFill/>
          <a:ln w="444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于是他就去采集草籽，播撒在泥塘周围的地上。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到了春天，泥塘周围长出了</a:t>
            </a:r>
            <a:r>
              <a:rPr lang="zh-CN" altLang="zh-CN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绿茵茵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的小草。</a:t>
            </a:r>
          </a:p>
        </p:txBody>
      </p:sp>
      <p:sp>
        <p:nvSpPr>
          <p:cNvPr id="4" name="矩形 3"/>
          <p:cNvSpPr/>
          <p:nvPr/>
        </p:nvSpPr>
        <p:spPr>
          <a:xfrm>
            <a:off x="971550" y="2859088"/>
            <a:ext cx="6408738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u"/>
              <a:defRPr/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仿照“绿茵茵”写词语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红彤彤</a:t>
            </a:r>
            <a:r>
              <a:rPr lang="zh-CN" altLang="en-US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金灿灿</a:t>
            </a:r>
            <a:r>
              <a:rPr lang="zh-CN" altLang="en-US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白花花</a:t>
            </a:r>
            <a:r>
              <a:rPr lang="zh-CN" altLang="en-US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黑糊糊</a:t>
            </a:r>
            <a:endParaRPr lang="zh-CN" altLang="en-US" sz="28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研读课文，合作学习</a:t>
            </a:r>
            <a:endParaRPr lang="zh-CN" altLang="en-US" smtClean="0"/>
          </a:p>
        </p:txBody>
      </p:sp>
      <p:sp>
        <p:nvSpPr>
          <p:cNvPr id="4" name="矩形 3"/>
          <p:cNvSpPr/>
          <p:nvPr/>
        </p:nvSpPr>
        <p:spPr>
          <a:xfrm>
            <a:off x="976510" y="2351088"/>
            <a:ext cx="7627938" cy="20304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u"/>
              <a:defRPr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老牛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为什么会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提出这种意见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 indent="720000" eaLnBrk="1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因为老牛爱吃草，如果让他选择住的地方的话，他会选择一个周边有草的地方。</a:t>
            </a:r>
            <a:endParaRPr lang="zh-CN" altLang="en-US" sz="28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1550" y="915988"/>
            <a:ext cx="763270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u"/>
              <a:defRPr/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青蛙为什么会给泥塘周围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种些草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老牛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给青蛙提的建议应该在泥塘周围种些草</a:t>
            </a:r>
            <a:r>
              <a:rPr lang="zh-CN" altLang="en-US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pPr eaLnBrk="1" hangingPunct="1"/>
            <a:r>
              <a:rPr lang="zh-CN" altLang="zh-CN" smtClean="0"/>
              <a:t>研读课文，合作学习</a:t>
            </a:r>
            <a:endParaRPr lang="zh-CN" altLang="en-US" smtClean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08000" y="1066800"/>
            <a:ext cx="8094663" cy="1930400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于是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他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跑到周围的山里找到泉水，又砍了些竹子，把竹子破开，一根一根接起来，把水引到泥塘里来。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23963" y="3292475"/>
            <a:ext cx="6192837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u"/>
              <a:defRPr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这一句中有哪些是</a:t>
            </a:r>
            <a:r>
              <a:rPr lang="zh-CN" altLang="en-US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描写动作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的词语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00288" y="1192213"/>
            <a:ext cx="544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跑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816475" y="1192213"/>
            <a:ext cx="546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找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309813" y="1841500"/>
            <a:ext cx="5445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破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959600" y="1836738"/>
            <a:ext cx="5445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引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799013" y="1841500"/>
            <a:ext cx="5445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接</a:t>
            </a:r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研读课文，合作学习</a:t>
            </a:r>
            <a:endParaRPr lang="zh-CN" altLang="en-US" smtClean="0"/>
          </a:p>
        </p:txBody>
      </p:sp>
      <p:sp>
        <p:nvSpPr>
          <p:cNvPr id="5" name="矩形 4"/>
          <p:cNvSpPr/>
          <p:nvPr/>
        </p:nvSpPr>
        <p:spPr>
          <a:xfrm>
            <a:off x="1331913" y="987425"/>
            <a:ext cx="621347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Char char="u"/>
              <a:defRPr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野鸭为什么会嫌弃泥塘里的水少呢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24994" y="1714494"/>
            <a:ext cx="4465637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548235"/>
              </a:buClr>
            </a:pPr>
            <a:r>
              <a:rPr lang="zh-CN" altLang="en-US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因为野鸭生活在水里，所以如果他选择住的地方，一定会选择一个水比较多的地方来居住。</a:t>
            </a:r>
            <a:endParaRPr lang="en-US" altLang="zh-CN" sz="2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图片 6" descr="8315502_132213323000_2.jpg"/>
          <p:cNvPicPr>
            <a:picLocks noChangeAspect="1"/>
          </p:cNvPicPr>
          <p:nvPr/>
        </p:nvPicPr>
        <p:blipFill>
          <a:blip r:embed="rId3" cstate="print"/>
          <a:srcRect r="22012" b="9401"/>
          <a:stretch>
            <a:fillRect/>
          </a:stretch>
        </p:blipFill>
        <p:spPr>
          <a:xfrm>
            <a:off x="5116714" y="1714494"/>
            <a:ext cx="3384376" cy="2630054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研读课文，合作学习</a:t>
            </a:r>
            <a:endParaRPr lang="zh-CN" altLang="en-US" smtClean="0"/>
          </a:p>
        </p:txBody>
      </p:sp>
      <p:sp>
        <p:nvSpPr>
          <p:cNvPr id="4" name="矩形 3"/>
          <p:cNvSpPr/>
          <p:nvPr/>
        </p:nvSpPr>
        <p:spPr>
          <a:xfrm>
            <a:off x="2051050" y="915988"/>
            <a:ext cx="5262563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Char char="u"/>
              <a:defRPr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青蛙为什么要给泥塘注满水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635896" y="1693838"/>
            <a:ext cx="496887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548235"/>
              </a:buClr>
            </a:pPr>
            <a:r>
              <a:rPr lang="zh-CN" altLang="en-US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因为野鸭嫌弃青蛙的泥塘里没有水，所以没有买。而青蛙想，如果给泥塘里注满水，泥塘就能卖出去了。</a:t>
            </a:r>
            <a:endParaRPr lang="en-US" altLang="zh-CN" sz="2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707654"/>
            <a:ext cx="2304256" cy="2780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研读课文，合作学习</a:t>
            </a:r>
            <a:endParaRPr lang="zh-CN" altLang="en-US" smtClean="0"/>
          </a:p>
        </p:txBody>
      </p:sp>
      <p:sp>
        <p:nvSpPr>
          <p:cNvPr id="3" name="矩形 2"/>
          <p:cNvSpPr/>
          <p:nvPr/>
        </p:nvSpPr>
        <p:spPr>
          <a:xfrm>
            <a:off x="4356100" y="842963"/>
            <a:ext cx="4176713" cy="3970337"/>
          </a:xfrm>
          <a:prstGeom prst="rect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小鸟飞来说，这里缺点儿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树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；蝴蝶飞来说，这里缺点儿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花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；小兔跑来说，这里还缺条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路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；小猴跑来说，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儿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应该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盖所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房子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；小狐狸说……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75606"/>
            <a:ext cx="3865693" cy="288032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研读课文，合作学习</a:t>
            </a:r>
            <a:endParaRPr lang="zh-CN" altLang="en-US" smtClean="0"/>
          </a:p>
        </p:txBody>
      </p:sp>
      <p:sp>
        <p:nvSpPr>
          <p:cNvPr id="3" name="矩形 2"/>
          <p:cNvSpPr/>
          <p:nvPr/>
        </p:nvSpPr>
        <p:spPr>
          <a:xfrm>
            <a:off x="1428728" y="928676"/>
            <a:ext cx="621347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Clr>
                <a:schemeClr val="accent6">
                  <a:lumMod val="75000"/>
                </a:schemeClr>
              </a:buClr>
              <a:buFont typeface="Wingdings" pitchFamily="2" charset="2"/>
              <a:buChar char="u"/>
              <a:defRPr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为什么每个小动物的建议都不一样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00113" y="1563688"/>
            <a:ext cx="7343775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548235"/>
              </a:buClr>
            </a:pPr>
            <a:r>
              <a:rPr lang="zh-CN" altLang="en-US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因为每个小动物对泥塘的需求都不一样，他们如果选择住所的话，会选择与自己的生活习性相符的地方。</a:t>
            </a:r>
            <a:endParaRPr lang="en-US" altLang="zh-CN" sz="24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9701" name="图片 5" descr="360截图20161021134712727 副本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3590925"/>
            <a:ext cx="2225675" cy="136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研读课文，合作学习</a:t>
            </a:r>
            <a:endParaRPr lang="zh-CN" altLang="en-US" smtClean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09613" y="1255713"/>
            <a:ext cx="7713662" cy="26781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每次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听了小动物的话，青蛙都想：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要是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那样的话，泥塘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准能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卖出去。于是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青蛙</a:t>
            </a: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就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照着他们的话去做，栽了树，种了花，修了路，还在泥塘旁边盖了房子。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研读课文，合作学习</a:t>
            </a:r>
            <a:endParaRPr lang="zh-CN" altLang="en-US" smtClean="0"/>
          </a:p>
        </p:txBody>
      </p:sp>
      <p:sp>
        <p:nvSpPr>
          <p:cNvPr id="3" name="矩形 2"/>
          <p:cNvSpPr/>
          <p:nvPr/>
        </p:nvSpPr>
        <p:spPr>
          <a:xfrm>
            <a:off x="971550" y="812800"/>
            <a:ext cx="720090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u"/>
              <a:defRPr/>
            </a:pP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当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青蛙听从了小动物的建议后，改造了泥塘，最后他卖出去了吗？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427538" y="2427288"/>
            <a:ext cx="403225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没有，他突然醒悟，自己的泥塘现在这么好，干嘛不留着自己住呢</a:t>
            </a:r>
            <a:r>
              <a:rPr lang="zh-CN" altLang="en-US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211710"/>
            <a:ext cx="3312368" cy="249149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研读课文，合作学习</a:t>
            </a:r>
            <a:endParaRPr lang="zh-CN" altLang="en-US" smtClean="0"/>
          </a:p>
        </p:txBody>
      </p:sp>
      <p:sp>
        <p:nvSpPr>
          <p:cNvPr id="3" name="矩形 2"/>
          <p:cNvSpPr/>
          <p:nvPr/>
        </p:nvSpPr>
        <p:spPr>
          <a:xfrm>
            <a:off x="755650" y="903288"/>
            <a:ext cx="7704138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u"/>
              <a:defRPr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青蛙改造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泥塘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就是为了能够卖出去，可是为什么他又不卖了呢？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30250" y="2200275"/>
            <a:ext cx="4125913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因为他的泥塘经过自己的改造已经不再是烂泥塘了，变成了一个美好的地方。</a:t>
            </a:r>
            <a:endParaRPr lang="zh-CN" altLang="en-US">
              <a:solidFill>
                <a:srgbClr val="C00000"/>
              </a:solidFill>
            </a:endParaRPr>
          </a:p>
        </p:txBody>
      </p:sp>
      <p:pic>
        <p:nvPicPr>
          <p:cNvPr id="5" name="图片 4" descr="《夏天》荷叶与青蛙.jpg"/>
          <p:cNvPicPr>
            <a:picLocks noChangeAspect="1"/>
          </p:cNvPicPr>
          <p:nvPr/>
        </p:nvPicPr>
        <p:blipFill>
          <a:blip r:embed="rId3" cstate="print"/>
          <a:srcRect l="23382" r="12265"/>
          <a:stretch>
            <a:fillRect/>
          </a:stretch>
        </p:blipFill>
        <p:spPr>
          <a:xfrm>
            <a:off x="5288716" y="2283718"/>
            <a:ext cx="3024336" cy="2328844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谜语导入，学习新课</a:t>
            </a:r>
            <a:endParaRPr lang="zh-CN" altLang="en-US" smtClean="0"/>
          </a:p>
        </p:txBody>
      </p:sp>
      <p:sp>
        <p:nvSpPr>
          <p:cNvPr id="7171" name="矩形 2"/>
          <p:cNvSpPr>
            <a:spLocks noChangeArrowheads="1"/>
          </p:cNvSpPr>
          <p:nvPr/>
        </p:nvSpPr>
        <p:spPr bwMode="auto">
          <a:xfrm>
            <a:off x="3440113" y="1139825"/>
            <a:ext cx="2244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青蛙</a:t>
            </a:r>
            <a:r>
              <a:rPr lang="zh-CN" altLang="zh-CN" sz="32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卖</a:t>
            </a:r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泥塘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143375" y="714375"/>
            <a:ext cx="8397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m</a:t>
            </a:r>
            <a:r>
              <a:rPr lang="zh-CN" altLang="zh-CN" sz="28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à</a:t>
            </a:r>
            <a:r>
              <a:rPr lang="en-US" altLang="zh-CN" sz="28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i</a:t>
            </a:r>
            <a:endParaRPr lang="zh-CN" altLang="en-US" sz="2800" b="1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244975" y="2587625"/>
            <a:ext cx="5969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3200" b="1">
                <a:latin typeface="楷体" pitchFamily="49" charset="-122"/>
                <a:ea typeface="楷体" pitchFamily="49" charset="-122"/>
              </a:rPr>
              <a:t>买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4521200" y="1795463"/>
            <a:ext cx="0" cy="792162"/>
          </a:xfrm>
          <a:prstGeom prst="straightConnector1">
            <a:avLst/>
          </a:prstGeom>
          <a:ln w="4445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000375" y="3287713"/>
            <a:ext cx="3143250" cy="1384300"/>
          </a:xfrm>
          <a:prstGeom prst="rect">
            <a:avLst/>
          </a:prstGeom>
          <a:noFill/>
          <a:ln w="793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主人公：</a:t>
            </a:r>
            <a:r>
              <a:rPr lang="zh-CN" altLang="zh-CN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青蛙</a:t>
            </a:r>
            <a:endParaRPr lang="en-US" altLang="zh-CN" sz="28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事件：</a:t>
            </a:r>
            <a:r>
              <a:rPr lang="zh-CN" altLang="zh-CN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卖泥塘</a:t>
            </a:r>
            <a:endParaRPr lang="en-US" altLang="zh-CN" sz="28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研读课文，合作学习</a:t>
            </a:r>
            <a:endParaRPr lang="zh-CN" altLang="en-US" smtClean="0"/>
          </a:p>
        </p:txBody>
      </p:sp>
      <p:sp>
        <p:nvSpPr>
          <p:cNvPr id="3" name="矩形 2"/>
          <p:cNvSpPr/>
          <p:nvPr/>
        </p:nvSpPr>
        <p:spPr>
          <a:xfrm>
            <a:off x="395288" y="968375"/>
            <a:ext cx="8280400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u"/>
              <a:defRPr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通过青蛙一系列的改造行为，你能明白什么道理？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427538" y="2284413"/>
            <a:ext cx="44291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靠自己勤劳的双手就能创造自己想要的生</a:t>
            </a:r>
            <a:r>
              <a:rPr lang="zh-CN" altLang="en-US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活</a:t>
            </a:r>
            <a:r>
              <a:rPr lang="zh-CN" altLang="zh-CN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>
              <a:solidFill>
                <a:srgbClr val="C00000"/>
              </a:solidFill>
            </a:endParaRPr>
          </a:p>
        </p:txBody>
      </p:sp>
      <p:pic>
        <p:nvPicPr>
          <p:cNvPr id="5" name="图片 4" descr="Redocn_2012040321225178.jpg"/>
          <p:cNvPicPr>
            <a:picLocks noChangeAspect="1"/>
          </p:cNvPicPr>
          <p:nvPr/>
        </p:nvPicPr>
        <p:blipFill>
          <a:blip r:embed="rId3" cstate="print"/>
          <a:srcRect l="6573" t="9400" r="1638" b="13601"/>
          <a:stretch>
            <a:fillRect/>
          </a:stretch>
        </p:blipFill>
        <p:spPr>
          <a:xfrm>
            <a:off x="467544" y="2067694"/>
            <a:ext cx="3896286" cy="2691349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研读课文，合作学习</a:t>
            </a:r>
            <a:endParaRPr lang="zh-CN" altLang="en-US" smtClean="0"/>
          </a:p>
        </p:txBody>
      </p:sp>
      <p:sp>
        <p:nvSpPr>
          <p:cNvPr id="3" name="前凸弯带形 2"/>
          <p:cNvSpPr/>
          <p:nvPr/>
        </p:nvSpPr>
        <p:spPr>
          <a:xfrm>
            <a:off x="2555875" y="1000125"/>
            <a:ext cx="3960813" cy="790575"/>
          </a:xfrm>
          <a:prstGeom prst="ellipseRibbon">
            <a:avLst/>
          </a:prstGeom>
          <a:solidFill>
            <a:srgbClr val="D87658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模仿之王</a:t>
            </a:r>
          </a:p>
        </p:txBody>
      </p:sp>
      <p:sp>
        <p:nvSpPr>
          <p:cNvPr id="34820" name="矩形 4"/>
          <p:cNvSpPr>
            <a:spLocks noChangeArrowheads="1"/>
          </p:cNvSpPr>
          <p:nvPr/>
        </p:nvSpPr>
        <p:spPr bwMode="auto">
          <a:xfrm>
            <a:off x="971550" y="2051050"/>
            <a:ext cx="72009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青蛙吆喝卖泥塘的场景，你能模仿青蛙的语气读一读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吗？</a:t>
            </a:r>
            <a:endParaRPr lang="zh-CN" altLang="en-US" b="1"/>
          </a:p>
        </p:txBody>
      </p:sp>
      <p:pic>
        <p:nvPicPr>
          <p:cNvPr id="34821" name="图片 5" descr="360截图20161021134712727 副本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3508375"/>
            <a:ext cx="1889125" cy="115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研读课文，合作学习</a:t>
            </a:r>
            <a:endParaRPr lang="zh-CN" altLang="en-US" smtClean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71550" y="987425"/>
            <a:ext cx="720090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如果你向同学推荐一样东西，你会说些什么？</a:t>
            </a:r>
          </a:p>
        </p:txBody>
      </p:sp>
      <p:pic>
        <p:nvPicPr>
          <p:cNvPr id="27651" name="Picture 3" descr="U:\插画图库\人物\1 (4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000246"/>
            <a:ext cx="3964856" cy="243330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en-US" smtClean="0"/>
              <a:t>作业布置</a:t>
            </a:r>
          </a:p>
        </p:txBody>
      </p:sp>
      <p:sp>
        <p:nvSpPr>
          <p:cNvPr id="36867" name="矩形 2"/>
          <p:cNvSpPr>
            <a:spLocks noChangeArrowheads="1"/>
          </p:cNvSpPr>
          <p:nvPr/>
        </p:nvSpPr>
        <p:spPr bwMode="auto">
          <a:xfrm>
            <a:off x="428596" y="1000114"/>
            <a:ext cx="81724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1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．回家把这个童话故事复述给父母听。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2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．续编童话故事《青蛙卖泥塘》，字数不限。</a:t>
            </a:r>
          </a:p>
        </p:txBody>
      </p:sp>
      <p:pic>
        <p:nvPicPr>
          <p:cNvPr id="4" name="图片 3" descr="33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2355726"/>
            <a:ext cx="3384376" cy="2321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en-US" smtClean="0"/>
              <a:t>板书设计</a:t>
            </a:r>
          </a:p>
        </p:txBody>
      </p:sp>
      <p:sp>
        <p:nvSpPr>
          <p:cNvPr id="37891" name="矩形 2"/>
          <p:cNvSpPr>
            <a:spLocks noChangeArrowheads="1"/>
          </p:cNvSpPr>
          <p:nvPr/>
        </p:nvSpPr>
        <p:spPr bwMode="auto">
          <a:xfrm>
            <a:off x="711200" y="1117600"/>
            <a:ext cx="770572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青蛙卖泥塘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老牛、野鸭、小鸟、蝴蝶、蜜蜂……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烂泥塘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                     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好泥塘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青蛙改造</a:t>
            </a:r>
          </a:p>
        </p:txBody>
      </p:sp>
      <p:cxnSp>
        <p:nvCxnSpPr>
          <p:cNvPr id="5" name="直接箭头连接符 4"/>
          <p:cNvCxnSpPr/>
          <p:nvPr/>
        </p:nvCxnSpPr>
        <p:spPr>
          <a:xfrm>
            <a:off x="2043113" y="2787650"/>
            <a:ext cx="5113337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3"/>
          <p:cNvSpPr>
            <a:spLocks noChangeArrowheads="1"/>
          </p:cNvSpPr>
          <p:nvPr/>
        </p:nvSpPr>
        <p:spPr bwMode="auto">
          <a:xfrm>
            <a:off x="4357688" y="1357313"/>
            <a:ext cx="40322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6000">
                <a:latin typeface="华文新魏" pitchFamily="2" charset="-122"/>
                <a:ea typeface="华文新魏" pitchFamily="2" charset="-122"/>
              </a:rPr>
              <a:t>谢谢观赏！</a:t>
            </a:r>
            <a:endParaRPr lang="zh-CN" altLang="en-US" sz="6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检查预习，认识生字</a:t>
            </a:r>
            <a:endParaRPr lang="zh-CN" altLang="en-US" smtClean="0"/>
          </a:p>
        </p:txBody>
      </p:sp>
      <p:sp>
        <p:nvSpPr>
          <p:cNvPr id="8195" name="矩形 3"/>
          <p:cNvSpPr>
            <a:spLocks noChangeArrowheads="1"/>
          </p:cNvSpPr>
          <p:nvPr/>
        </p:nvSpPr>
        <p:spPr bwMode="auto">
          <a:xfrm>
            <a:off x="1116013" y="1622425"/>
            <a:ext cx="72009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719138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找出藏在文中的生字，借助生字表中的音节多读几遍，把字音读准。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 indent="719138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如果还有不认识的字，做上记号，可以问问老师和同学。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3492500" y="842963"/>
            <a:ext cx="2087563" cy="720725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自读要求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检查预习，认识生字</a:t>
            </a:r>
            <a:endParaRPr lang="zh-CN" altLang="en-US" smtClean="0"/>
          </a:p>
        </p:txBody>
      </p:sp>
      <p:sp>
        <p:nvSpPr>
          <p:cNvPr id="9219" name="矩形 3"/>
          <p:cNvSpPr>
            <a:spLocks noChangeArrowheads="1"/>
          </p:cNvSpPr>
          <p:nvPr/>
        </p:nvSpPr>
        <p:spPr bwMode="auto">
          <a:xfrm>
            <a:off x="1643063" y="1239838"/>
            <a:ext cx="5786437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卖</a:t>
            </a:r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烂    </a:t>
            </a:r>
            <a:r>
              <a:rPr lang="zh-CN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牌</a:t>
            </a:r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喝    坑</a:t>
            </a:r>
            <a:endParaRPr lang="en-US" altLang="zh-CN" sz="32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挺</a:t>
            </a:r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舒</a:t>
            </a:r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集</a:t>
            </a:r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播</a:t>
            </a:r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撒</a:t>
            </a:r>
            <a:endParaRPr lang="en-US" altLang="zh-CN" sz="32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茵</a:t>
            </a:r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灌</a:t>
            </a:r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缺</a:t>
            </a:r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泳</a:t>
            </a:r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愣</a:t>
            </a:r>
            <a:endParaRPr lang="zh-CN" altLang="en-US" sz="32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43063" y="1096963"/>
            <a:ext cx="5929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m</a:t>
            </a:r>
            <a:r>
              <a:rPr lang="zh-CN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à</a:t>
            </a:r>
            <a:r>
              <a:rPr lang="en-US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i        làn          p</a:t>
            </a:r>
            <a:r>
              <a:rPr lang="zh-CN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á</a:t>
            </a:r>
            <a:r>
              <a:rPr lang="en-US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i          hè          kēng   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714500" y="2168525"/>
            <a:ext cx="56435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</a:t>
            </a:r>
            <a:r>
              <a:rPr lang="zh-CN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ǐ</a:t>
            </a:r>
            <a:r>
              <a:rPr lang="en-US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ng       sh</a:t>
            </a:r>
            <a:r>
              <a:rPr lang="zh-CN" altLang="zh-CN" sz="240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ū</a:t>
            </a:r>
            <a:r>
              <a:rPr lang="en-US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             j</a:t>
            </a:r>
            <a:r>
              <a:rPr lang="zh-CN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í</a:t>
            </a:r>
            <a:r>
              <a:rPr lang="en-US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             b</a:t>
            </a:r>
            <a:r>
              <a:rPr lang="zh-CN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ō</a:t>
            </a:r>
            <a:r>
              <a:rPr lang="en-US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           s</a:t>
            </a:r>
            <a:r>
              <a:rPr lang="zh-CN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ǎ</a:t>
            </a:r>
            <a:r>
              <a:rPr lang="en-US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 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71625" y="3168650"/>
            <a:ext cx="6286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y</a:t>
            </a:r>
            <a:r>
              <a:rPr lang="zh-CN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ī</a:t>
            </a:r>
            <a:r>
              <a:rPr lang="en-US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n         g</a:t>
            </a:r>
            <a:r>
              <a:rPr lang="en-US" altLang="zh-CN" sz="240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</a:t>
            </a:r>
            <a:r>
              <a:rPr lang="zh-CN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à</a:t>
            </a:r>
            <a:r>
              <a:rPr lang="en-US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n       q</a:t>
            </a:r>
            <a:r>
              <a:rPr lang="en-US" altLang="zh-CN" sz="240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</a:t>
            </a:r>
            <a:r>
              <a:rPr lang="zh-CN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ē</a:t>
            </a:r>
            <a:r>
              <a:rPr lang="en-US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         y</a:t>
            </a:r>
            <a:r>
              <a:rPr lang="zh-CN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ǒ</a:t>
            </a:r>
            <a:r>
              <a:rPr lang="en-US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ng       l</a:t>
            </a:r>
            <a:r>
              <a:rPr lang="zh-CN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è</a:t>
            </a:r>
            <a:r>
              <a:rPr lang="en-US" altLang="zh-CN" sz="2400" b="1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ng</a:t>
            </a:r>
            <a:endParaRPr lang="zh-CN" altLang="zh-CN" sz="2400" b="1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16538" y="1571625"/>
            <a:ext cx="5969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喝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初读课文，整体感知</a:t>
            </a:r>
            <a:endParaRPr lang="zh-CN" altLang="en-US" smtClean="0"/>
          </a:p>
        </p:txBody>
      </p:sp>
      <p:sp>
        <p:nvSpPr>
          <p:cNvPr id="1028" name="矩形 2"/>
          <p:cNvSpPr>
            <a:spLocks noChangeArrowheads="1"/>
          </p:cNvSpPr>
          <p:nvPr/>
        </p:nvSpPr>
        <p:spPr bwMode="auto">
          <a:xfrm>
            <a:off x="2489200" y="4022725"/>
            <a:ext cx="41513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动画课文《青蛙卖泥塘》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</p:spTree>
    <p:controls>
      <p:control spid="1026" name="ShockwaveFlash1" r:id="rId2" imgW="4681144" imgH="2881141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初读课文，整体感知</a:t>
            </a:r>
            <a:endParaRPr lang="zh-CN" altLang="en-US" smtClean="0"/>
          </a:p>
        </p:txBody>
      </p:sp>
      <p:sp>
        <p:nvSpPr>
          <p:cNvPr id="10243" name="矩形 2"/>
          <p:cNvSpPr>
            <a:spLocks noChangeArrowheads="1"/>
          </p:cNvSpPr>
          <p:nvPr/>
        </p:nvSpPr>
        <p:spPr bwMode="auto">
          <a:xfrm>
            <a:off x="900113" y="2066925"/>
            <a:ext cx="741680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把课文读通顺、流利，标出自然段序号。</a:t>
            </a:r>
          </a:p>
          <a:p>
            <a:pPr eaLnBrk="1" hangingPunct="1">
              <a:lnSpc>
                <a:spcPct val="150000"/>
              </a:lnSpc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声音要响亮，不读错字，不添字掉字。</a:t>
            </a:r>
          </a:p>
        </p:txBody>
      </p:sp>
      <p:sp>
        <p:nvSpPr>
          <p:cNvPr id="4" name="矩形 3"/>
          <p:cNvSpPr/>
          <p:nvPr/>
        </p:nvSpPr>
        <p:spPr>
          <a:xfrm>
            <a:off x="3744913" y="1058863"/>
            <a:ext cx="1627187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朗读课文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初读课文，整体感知</a:t>
            </a:r>
            <a:endParaRPr lang="zh-CN" altLang="en-US" smtClean="0"/>
          </a:p>
        </p:txBody>
      </p:sp>
      <p:sp>
        <p:nvSpPr>
          <p:cNvPr id="11267" name="矩形 2"/>
          <p:cNvSpPr>
            <a:spLocks noChangeArrowheads="1"/>
          </p:cNvSpPr>
          <p:nvPr/>
        </p:nvSpPr>
        <p:spPr bwMode="auto">
          <a:xfrm>
            <a:off x="1042988" y="1779588"/>
            <a:ext cx="7200900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800" b="1">
                <a:latin typeface="楷体" pitchFamily="49" charset="-122"/>
                <a:ea typeface="楷体" pitchFamily="49" charset="-122"/>
                <a:cs typeface="Arial Unicode MS" pitchFamily="34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  <a:cs typeface="Arial Unicode MS" pitchFamily="34" charset="-122"/>
              </a:rPr>
              <a:t>1</a:t>
            </a:r>
            <a:r>
              <a:rPr lang="zh-CN" altLang="zh-CN" sz="2800" b="1">
                <a:latin typeface="楷体" pitchFamily="49" charset="-122"/>
                <a:ea typeface="楷体" pitchFamily="49" charset="-122"/>
                <a:cs typeface="Arial Unicode MS" pitchFamily="34" charset="-122"/>
              </a:rPr>
              <a:t>）这个故事主要讲了什么事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cs typeface="Arial Unicode MS" pitchFamily="34" charset="-122"/>
              </a:rPr>
              <a:t>？</a:t>
            </a:r>
            <a:endParaRPr lang="zh-CN" altLang="zh-CN" sz="2800" b="1">
              <a:latin typeface="楷体" pitchFamily="49" charset="-122"/>
              <a:ea typeface="楷体" pitchFamily="49" charset="-122"/>
              <a:cs typeface="Arial Unicode MS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2800" b="1">
                <a:latin typeface="楷体" pitchFamily="49" charset="-122"/>
                <a:ea typeface="楷体" pitchFamily="49" charset="-122"/>
                <a:cs typeface="Arial Unicode MS" pitchFamily="34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  <a:cs typeface="Arial Unicode MS" pitchFamily="34" charset="-122"/>
              </a:rPr>
              <a:t>2</a:t>
            </a:r>
            <a:r>
              <a:rPr lang="zh-CN" altLang="zh-CN" sz="2800" b="1">
                <a:latin typeface="楷体" pitchFamily="49" charset="-122"/>
                <a:ea typeface="楷体" pitchFamily="49" charset="-122"/>
                <a:cs typeface="Arial Unicode MS" pitchFamily="34" charset="-122"/>
              </a:rPr>
              <a:t>）青蛙为什么要卖泥塘？</a:t>
            </a:r>
            <a:endParaRPr lang="en-US" altLang="zh-CN" sz="2800" b="1">
              <a:latin typeface="楷体" pitchFamily="49" charset="-122"/>
              <a:ea typeface="楷体" pitchFamily="49" charset="-122"/>
              <a:cs typeface="Arial Unicode MS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44913" y="1058863"/>
            <a:ext cx="1627187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思考问题</a:t>
            </a:r>
            <a:endParaRPr lang="zh-CN" altLang="zh-CN" sz="28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295400" y="3071813"/>
            <a:ext cx="69913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Arial Unicode MS" pitchFamily="34" charset="-122"/>
              </a:rPr>
              <a:t>    </a:t>
            </a:r>
            <a:r>
              <a:rPr lang="zh-CN" altLang="zh-CN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Arial Unicode MS" pitchFamily="34" charset="-122"/>
              </a:rPr>
              <a:t>因为他嫌泥塘环境差，所以想卖了</a:t>
            </a:r>
            <a:r>
              <a:rPr lang="zh-CN" altLang="en-US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Arial Unicode MS" pitchFamily="34" charset="-122"/>
              </a:rPr>
              <a:t>搬到城里</a:t>
            </a:r>
            <a:r>
              <a:rPr lang="zh-CN" altLang="zh-CN" sz="28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Arial Unicode MS" pitchFamily="34" charset="-122"/>
              </a:rPr>
              <a:t>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xfrm>
            <a:off x="657225" y="185738"/>
            <a:ext cx="5772150" cy="542925"/>
          </a:xfrm>
        </p:spPr>
        <p:txBody>
          <a:bodyPr/>
          <a:lstStyle/>
          <a:p>
            <a:r>
              <a:rPr lang="zh-CN" altLang="zh-CN" smtClean="0"/>
              <a:t>初读课文，整体感知</a:t>
            </a:r>
            <a:endParaRPr lang="zh-CN" altLang="en-US" smtClean="0"/>
          </a:p>
        </p:txBody>
      </p:sp>
      <p:sp>
        <p:nvSpPr>
          <p:cNvPr id="12291" name="矩形 2"/>
          <p:cNvSpPr>
            <a:spLocks noChangeArrowheads="1"/>
          </p:cNvSpPr>
          <p:nvPr/>
        </p:nvSpPr>
        <p:spPr bwMode="auto">
          <a:xfrm>
            <a:off x="1957388" y="982663"/>
            <a:ext cx="5233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青蛙的泥塘是个什么样的泥塘？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102350" y="1868488"/>
            <a:ext cx="1265238" cy="523875"/>
          </a:xfrm>
          <a:prstGeom prst="rect">
            <a:avLst/>
          </a:prstGeom>
          <a:noFill/>
          <a:ln w="41275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烂泥塘</a:t>
            </a:r>
            <a:endParaRPr lang="zh-CN" altLang="en-US" sz="28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图片 4" descr="326_332768_15cf0d33fa49f5d.jpg"/>
          <p:cNvPicPr>
            <a:picLocks noChangeAspect="1"/>
          </p:cNvPicPr>
          <p:nvPr/>
        </p:nvPicPr>
        <p:blipFill>
          <a:blip r:embed="rId3" cstate="print"/>
          <a:srcRect r="16520" b="16005"/>
          <a:stretch>
            <a:fillRect/>
          </a:stretch>
        </p:blipFill>
        <p:spPr>
          <a:xfrm>
            <a:off x="539552" y="1851670"/>
            <a:ext cx="4290888" cy="2880320"/>
          </a:xfrm>
          <a:prstGeom prst="round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54663" y="3408363"/>
            <a:ext cx="2349500" cy="1284287"/>
          </a:xfrm>
          <a:prstGeom prst="rect">
            <a:avLst/>
          </a:prstGeom>
          <a:ln w="41275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把泥塘卖掉，</a:t>
            </a:r>
            <a:endParaRPr lang="en-US" altLang="zh-CN" sz="28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zh-CN" sz="28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搬到城里去住</a:t>
            </a:r>
            <a:endParaRPr lang="zh-CN" altLang="en-US" sz="28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6588125" y="2560638"/>
            <a:ext cx="287338" cy="720725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-2年级记叙文模板">
  <a:themeElements>
    <a:clrScheme name="Office 主题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1-2年级记叙文模板</Template>
  <TotalTime>690</TotalTime>
  <Words>2974</Words>
  <Application>Microsoft Office PowerPoint</Application>
  <PresentationFormat>全屏显示(16:9)</PresentationFormat>
  <Paragraphs>323</Paragraphs>
  <Slides>35</Slides>
  <Notes>31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1-2年级记叙文模板</vt:lpstr>
      <vt:lpstr>幻灯片 1</vt:lpstr>
      <vt:lpstr>谜语导入，学习新课</vt:lpstr>
      <vt:lpstr>谜语导入，学习新课</vt:lpstr>
      <vt:lpstr>检查预习，认识生字</vt:lpstr>
      <vt:lpstr>检查预习，认识生字</vt:lpstr>
      <vt:lpstr>初读课文，整体感知</vt:lpstr>
      <vt:lpstr>初读课文，整体感知</vt:lpstr>
      <vt:lpstr>初读课文，整体感知</vt:lpstr>
      <vt:lpstr>初读课文，整体感知</vt:lpstr>
      <vt:lpstr>初读课文，整体感知</vt:lpstr>
      <vt:lpstr>初读课文，整体感知</vt:lpstr>
      <vt:lpstr>指导写字</vt:lpstr>
      <vt:lpstr>指导写字</vt:lpstr>
      <vt:lpstr>布置作业</vt:lpstr>
      <vt:lpstr>幻灯片 15</vt:lpstr>
      <vt:lpstr>美读导入</vt:lpstr>
      <vt:lpstr>研读课文，合作学习</vt:lpstr>
      <vt:lpstr>研读课文，合作学习</vt:lpstr>
      <vt:lpstr>研读课文，合作学习</vt:lpstr>
      <vt:lpstr>研读课文，合作学习</vt:lpstr>
      <vt:lpstr>研读课文，合作学习</vt:lpstr>
      <vt:lpstr>研读课文，合作学习</vt:lpstr>
      <vt:lpstr>研读课文，合作学习</vt:lpstr>
      <vt:lpstr>研读课文，合作学习</vt:lpstr>
      <vt:lpstr>研读课文，合作学习</vt:lpstr>
      <vt:lpstr>研读课文，合作学习</vt:lpstr>
      <vt:lpstr>研读课文，合作学习</vt:lpstr>
      <vt:lpstr>研读课文，合作学习</vt:lpstr>
      <vt:lpstr>研读课文，合作学习</vt:lpstr>
      <vt:lpstr>研读课文，合作学习</vt:lpstr>
      <vt:lpstr>研读课文，合作学习</vt:lpstr>
      <vt:lpstr>研读课文，合作学习</vt:lpstr>
      <vt:lpstr>作业布置</vt:lpstr>
      <vt:lpstr>板书设计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S</cp:lastModifiedBy>
  <cp:revision>268</cp:revision>
  <dcterms:created xsi:type="dcterms:W3CDTF">2017-11-30T08:28:24Z</dcterms:created>
  <dcterms:modified xsi:type="dcterms:W3CDTF">2018-01-26T07:37:39Z</dcterms:modified>
</cp:coreProperties>
</file>