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794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6147" name="灯片编号占位符 3">
            <a:extLst>
              <a:ext uri="{FF2B5EF4-FFF2-40B4-BE49-F238E27FC236}">
                <a16:creationId xmlns="" xmlns:a16="http://schemas.microsoft.com/office/drawing/2014/main" id="{F5908A36-62D6-4B82-AF84-E9F3A7E75B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B5302501-E7D8-43CD-A7B9-29F9B33B1239}" type="slidenum">
              <a:rPr altLang="en-US">
                <a:latin typeface="Calibri" pitchFamily="34" charset="0"/>
                <a:ea typeface="宋体" pitchFamily="2" charset="-122"/>
              </a:rPr>
              <a:pPr/>
              <a:t>27</a:t>
            </a:fld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096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6627" name="灯片编号占位符 3">
            <a:extLst>
              <a:ext uri="{FF2B5EF4-FFF2-40B4-BE49-F238E27FC236}">
                <a16:creationId xmlns="" xmlns:a16="http://schemas.microsoft.com/office/drawing/2014/main" id="{8A828B79-9DE9-4127-B134-B2C1C8FBF52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8E0339AC-C5C2-4897-AA1C-32342F200F65}" type="slidenum">
              <a:rPr altLang="en-US">
                <a:latin typeface="Calibri" pitchFamily="34" charset="0"/>
                <a:ea typeface="宋体" pitchFamily="2" charset="-122"/>
              </a:rPr>
              <a:pPr/>
              <a:t>36</a:t>
            </a:fld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301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8675" name="灯片编号占位符 3">
            <a:extLst>
              <a:ext uri="{FF2B5EF4-FFF2-40B4-BE49-F238E27FC236}">
                <a16:creationId xmlns="" xmlns:a16="http://schemas.microsoft.com/office/drawing/2014/main" id="{A3CCAFDA-2F5E-4EEB-BFA7-E2090B1336D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7F65E9CE-D6D3-4E18-9A0B-7CA53EA16A72}" type="slidenum">
              <a:rPr altLang="en-US">
                <a:latin typeface="Calibri" pitchFamily="34" charset="0"/>
                <a:ea typeface="宋体" pitchFamily="2" charset="-122"/>
              </a:rPr>
              <a:pPr/>
              <a:t>37</a:t>
            </a:fld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505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0723" name="灯片编号占位符 3">
            <a:extLst>
              <a:ext uri="{FF2B5EF4-FFF2-40B4-BE49-F238E27FC236}">
                <a16:creationId xmlns="" xmlns:a16="http://schemas.microsoft.com/office/drawing/2014/main" id="{7320D2E5-2E78-4C61-8E1A-79EBD44E1C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A9AED34B-A005-4050-B127-EB6072BCA9AE}" type="slidenum">
              <a:rPr altLang="en-US">
                <a:latin typeface="Calibri" pitchFamily="34" charset="0"/>
                <a:ea typeface="宋体" pitchFamily="2" charset="-122"/>
              </a:rPr>
              <a:pPr/>
              <a:t>38</a:t>
            </a:fld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710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2771" name="灯片编号占位符 3">
            <a:extLst>
              <a:ext uri="{FF2B5EF4-FFF2-40B4-BE49-F238E27FC236}">
                <a16:creationId xmlns="" xmlns:a16="http://schemas.microsoft.com/office/drawing/2014/main" id="{E151F705-BD8D-44AD-9DDA-4ADF4F369A2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87ADCE1E-03D8-4A2B-B7C4-79762036185A}" type="slidenum">
              <a:rPr altLang="en-US">
                <a:latin typeface="Calibri" pitchFamily="34" charset="0"/>
                <a:ea typeface="宋体" pitchFamily="2" charset="-122"/>
              </a:rPr>
              <a:pPr/>
              <a:t>39</a:t>
            </a:fld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915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4819" name="灯片编号占位符 3">
            <a:extLst>
              <a:ext uri="{FF2B5EF4-FFF2-40B4-BE49-F238E27FC236}">
                <a16:creationId xmlns="" xmlns:a16="http://schemas.microsoft.com/office/drawing/2014/main" id="{2600470C-97CB-4ADA-9CA4-AB4B5879A66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91127DCC-31D3-4D17-B73C-112A39466A91}" type="slidenum">
              <a:rPr altLang="en-US">
                <a:latin typeface="Calibri" pitchFamily="34" charset="0"/>
                <a:ea typeface="宋体" pitchFamily="2" charset="-122"/>
              </a:rPr>
              <a:pPr/>
              <a:t>40</a:t>
            </a:fld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120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6867" name="灯片编号占位符 3">
            <a:extLst>
              <a:ext uri="{FF2B5EF4-FFF2-40B4-BE49-F238E27FC236}">
                <a16:creationId xmlns="" xmlns:a16="http://schemas.microsoft.com/office/drawing/2014/main" id="{17BB24A5-FEBE-40EF-A8E7-43C9418170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9D304A86-5F65-48BC-AB42-986A55707B39}" type="slidenum">
              <a:rPr altLang="en-US">
                <a:latin typeface="Calibri" pitchFamily="34" charset="0"/>
                <a:ea typeface="宋体" pitchFamily="2" charset="-122"/>
              </a:rPr>
              <a:pPr/>
              <a:t>41</a:t>
            </a:fld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325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8915" name="灯片编号占位符 3">
            <a:extLst>
              <a:ext uri="{FF2B5EF4-FFF2-40B4-BE49-F238E27FC236}">
                <a16:creationId xmlns="" xmlns:a16="http://schemas.microsoft.com/office/drawing/2014/main" id="{5BF569B2-8BD3-43E1-B6C2-3DD0E2AB9D0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92556F60-8DCF-4284-B808-B7D30182CE1A}" type="slidenum">
              <a:rPr altLang="en-US">
                <a:latin typeface="Calibri" pitchFamily="34" charset="0"/>
                <a:ea typeface="宋体" pitchFamily="2" charset="-122"/>
              </a:rPr>
              <a:pPr/>
              <a:t>42</a:t>
            </a:fld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529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0963" name="灯片编号占位符 3">
            <a:extLst>
              <a:ext uri="{FF2B5EF4-FFF2-40B4-BE49-F238E27FC236}">
                <a16:creationId xmlns="" xmlns:a16="http://schemas.microsoft.com/office/drawing/2014/main" id="{76F0B321-7714-4C0D-AF6B-5C84CDB152F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00C5F334-F463-4102-81C2-7E5829BF85EC}" type="slidenum">
              <a:rPr altLang="en-US">
                <a:latin typeface="Calibri" pitchFamily="34" charset="0"/>
                <a:ea typeface="宋体" pitchFamily="2" charset="-122"/>
              </a:rPr>
              <a:pPr/>
              <a:t>43</a:t>
            </a:fld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734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3011" name="灯片编号占位符 3">
            <a:extLst>
              <a:ext uri="{FF2B5EF4-FFF2-40B4-BE49-F238E27FC236}">
                <a16:creationId xmlns="" xmlns:a16="http://schemas.microsoft.com/office/drawing/2014/main" id="{B558EE49-10CF-433E-8967-C85D278E0AB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921A03F5-078D-41E2-85E2-2B41AE89051A}" type="slidenum">
              <a:rPr altLang="en-US">
                <a:latin typeface="Calibri" pitchFamily="34" charset="0"/>
                <a:ea typeface="宋体" pitchFamily="2" charset="-122"/>
              </a:rPr>
              <a:pPr/>
              <a:t>44</a:t>
            </a:fld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8195" name="灯片编号占位符 3">
            <a:extLst>
              <a:ext uri="{FF2B5EF4-FFF2-40B4-BE49-F238E27FC236}">
                <a16:creationId xmlns="" xmlns:a16="http://schemas.microsoft.com/office/drawing/2014/main" id="{52729DE2-2A82-47E8-96C1-FF58C6A0891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4BCD250E-A9B8-431D-AAC9-4772F17F76CE}" type="slidenum">
              <a:rPr altLang="en-US">
                <a:latin typeface="Calibri" pitchFamily="34" charset="0"/>
                <a:ea typeface="宋体" pitchFamily="2" charset="-122"/>
              </a:rPr>
              <a:pPr/>
              <a:t>28</a:t>
            </a:fld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662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2291" name="灯片编号占位符 3">
            <a:extLst>
              <a:ext uri="{FF2B5EF4-FFF2-40B4-BE49-F238E27FC236}">
                <a16:creationId xmlns="" xmlns:a16="http://schemas.microsoft.com/office/drawing/2014/main" id="{CF38F282-A66D-4C51-B4A8-12FF6337832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D6DA6755-9693-4CD0-BD39-E8A6C4AC892A}" type="slidenum">
              <a:rPr altLang="en-US">
                <a:latin typeface="Calibri" pitchFamily="34" charset="0"/>
                <a:ea typeface="宋体" pitchFamily="2" charset="-122"/>
              </a:rPr>
              <a:pPr/>
              <a:t>29</a:t>
            </a:fld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4339" name="灯片编号占位符 3">
            <a:extLst>
              <a:ext uri="{FF2B5EF4-FFF2-40B4-BE49-F238E27FC236}">
                <a16:creationId xmlns="" xmlns:a16="http://schemas.microsoft.com/office/drawing/2014/main" id="{DB59DF0B-0A59-4AAF-9DF8-2713A97524F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7E76C291-5C86-4D9B-A556-453B0D26D7D4}" type="slidenum">
              <a:rPr altLang="en-US">
                <a:latin typeface="Calibri" pitchFamily="34" charset="0"/>
                <a:ea typeface="宋体" pitchFamily="2" charset="-122"/>
              </a:rPr>
              <a:pPr/>
              <a:t>30</a:t>
            </a:fld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6387" name="灯片编号占位符 3">
            <a:extLst>
              <a:ext uri="{FF2B5EF4-FFF2-40B4-BE49-F238E27FC236}">
                <a16:creationId xmlns="" xmlns:a16="http://schemas.microsoft.com/office/drawing/2014/main" id="{274CFFAD-0AD5-4E0F-8F17-E49C6919DC6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116A9A5B-8FA4-4B03-A76C-461F5E83475F}" type="slidenum">
              <a:rPr altLang="en-US">
                <a:latin typeface="Calibri" pitchFamily="34" charset="0"/>
                <a:ea typeface="宋体" pitchFamily="2" charset="-122"/>
              </a:rPr>
              <a:pPr/>
              <a:t>31</a:t>
            </a:fld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8435" name="灯片编号占位符 3">
            <a:extLst>
              <a:ext uri="{FF2B5EF4-FFF2-40B4-BE49-F238E27FC236}">
                <a16:creationId xmlns="" xmlns:a16="http://schemas.microsoft.com/office/drawing/2014/main" id="{532796F0-9652-47FD-8747-3617ED3FF8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01CD2534-A9BB-4EA9-8F4F-B78021B1B223}" type="slidenum">
              <a:rPr altLang="en-US">
                <a:latin typeface="Calibri" pitchFamily="34" charset="0"/>
                <a:ea typeface="宋体" pitchFamily="2" charset="-122"/>
              </a:rPr>
              <a:pPr/>
              <a:t>32</a:t>
            </a:fld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0483" name="灯片编号占位符 3">
            <a:extLst>
              <a:ext uri="{FF2B5EF4-FFF2-40B4-BE49-F238E27FC236}">
                <a16:creationId xmlns="" xmlns:a16="http://schemas.microsoft.com/office/drawing/2014/main" id="{BFA75EF0-19BD-443D-9181-6598F6C3C4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DB3466B0-A612-423B-85EC-9EC8B69475CC}" type="slidenum">
              <a:rPr altLang="en-US">
                <a:latin typeface="Calibri" pitchFamily="34" charset="0"/>
                <a:ea typeface="宋体" pitchFamily="2" charset="-122"/>
              </a:rPr>
              <a:pPr/>
              <a:t>33</a:t>
            </a:fld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686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2531" name="灯片编号占位符 3">
            <a:extLst>
              <a:ext uri="{FF2B5EF4-FFF2-40B4-BE49-F238E27FC236}">
                <a16:creationId xmlns="" xmlns:a16="http://schemas.microsoft.com/office/drawing/2014/main" id="{F05E6D44-D124-4A2E-A844-3B0C4714D7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00985F2D-BB04-40E1-90AF-FD482062022A}" type="slidenum">
              <a:rPr altLang="en-US">
                <a:latin typeface="Calibri" pitchFamily="34" charset="0"/>
                <a:ea typeface="宋体" pitchFamily="2" charset="-122"/>
              </a:rPr>
              <a:pPr/>
              <a:t>34</a:t>
            </a:fld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891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4579" name="灯片编号占位符 3">
            <a:extLst>
              <a:ext uri="{FF2B5EF4-FFF2-40B4-BE49-F238E27FC236}">
                <a16:creationId xmlns="" xmlns:a16="http://schemas.microsoft.com/office/drawing/2014/main" id="{CBDED9A4-9F33-4177-A59B-DDAE9E68069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fld id="{5AB8432A-F6D4-4FED-A6E8-C3BC3B165820}" type="slidenum">
              <a:rPr altLang="en-US">
                <a:latin typeface="Calibri" pitchFamily="34" charset="0"/>
                <a:ea typeface="宋体" pitchFamily="2" charset="-122"/>
              </a:rPr>
              <a:pPr/>
              <a:t>35</a:t>
            </a:fld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2018/9/4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2018/9/4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2018/9/4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8" descr="200712419435657_1"/>
          <p:cNvPicPr>
            <a:picLocks noChangeAspect="1" noChangeArrowheads="1" noCrop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457" y="5925278"/>
            <a:ext cx="673100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60" descr="200712419435657_1"/>
          <p:cNvPicPr>
            <a:picLocks noChangeAspect="1" noChangeArrowheads="1" noCrop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06405" y="548680"/>
            <a:ext cx="71120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0" descr="200712419435657_1"/>
          <p:cNvPicPr>
            <a:picLocks noChangeAspect="1" noChangeArrowheads="1" noCrop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0953419" y="5887177"/>
            <a:ext cx="71120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104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93827E-7 C 0.04479 -0.0216 0.08246 -0.08704 0.13055 -0.10772 C 0.17951 -0.12778 0.22535 -0.12562 0.29219 -0.12346 C 0.35937 -0.1213 0.45139 -0.08611 0.53246 -0.09506 C 0.61389 -0.10401 0.71076 -0.12685 0.77899 -0.17716 C 0.84722 -0.22747 0.89253 -0.29475 0.94219 -0.3963 C 0.99184 -0.49784 1.04861 -0.70525 1.07656 -0.78642 " pathEditMode="relative" rAng="0" ptsTypes="aaaaaaa">
                                      <p:cBhvr>
                                        <p:cTn id="6" dur="4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19" y="-3932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017 2.59259E-6 C -0.02673 -0.01605 -0.10139 -0.0784 -0.15885 -0.0963 C -0.21632 -0.1142 -0.27083 -0.10926 -0.34375 -0.10741 C -0.41684 -0.10556 -0.51319 -0.11389 -0.59635 -0.08519 C -0.67934 -0.05648 -0.73211 0.04074 -0.84323 0.06543 C -0.95434 0.09012 -1.17534 0.06358 -1.26267 0.06296 " pathEditMode="relative" rAng="0" ptsTypes="aaaaaa">
                                      <p:cBhvr>
                                        <p:cTn id="8" dur="4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125" y="-120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017 2.59259E-6 C -0.02673 -0.01605 -0.10139 -0.0784 -0.15885 -0.0963 C -0.21632 -0.1142 -0.27083 -0.10926 -0.34375 -0.10741 C -0.41684 -0.10556 -0.51319 -0.11389 -0.59635 -0.08519 C -0.67934 -0.05648 -0.73211 0.04074 -0.84323 0.06543 C -0.95434 0.09012 -1.17534 0.06358 -1.26267 0.06296 " pathEditMode="relative" rAng="0" ptsTypes="aaaaaa">
                                      <p:cBhvr>
                                        <p:cTn id="10" dur="4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125" y="-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87162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1725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91694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2018/9/4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2018/9/4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2018/9/4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2018/9/4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2018/9/4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2018/9/4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2018/9/4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2018/9/4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 bwMode="auto">
          <a:xfrm rot="10800000"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Picture 39" descr="구름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6394451" y="179917"/>
            <a:ext cx="910167" cy="3640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28" descr="蝴蝶.png"/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 rot="-3308464" flipH="1">
            <a:off x="9853718" y="434975"/>
            <a:ext cx="1259417" cy="14710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763" descr="구름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499533" y="996951"/>
            <a:ext cx="1312333" cy="5249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39" descr="구름"/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3600451" y="436033"/>
            <a:ext cx="1727200" cy="692151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工作\2016.05.03\5\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331" y="-1"/>
            <a:ext cx="1219933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58" descr="200712419435657_1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305627">
            <a:off x="10545091" y="5161350"/>
            <a:ext cx="673100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791744" y="4925682"/>
            <a:ext cx="4324261" cy="61555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人  民  教  育  出  版  社</a:t>
            </a:r>
            <a:endParaRPr lang="zh-CN" altLang="en-US" sz="3200" b="1" dirty="0">
              <a:ln w="9525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3" name="Picture 158" descr="200712419435657_1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681" y="3902346"/>
            <a:ext cx="673100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0" descr="200712419435657_1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0089323" y="1596887"/>
            <a:ext cx="711200" cy="71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455577" y="3992676"/>
            <a:ext cx="2699884" cy="61555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>
                <a:ln w="952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三 年 级 上 册</a:t>
            </a:r>
            <a:endParaRPr lang="zh-CN" altLang="en-US" sz="3200" b="1" dirty="0">
              <a:ln w="952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29840" y="1263339"/>
            <a:ext cx="7661189" cy="53348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altLang="zh-CN" sz="2700" b="1" dirty="0">
                <a:ln w="9525">
                  <a:noFill/>
                </a:ln>
                <a:solidFill>
                  <a:srgbClr val="163C4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2018</a:t>
            </a:r>
            <a:r>
              <a:rPr lang="zh-CN" altLang="en-US" sz="2700" b="1" dirty="0">
                <a:ln w="9525">
                  <a:noFill/>
                </a:ln>
                <a:solidFill>
                  <a:srgbClr val="163C4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年教育部审定版</a:t>
            </a:r>
            <a:endParaRPr lang="zh-CN" altLang="en-US" sz="2700" b="1" dirty="0">
              <a:ln w="9525">
                <a:noFill/>
              </a:ln>
              <a:solidFill>
                <a:srgbClr val="163C4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15413" y="2308087"/>
            <a:ext cx="10945216" cy="123110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7200" b="1" dirty="0">
                <a:ln w="9525">
                  <a:noFill/>
                </a:ln>
                <a:solidFill>
                  <a:srgbClr val="163C4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语文四单元习作续写故事</a:t>
            </a:r>
            <a:endParaRPr lang="zh-CN" altLang="en-US" sz="7200" b="1" dirty="0">
              <a:ln w="9525">
                <a:noFill/>
              </a:ln>
              <a:solidFill>
                <a:srgbClr val="163C4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799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93827E-7 C 0.04479 -0.0216 0.08246 -0.08704 0.13055 -0.10772 C 0.17951 -0.12778 0.22535 -0.12562 0.29219 -0.12346 C 0.35937 -0.1213 0.45139 -0.08611 0.53246 -0.09506 C 0.61389 -0.10401 0.71076 -0.12685 0.77899 -0.17716 C 0.84722 -0.22747 0.89253 -0.29475 0.94219 -0.3963 C 0.99184 -0.49784 1.04861 -0.70525 1.07656 -0.78642 " pathEditMode="relative" rAng="0" ptsTypes="aaaaaaa">
                                      <p:cBhvr>
                                        <p:cTn id="6" dur="4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19" y="-3932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93827E-7 C 0.04479 -0.0216 0.08246 -0.08704 0.13055 -0.10772 C 0.17951 -0.12778 0.22535 -0.12562 0.29219 -0.12346 C 0.35937 -0.1213 0.45139 -0.08611 0.53246 -0.09506 C 0.61389 -0.10401 0.71076 -0.12685 0.77899 -0.17716 C 0.84722 -0.22747 0.89253 -0.29475 0.94219 -0.3963 C 0.99184 -0.49784 1.04861 -0.70525 1.07656 -0.78642 " pathEditMode="relative" rAng="0" ptsTypes="aaaaaaa">
                                      <p:cBhvr>
                                        <p:cTn id="8" dur="4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19" y="-3932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017 2.59259E-6 C -0.02673 -0.01605 -0.10139 -0.0784 -0.15885 -0.0963 C -0.21632 -0.1142 -0.27083 -0.10926 -0.34375 -0.10741 C -0.41684 -0.10556 -0.51319 -0.11389 -0.59635 -0.08519 C -0.67934 -0.05648 -0.73211 0.04074 -0.84323 0.06543 C -0.95434 0.09012 -1.17534 0.06358 -1.26267 0.06296 " pathEditMode="relative" rAng="0" ptsTypes="aaaaaa">
                                      <p:cBhvr>
                                        <p:cTn id="10" dur="4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125" y="-120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grpId="0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104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104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36" fill="hold" grpId="0" nodeType="withEffect">
                                  <p:stCondLst>
                                    <p:cond delay="4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36" fill="hold" grpId="0" nodeType="withEffect">
                                  <p:stCondLst>
                                    <p:cond delay="4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9"/>
          <p:cNvGrpSpPr>
            <a:grpSpLocks/>
          </p:cNvGrpSpPr>
          <p:nvPr/>
        </p:nvGrpSpPr>
        <p:grpSpPr bwMode="auto">
          <a:xfrm>
            <a:off x="-184150" y="203201"/>
            <a:ext cx="3957639" cy="1067436"/>
            <a:chOff x="685" y="452"/>
            <a:chExt cx="5716" cy="1681"/>
          </a:xfrm>
        </p:grpSpPr>
        <p:pic>
          <p:nvPicPr>
            <p:cNvPr id="28678" name="图片 14" descr="PPT图标蓝色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>
              <a:extLst>
                <a:ext uri="{FF2B5EF4-FFF2-40B4-BE49-F238E27FC236}">
                  <a16:creationId xmlns="" xmlns:a16="http://schemas.microsoft.com/office/drawing/2014/main" id="{5D1732DD-8A6B-4B5B-A6C5-1BB19C1BE199}"/>
                </a:ext>
              </a:extLst>
            </p:cNvPr>
            <p:cNvSpPr txBox="1"/>
            <p:nvPr/>
          </p:nvSpPr>
          <p:spPr>
            <a:xfrm>
              <a:off x="685" y="582"/>
              <a:ext cx="5074" cy="155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lt"/>
                </a:rPr>
                <a:t>筛素材，明主题</a:t>
              </a:r>
            </a:p>
            <a:p>
              <a:pPr algn="ctr" eaLnBrk="1" fontAlgn="auto" hangingPunct="1">
                <a:defRPr/>
              </a:pP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28675" name="矩形 156"/>
          <p:cNvSpPr>
            <a:spLocks noChangeArrowheads="1"/>
          </p:cNvSpPr>
          <p:nvPr/>
        </p:nvSpPr>
        <p:spPr bwMode="auto">
          <a:xfrm>
            <a:off x="762000" y="1812926"/>
            <a:ext cx="7054851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262626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8676" name="图片 1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57"/>
          <a:stretch>
            <a:fillRect/>
          </a:stretch>
        </p:blipFill>
        <p:spPr bwMode="auto">
          <a:xfrm>
            <a:off x="6438900" y="1573213"/>
            <a:ext cx="4256088" cy="445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C1FD67F-DF36-476B-B5D9-32A0FAD2BDDB}"/>
              </a:ext>
            </a:extLst>
          </p:cNvPr>
          <p:cNvSpPr txBox="1"/>
          <p:nvPr/>
        </p:nvSpPr>
        <p:spPr>
          <a:xfrm>
            <a:off x="384176" y="1812926"/>
            <a:ext cx="6054725" cy="3414713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时间：课间活动、班会讨论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地点：教室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人物：同学们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在干嘛</a:t>
            </a:r>
            <a:r>
              <a:rPr lang="zh-CN" altLang="en-US" sz="3600" noProof="1">
                <a:ea typeface="微软雅黑" panose="020B0503020204020204" charset="-122"/>
              </a:rPr>
              <a:t>：</a:t>
            </a: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讨论过生日的形式</a:t>
            </a:r>
          </a:p>
        </p:txBody>
      </p:sp>
    </p:spTree>
    <p:extLst>
      <p:ext uri="{BB962C8B-B14F-4D97-AF65-F5344CB8AC3E}">
        <p14:creationId xmlns:p14="http://schemas.microsoft.com/office/powerpoint/2010/main" val="41169923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9"/>
          <p:cNvGrpSpPr>
            <a:grpSpLocks/>
          </p:cNvGrpSpPr>
          <p:nvPr/>
        </p:nvGrpSpPr>
        <p:grpSpPr bwMode="auto">
          <a:xfrm>
            <a:off x="-184150" y="203201"/>
            <a:ext cx="3957639" cy="1067436"/>
            <a:chOff x="685" y="452"/>
            <a:chExt cx="5716" cy="1681"/>
          </a:xfrm>
        </p:grpSpPr>
        <p:pic>
          <p:nvPicPr>
            <p:cNvPr id="29705" name="图片 14" descr="PPT图标蓝色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>
              <a:extLst>
                <a:ext uri="{FF2B5EF4-FFF2-40B4-BE49-F238E27FC236}">
                  <a16:creationId xmlns="" xmlns:a16="http://schemas.microsoft.com/office/drawing/2014/main" id="{1C262DFF-4F88-46B0-80EF-5113A5905090}"/>
                </a:ext>
              </a:extLst>
            </p:cNvPr>
            <p:cNvSpPr txBox="1"/>
            <p:nvPr/>
          </p:nvSpPr>
          <p:spPr>
            <a:xfrm>
              <a:off x="685" y="582"/>
              <a:ext cx="5074" cy="155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lt"/>
                </a:rPr>
                <a:t>筛素材，明主题</a:t>
              </a:r>
            </a:p>
            <a:p>
              <a:pPr algn="ctr" eaLnBrk="1" fontAlgn="auto" hangingPunct="1">
                <a:defRPr/>
              </a:pP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29699" name="矩形 156"/>
          <p:cNvSpPr>
            <a:spLocks noChangeArrowheads="1"/>
          </p:cNvSpPr>
          <p:nvPr/>
        </p:nvSpPr>
        <p:spPr bwMode="auto">
          <a:xfrm>
            <a:off x="762000" y="1812926"/>
            <a:ext cx="7054851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262626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9700" name="图片 1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70"/>
          <a:stretch>
            <a:fillRect/>
          </a:stretch>
        </p:blipFill>
        <p:spPr bwMode="auto">
          <a:xfrm>
            <a:off x="6424614" y="1450976"/>
            <a:ext cx="4265612" cy="475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0D075A4-2A75-4E61-9CF0-4A9E2F51CE9B}"/>
              </a:ext>
            </a:extLst>
          </p:cNvPr>
          <p:cNvSpPr txBox="1"/>
          <p:nvPr/>
        </p:nvSpPr>
        <p:spPr>
          <a:xfrm>
            <a:off x="1060451" y="2333626"/>
            <a:ext cx="3941763" cy="923328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hangingPunct="1">
              <a:defRPr/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主要人物：李晓明</a:t>
            </a:r>
            <a:endParaRPr lang="zh-CN" altLang="en-US" noProof="1"/>
          </a:p>
          <a:p>
            <a:pPr eaLnBrk="1" hangingPunct="1">
              <a:defRPr/>
            </a:pPr>
            <a:endParaRPr lang="zh-CN" altLang="en-US" noProof="1"/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744539" y="3355975"/>
            <a:ext cx="4481512" cy="2624139"/>
            <a:chOff x="1173" y="5286"/>
            <a:chExt cx="7058" cy="4132"/>
          </a:xfrm>
        </p:grpSpPr>
        <p:sp>
          <p:nvSpPr>
            <p:cNvPr id="6" name="云形标注 5">
              <a:extLst>
                <a:ext uri="{FF2B5EF4-FFF2-40B4-BE49-F238E27FC236}">
                  <a16:creationId xmlns="" xmlns:a16="http://schemas.microsoft.com/office/drawing/2014/main" id="{3BB5F507-56E7-4A22-9954-44315EB3D68B}"/>
                </a:ext>
              </a:extLst>
            </p:cNvPr>
            <p:cNvSpPr/>
            <p:nvPr/>
          </p:nvSpPr>
          <p:spPr>
            <a:xfrm>
              <a:off x="1173" y="5286"/>
              <a:ext cx="7058" cy="4132"/>
            </a:xfrm>
            <a:prstGeom prst="cloudCallout">
              <a:avLst/>
            </a:prstGeom>
            <a:solidFill>
              <a:srgbClr val="000000">
                <a:alpha val="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noProof="1"/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DE69AEF7-0851-40FA-B6DE-13098AAE787A}"/>
                </a:ext>
              </a:extLst>
            </p:cNvPr>
            <p:cNvSpPr txBox="1"/>
            <p:nvPr/>
          </p:nvSpPr>
          <p:spPr>
            <a:xfrm>
              <a:off x="2468" y="5923"/>
              <a:ext cx="4470" cy="29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他是什么表情？</a:t>
              </a:r>
            </a:p>
            <a:p>
              <a:pPr eaLnBrk="1" hangingPunct="1">
                <a:defRPr/>
              </a:pP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他在想什么？</a:t>
              </a:r>
            </a:p>
            <a:p>
              <a:pPr eaLnBrk="1" hangingPunct="1">
                <a:defRPr/>
              </a:pP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“......”省略了什么？</a:t>
              </a:r>
              <a:endParaRPr lang="zh-CN" altLang="en-US" noProof="1"/>
            </a:p>
          </p:txBody>
        </p:sp>
      </p:grpSp>
    </p:spTree>
    <p:extLst>
      <p:ext uri="{BB962C8B-B14F-4D97-AF65-F5344CB8AC3E}">
        <p14:creationId xmlns:p14="http://schemas.microsoft.com/office/powerpoint/2010/main" val="363939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9"/>
          <p:cNvGrpSpPr>
            <a:grpSpLocks/>
          </p:cNvGrpSpPr>
          <p:nvPr/>
        </p:nvGrpSpPr>
        <p:grpSpPr bwMode="auto">
          <a:xfrm>
            <a:off x="-184150" y="203201"/>
            <a:ext cx="3957639" cy="1067436"/>
            <a:chOff x="685" y="452"/>
            <a:chExt cx="5716" cy="1681"/>
          </a:xfrm>
        </p:grpSpPr>
        <p:pic>
          <p:nvPicPr>
            <p:cNvPr id="30732" name="图片 14" descr="PPT图标蓝色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>
              <a:extLst>
                <a:ext uri="{FF2B5EF4-FFF2-40B4-BE49-F238E27FC236}">
                  <a16:creationId xmlns="" xmlns:a16="http://schemas.microsoft.com/office/drawing/2014/main" id="{25804692-E594-4B41-A840-3C23A8D6AAFF}"/>
                </a:ext>
              </a:extLst>
            </p:cNvPr>
            <p:cNvSpPr txBox="1"/>
            <p:nvPr/>
          </p:nvSpPr>
          <p:spPr>
            <a:xfrm>
              <a:off x="685" y="582"/>
              <a:ext cx="5074" cy="155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lt"/>
                </a:rPr>
                <a:t>筛素材，明主题</a:t>
              </a:r>
            </a:p>
            <a:p>
              <a:pPr algn="ctr" eaLnBrk="1" fontAlgn="auto" hangingPunct="1">
                <a:defRPr/>
              </a:pP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30723" name="矩形 156"/>
          <p:cNvSpPr>
            <a:spLocks noChangeArrowheads="1"/>
          </p:cNvSpPr>
          <p:nvPr/>
        </p:nvSpPr>
        <p:spPr bwMode="auto">
          <a:xfrm>
            <a:off x="762000" y="1812926"/>
            <a:ext cx="7054851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262626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0724" name="图片 28"/>
          <p:cNvPicPr>
            <a:picLocks noChangeAspect="1" noChangeArrowheads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5288" y="1454151"/>
            <a:ext cx="4313237" cy="484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6B404BDE-0153-4397-B34B-E566048355CB}"/>
              </a:ext>
            </a:extLst>
          </p:cNvPr>
          <p:cNvSpPr txBox="1"/>
          <p:nvPr/>
        </p:nvSpPr>
        <p:spPr>
          <a:xfrm>
            <a:off x="854075" y="2549525"/>
            <a:ext cx="4516439" cy="1198563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hangingPunct="1">
              <a:defRPr/>
            </a:pPr>
            <a:r>
              <a:rPr lang="zh-CN" altLang="en-US" sz="36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同学们决定帮助李小明过生日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762001" y="3748089"/>
            <a:ext cx="4483100" cy="2624137"/>
            <a:chOff x="1173" y="5286"/>
            <a:chExt cx="7059" cy="4132"/>
          </a:xfrm>
        </p:grpSpPr>
        <p:sp>
          <p:nvSpPr>
            <p:cNvPr id="6" name="云形标注 5">
              <a:extLst>
                <a:ext uri="{FF2B5EF4-FFF2-40B4-BE49-F238E27FC236}">
                  <a16:creationId xmlns="" xmlns:a16="http://schemas.microsoft.com/office/drawing/2014/main" id="{80F0421F-E50A-47D6-9B8E-13CA08B6D1F1}"/>
                </a:ext>
              </a:extLst>
            </p:cNvPr>
            <p:cNvSpPr/>
            <p:nvPr/>
          </p:nvSpPr>
          <p:spPr>
            <a:xfrm>
              <a:off x="1173" y="5286"/>
              <a:ext cx="7059" cy="4132"/>
            </a:xfrm>
            <a:prstGeom prst="cloudCallout">
              <a:avLst/>
            </a:prstGeom>
            <a:solidFill>
              <a:srgbClr val="000000">
                <a:alpha val="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noProof="1"/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F783711E-61ED-4D14-A39D-217988450210}"/>
                </a:ext>
              </a:extLst>
            </p:cNvPr>
            <p:cNvSpPr txBox="1"/>
            <p:nvPr/>
          </p:nvSpPr>
          <p:spPr>
            <a:xfrm>
              <a:off x="2050" y="6263"/>
              <a:ext cx="5064" cy="22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你能发挥想象，说说他们会怎样为李小明过生日吗？</a:t>
              </a: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462459" y="1220755"/>
            <a:ext cx="6497637" cy="1233487"/>
            <a:chOff x="6074" y="1607"/>
            <a:chExt cx="9696" cy="2540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E60338E8-1646-4C57-B376-ED503B792CA9}"/>
                </a:ext>
              </a:extLst>
            </p:cNvPr>
            <p:cNvSpPr/>
            <p:nvPr/>
          </p:nvSpPr>
          <p:spPr>
            <a:xfrm>
              <a:off x="6074" y="1607"/>
              <a:ext cx="9696" cy="2540"/>
            </a:xfrm>
            <a:prstGeom prst="rect">
              <a:avLst/>
            </a:prstGeom>
            <a:solidFill>
              <a:srgbClr val="000000">
                <a:alpha val="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01BDE82E-778C-44E6-958E-6BB0AA9F28C4}"/>
                </a:ext>
              </a:extLst>
            </p:cNvPr>
            <p:cNvSpPr txBox="1"/>
            <p:nvPr/>
          </p:nvSpPr>
          <p:spPr>
            <a:xfrm>
              <a:off x="6107" y="1895"/>
              <a:ext cx="9630" cy="20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defRPr/>
              </a:pPr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  </a:t>
              </a:r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开生日庆祝会、大家为他买蛋糕、送礼物等不同形式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2767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9"/>
          <p:cNvGrpSpPr>
            <a:grpSpLocks/>
          </p:cNvGrpSpPr>
          <p:nvPr/>
        </p:nvGrpSpPr>
        <p:grpSpPr bwMode="auto">
          <a:xfrm>
            <a:off x="-184150" y="203201"/>
            <a:ext cx="3957639" cy="1067436"/>
            <a:chOff x="685" y="452"/>
            <a:chExt cx="5716" cy="1681"/>
          </a:xfrm>
        </p:grpSpPr>
        <p:pic>
          <p:nvPicPr>
            <p:cNvPr id="31755" name="图片 14" descr="PPT图标蓝色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>
              <a:extLst>
                <a:ext uri="{FF2B5EF4-FFF2-40B4-BE49-F238E27FC236}">
                  <a16:creationId xmlns="" xmlns:a16="http://schemas.microsoft.com/office/drawing/2014/main" id="{F42EAE41-C1D4-42D6-B6C5-1F38C4B429D7}"/>
                </a:ext>
              </a:extLst>
            </p:cNvPr>
            <p:cNvSpPr txBox="1"/>
            <p:nvPr/>
          </p:nvSpPr>
          <p:spPr>
            <a:xfrm>
              <a:off x="685" y="582"/>
              <a:ext cx="5074" cy="155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lt"/>
                </a:rPr>
                <a:t>筛素材，明主题</a:t>
              </a:r>
            </a:p>
            <a:p>
              <a:pPr algn="ctr" eaLnBrk="1" fontAlgn="auto" hangingPunct="1">
                <a:defRPr/>
              </a:pP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31747" name="矩形 156"/>
          <p:cNvSpPr>
            <a:spLocks noChangeArrowheads="1"/>
          </p:cNvSpPr>
          <p:nvPr/>
        </p:nvSpPr>
        <p:spPr bwMode="auto">
          <a:xfrm>
            <a:off x="762000" y="1812926"/>
            <a:ext cx="7054851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262626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1748" name="图片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22" t="28564" r="21721" b="19635"/>
          <a:stretch>
            <a:fillRect/>
          </a:stretch>
        </p:blipFill>
        <p:spPr bwMode="auto">
          <a:xfrm>
            <a:off x="7186614" y="1714501"/>
            <a:ext cx="3265487" cy="421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938214" y="1549400"/>
            <a:ext cx="4605337" cy="3808413"/>
            <a:chOff x="1478" y="2441"/>
            <a:chExt cx="7252" cy="5996"/>
          </a:xfrm>
        </p:grpSpPr>
        <p:sp>
          <p:nvSpPr>
            <p:cNvPr id="3" name="云形标注 2">
              <a:extLst>
                <a:ext uri="{FF2B5EF4-FFF2-40B4-BE49-F238E27FC236}">
                  <a16:creationId xmlns="" xmlns:a16="http://schemas.microsoft.com/office/drawing/2014/main" id="{C283167B-5C29-40B1-9EC7-C862B52DB864}"/>
                </a:ext>
              </a:extLst>
            </p:cNvPr>
            <p:cNvSpPr/>
            <p:nvPr/>
          </p:nvSpPr>
          <p:spPr>
            <a:xfrm>
              <a:off x="1478" y="2441"/>
              <a:ext cx="7252" cy="5996"/>
            </a:xfrm>
            <a:prstGeom prst="cloudCallou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noProof="1"/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5CEBE8D8-76F9-44BA-B1EC-D78EE70CB959}"/>
                </a:ext>
              </a:extLst>
            </p:cNvPr>
            <p:cNvSpPr txBox="1"/>
            <p:nvPr/>
          </p:nvSpPr>
          <p:spPr>
            <a:xfrm>
              <a:off x="2798" y="3676"/>
              <a:ext cx="5307" cy="40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zh-CN" altLang="en-US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结果是怎样？</a:t>
              </a:r>
            </a:p>
            <a:p>
              <a:pPr eaLnBrk="1" hangingPunct="1">
                <a:defRPr/>
              </a:pPr>
              <a:r>
                <a:rPr lang="zh-CN" altLang="en-US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李晓明成功的和同学们过生日了吗？</a:t>
              </a:r>
            </a:p>
            <a:p>
              <a:pPr eaLnBrk="1" hangingPunct="1">
                <a:defRPr/>
              </a:pPr>
              <a:endParaRPr lang="zh-CN" altLang="en-US" sz="3200" noProof="1"/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492125" y="2733676"/>
            <a:ext cx="6569075" cy="2346325"/>
            <a:chOff x="6074" y="1607"/>
            <a:chExt cx="9803" cy="4829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76618915-E85B-4FD3-9605-0FCDC7A95A85}"/>
                </a:ext>
              </a:extLst>
            </p:cNvPr>
            <p:cNvSpPr/>
            <p:nvPr/>
          </p:nvSpPr>
          <p:spPr>
            <a:xfrm>
              <a:off x="6074" y="1607"/>
              <a:ext cx="9803" cy="4829"/>
            </a:xfrm>
            <a:prstGeom prst="rect">
              <a:avLst/>
            </a:prstGeom>
            <a:solidFill>
              <a:srgbClr val="000000">
                <a:alpha val="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EBF77D1A-293E-4494-AA68-5AF94921293C}"/>
                </a:ext>
              </a:extLst>
            </p:cNvPr>
            <p:cNvSpPr txBox="1"/>
            <p:nvPr/>
          </p:nvSpPr>
          <p:spPr>
            <a:xfrm>
              <a:off x="6159" y="2306"/>
              <a:ext cx="9630" cy="380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defRPr/>
              </a:pPr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  </a:t>
              </a:r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情况一：小明生病了、爸妈回来了大家没有和小明一起过生日</a:t>
              </a:r>
            </a:p>
            <a:p>
              <a:pPr eaLnBrk="1" fontAlgn="auto" hangingPunct="1">
                <a:defRPr/>
              </a:pPr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  情况二：小明和同学们一起过生日，又开心又惊讶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81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156"/>
          <p:cNvSpPr>
            <a:spLocks noChangeArrowheads="1"/>
          </p:cNvSpPr>
          <p:nvPr/>
        </p:nvSpPr>
        <p:spPr bwMode="auto">
          <a:xfrm>
            <a:off x="558802" y="1098551"/>
            <a:ext cx="705326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262626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对角圆角矩形 10">
            <a:extLst>
              <a:ext uri="{FF2B5EF4-FFF2-40B4-BE49-F238E27FC236}">
                <a16:creationId xmlns="" xmlns:a16="http://schemas.microsoft.com/office/drawing/2014/main" id="{38AD5D5E-6FFF-4D51-8B29-7B475E241548}"/>
              </a:ext>
            </a:extLst>
          </p:cNvPr>
          <p:cNvSpPr/>
          <p:nvPr/>
        </p:nvSpPr>
        <p:spPr>
          <a:xfrm>
            <a:off x="1652589" y="1436690"/>
            <a:ext cx="8764587" cy="4270375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9401BACE-60FC-46A5-820A-A9BA4867CEF7}"/>
              </a:ext>
            </a:extLst>
          </p:cNvPr>
          <p:cNvSpPr txBox="1"/>
          <p:nvPr/>
        </p:nvSpPr>
        <p:spPr>
          <a:xfrm>
            <a:off x="2244726" y="1620839"/>
            <a:ext cx="7702551" cy="3784600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fontAlgn="auto" hangingPunct="1">
              <a:lnSpc>
                <a:spcPct val="150000"/>
              </a:lnSpc>
              <a:defRPr/>
            </a:pPr>
            <a:r>
              <a:rPr lang="en-US" altLang="zh-CN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     </a:t>
            </a: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同学们你现在想好了你的习作主题了吗？</a:t>
            </a:r>
          </a:p>
          <a:p>
            <a:pPr eaLnBrk="1" fontAlgn="auto" hangingPunct="1">
              <a:lnSpc>
                <a:spcPct val="150000"/>
              </a:lnSpc>
              <a:defRPr/>
            </a:pPr>
            <a:r>
              <a:rPr lang="en-US" altLang="zh-CN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     </a:t>
            </a: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我们来看看哪些方法能帮助我们吧</a:t>
            </a:r>
            <a:r>
              <a:rPr lang="en-US" altLang="zh-CN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!</a:t>
            </a:r>
          </a:p>
        </p:txBody>
      </p:sp>
      <p:grpSp>
        <p:nvGrpSpPr>
          <p:cNvPr id="32773" name="组合 12"/>
          <p:cNvGrpSpPr>
            <a:grpSpLocks/>
          </p:cNvGrpSpPr>
          <p:nvPr/>
        </p:nvGrpSpPr>
        <p:grpSpPr bwMode="auto">
          <a:xfrm>
            <a:off x="-92074" y="193675"/>
            <a:ext cx="3998913" cy="725488"/>
            <a:chOff x="850" y="452"/>
            <a:chExt cx="5551" cy="1126"/>
          </a:xfrm>
        </p:grpSpPr>
        <p:pic>
          <p:nvPicPr>
            <p:cNvPr id="32774" name="图片 13" descr="PPT图标蓝色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76">
              <a:extLst>
                <a:ext uri="{FF2B5EF4-FFF2-40B4-BE49-F238E27FC236}">
                  <a16:creationId xmlns="" xmlns:a16="http://schemas.microsoft.com/office/drawing/2014/main" id="{E66469DF-21D5-46F6-BD41-9D99456C3F69}"/>
                </a:ext>
              </a:extLst>
            </p:cNvPr>
            <p:cNvSpPr txBox="1"/>
            <p:nvPr/>
          </p:nvSpPr>
          <p:spPr>
            <a:xfrm>
              <a:off x="850" y="610"/>
              <a:ext cx="4769" cy="81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选话题，定材料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755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156"/>
          <p:cNvSpPr>
            <a:spLocks noChangeArrowheads="1"/>
          </p:cNvSpPr>
          <p:nvPr/>
        </p:nvSpPr>
        <p:spPr bwMode="auto">
          <a:xfrm>
            <a:off x="558802" y="1098551"/>
            <a:ext cx="705326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262626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3795" name="组合 1"/>
          <p:cNvGrpSpPr>
            <a:grpSpLocks/>
          </p:cNvGrpSpPr>
          <p:nvPr/>
        </p:nvGrpSpPr>
        <p:grpSpPr bwMode="auto">
          <a:xfrm>
            <a:off x="-166688" y="203201"/>
            <a:ext cx="3889376" cy="1261452"/>
            <a:chOff x="720" y="452"/>
            <a:chExt cx="5681" cy="1985"/>
          </a:xfrm>
        </p:grpSpPr>
        <p:pic>
          <p:nvPicPr>
            <p:cNvPr id="33805" name="图片 14" descr="PPT图标蓝色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>
              <a:extLst>
                <a:ext uri="{FF2B5EF4-FFF2-40B4-BE49-F238E27FC236}">
                  <a16:creationId xmlns="" xmlns:a16="http://schemas.microsoft.com/office/drawing/2014/main" id="{49664390-9AC1-4AFD-9E33-4B87C014E266}"/>
                </a:ext>
              </a:extLst>
            </p:cNvPr>
            <p:cNvSpPr txBox="1"/>
            <p:nvPr/>
          </p:nvSpPr>
          <p:spPr>
            <a:xfrm>
              <a:off x="720" y="597"/>
              <a:ext cx="5073" cy="184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学写法，改片段</a:t>
              </a: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endParaRPr>
            </a:p>
            <a:p>
              <a:pPr algn="ctr" eaLnBrk="1" fontAlgn="auto" hangingPunct="1">
                <a:defRPr/>
              </a:pPr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lt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465139" y="4168775"/>
            <a:ext cx="3336925" cy="2078039"/>
            <a:chOff x="230" y="2085"/>
            <a:chExt cx="5837" cy="3135"/>
          </a:xfrm>
        </p:grpSpPr>
        <p:sp>
          <p:nvSpPr>
            <p:cNvPr id="21" name="云形标注 20">
              <a:extLst>
                <a:ext uri="{FF2B5EF4-FFF2-40B4-BE49-F238E27FC236}">
                  <a16:creationId xmlns="" xmlns:a16="http://schemas.microsoft.com/office/drawing/2014/main" id="{B1496DC6-C2FA-41B6-B35F-C72E384C85B6}"/>
                </a:ext>
              </a:extLst>
            </p:cNvPr>
            <p:cNvSpPr/>
            <p:nvPr/>
          </p:nvSpPr>
          <p:spPr>
            <a:xfrm>
              <a:off x="230" y="2085"/>
              <a:ext cx="5837" cy="3135"/>
            </a:xfrm>
            <a:prstGeom prst="cloud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B0F9E618-5B0E-47DB-8BBE-CE53FB8FD752}"/>
                </a:ext>
              </a:extLst>
            </p:cNvPr>
            <p:cNvSpPr txBox="1"/>
            <p:nvPr/>
          </p:nvSpPr>
          <p:spPr>
            <a:xfrm>
              <a:off x="749" y="2085"/>
              <a:ext cx="4798" cy="17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defRPr/>
              </a:pPr>
              <a:r>
                <a:rPr lang="en-US" altLang="zh-CN" sz="2800" noProof="1">
                  <a:latin typeface="方正楷体简体" panose="02010601030101010101" charset="-122"/>
                  <a:ea typeface="方正楷体简体" panose="02010601030101010101" charset="-122"/>
                </a:rPr>
                <a:t>   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你准备用什么方法，让这段话具体详细？</a:t>
              </a:r>
              <a:endParaRPr lang="zh-CN" altLang="en-US" noProof="1">
                <a:latin typeface="方正楷体简体" panose="02010601030101010101" charset="-122"/>
                <a:ea typeface="方正楷体简体" panose="02010601030101010101" charset="-122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1114426" y="4310065"/>
            <a:ext cx="6497639" cy="1298884"/>
            <a:chOff x="7434" y="1668"/>
            <a:chExt cx="9696" cy="2674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C51D8ACB-A959-42F6-ABF8-916627EFEB5C}"/>
                </a:ext>
              </a:extLst>
            </p:cNvPr>
            <p:cNvSpPr/>
            <p:nvPr/>
          </p:nvSpPr>
          <p:spPr>
            <a:xfrm>
              <a:off x="7434" y="1668"/>
              <a:ext cx="9696" cy="2539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6313A300-0E47-443B-9484-794BC7E5E8D2}"/>
                </a:ext>
              </a:extLst>
            </p:cNvPr>
            <p:cNvSpPr txBox="1"/>
            <p:nvPr/>
          </p:nvSpPr>
          <p:spPr>
            <a:xfrm>
              <a:off x="7498" y="2188"/>
              <a:ext cx="9632" cy="21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defRPr/>
              </a:pPr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  </a:t>
              </a:r>
              <a:r>
                <a:rPr lang="zh-CN" altLang="en-US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加上形容</a:t>
              </a:r>
              <a:r>
                <a:rPr lang="zh-CN" altLang="en-US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人物的</a:t>
              </a:r>
              <a:r>
                <a:rPr lang="zh-CN" altLang="en-US" sz="32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动作</a:t>
              </a:r>
              <a:r>
                <a:rPr lang="zh-CN" altLang="en-US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的描写</a:t>
              </a:r>
              <a:r>
                <a:rPr lang="zh-CN" altLang="en-US" sz="3200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。</a:t>
              </a:r>
              <a:endPara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endParaRPr>
            </a:p>
            <a:p>
              <a:pPr eaLnBrk="1" fontAlgn="auto" hangingPunct="1">
                <a:defRPr/>
              </a:pPr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       </a:t>
              </a: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631826" y="1619251"/>
            <a:ext cx="10722609" cy="3687763"/>
            <a:chOff x="995" y="2551"/>
            <a:chExt cx="16885" cy="5806"/>
          </a:xfrm>
        </p:grpSpPr>
        <p:sp>
          <p:nvSpPr>
            <p:cNvPr id="3" name="文本框 2">
              <a:extLst>
                <a:ext uri="{FF2B5EF4-FFF2-40B4-BE49-F238E27FC236}">
                  <a16:creationId xmlns="" xmlns:a16="http://schemas.microsoft.com/office/drawing/2014/main" id="{40A27E74-6C2A-4B88-8D16-15A9955E1468}"/>
                </a:ext>
              </a:extLst>
            </p:cNvPr>
            <p:cNvSpPr txBox="1"/>
            <p:nvPr/>
          </p:nvSpPr>
          <p:spPr>
            <a:xfrm>
              <a:off x="995" y="2551"/>
              <a:ext cx="10797" cy="324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defRPr/>
              </a:pPr>
              <a:r>
                <a:rPr lang="en-US" altLang="zh-CN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      “</a:t>
              </a: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大家可真幸福！过生日都有家人的陪伴，要是爸爸妈妈回来该多好，这样就可以陪我过生日了！</a:t>
              </a:r>
              <a:r>
                <a:rPr lang="en-US" altLang="zh-CN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”</a:t>
              </a: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我难过的想着。</a:t>
              </a:r>
            </a:p>
          </p:txBody>
        </p:sp>
        <p:pic>
          <p:nvPicPr>
            <p:cNvPr id="33800" name="图片 1"/>
            <p:cNvPicPr>
              <a:picLocks noChangeAspect="1" noChangeArrowheads="1"/>
            </p:cNvPicPr>
            <p:nvPr/>
          </p:nvPicPr>
          <p:blipFill>
            <a:blip r:embed="rId3">
              <a:lum bright="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170"/>
            <a:stretch>
              <a:fillRect/>
            </a:stretch>
          </p:blipFill>
          <p:spPr bwMode="auto">
            <a:xfrm>
              <a:off x="12823" y="2719"/>
              <a:ext cx="5057" cy="5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685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44502" y="4364038"/>
            <a:ext cx="2847975" cy="1860551"/>
            <a:chOff x="230" y="2085"/>
            <a:chExt cx="5837" cy="3135"/>
          </a:xfrm>
        </p:grpSpPr>
        <p:sp>
          <p:nvSpPr>
            <p:cNvPr id="3" name="云形标注 2">
              <a:extLst>
                <a:ext uri="{FF2B5EF4-FFF2-40B4-BE49-F238E27FC236}">
                  <a16:creationId xmlns="" xmlns:a16="http://schemas.microsoft.com/office/drawing/2014/main" id="{8809DC96-C76E-49E1-AD6D-F0EA3EF7F5EF}"/>
                </a:ext>
              </a:extLst>
            </p:cNvPr>
            <p:cNvSpPr/>
            <p:nvPr/>
          </p:nvSpPr>
          <p:spPr>
            <a:xfrm>
              <a:off x="230" y="2085"/>
              <a:ext cx="5837" cy="3135"/>
            </a:xfrm>
            <a:prstGeom prst="cloud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4826" name="文本框 3"/>
            <p:cNvSpPr txBox="1">
              <a:spLocks noChangeArrowheads="1"/>
            </p:cNvSpPr>
            <p:nvPr/>
          </p:nvSpPr>
          <p:spPr bwMode="auto">
            <a:xfrm>
              <a:off x="481" y="2746"/>
              <a:ext cx="5335" cy="1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latin typeface="方正楷体简体" charset="-122"/>
                  <a:ea typeface="方正楷体简体" charset="-122"/>
                </a:rPr>
                <a:t> </a:t>
              </a:r>
              <a:r>
                <a:rPr lang="zh-CN" altLang="en-US" sz="3200">
                  <a:latin typeface="方正楷体简体" charset="-122"/>
                  <a:ea typeface="方正楷体简体" charset="-122"/>
                </a:rPr>
                <a:t>试一试</a:t>
              </a:r>
            </a:p>
            <a:p>
              <a:pPr algn="ctr" eaLnBrk="1" hangingPunct="1"/>
              <a:r>
                <a:rPr lang="zh-CN" altLang="en-US" sz="3200">
                  <a:latin typeface="方正楷体简体" charset="-122"/>
                  <a:ea typeface="方正楷体简体" charset="-122"/>
                </a:rPr>
                <a:t>改一改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787900" y="4487863"/>
            <a:ext cx="6486525" cy="1612900"/>
            <a:chOff x="7434" y="1668"/>
            <a:chExt cx="9696" cy="2540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21C90B56-46A1-4B61-9178-4DAE9F68C4A6}"/>
                </a:ext>
              </a:extLst>
            </p:cNvPr>
            <p:cNvSpPr/>
            <p:nvPr/>
          </p:nvSpPr>
          <p:spPr>
            <a:xfrm>
              <a:off x="7434" y="1668"/>
              <a:ext cx="9696" cy="254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627F65D0-7510-4864-B637-617E2F8923E4}"/>
                </a:ext>
              </a:extLst>
            </p:cNvPr>
            <p:cNvSpPr txBox="1"/>
            <p:nvPr/>
          </p:nvSpPr>
          <p:spPr>
            <a:xfrm>
              <a:off x="7498" y="1848"/>
              <a:ext cx="9632" cy="15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defRPr/>
              </a:pPr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 </a:t>
              </a:r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 </a:t>
              </a:r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“</a:t>
              </a:r>
              <a:r>
                <a:rPr lang="zh-CN" altLang="en-US" sz="28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迈着</a:t>
              </a:r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”“</a:t>
              </a:r>
              <a:r>
                <a:rPr lang="zh-CN" altLang="en-US" sz="28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移动</a:t>
              </a:r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”</a:t>
              </a:r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突出了人物的</a:t>
              </a:r>
              <a:r>
                <a:rPr lang="zh-CN" altLang="en-US" sz="2800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心情低落</a:t>
              </a:r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的形象</a:t>
              </a:r>
              <a:endParaRPr lang="zh-CN" altLang="en-US" sz="28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22264" y="825500"/>
            <a:ext cx="11069637" cy="2889251"/>
            <a:chOff x="507" y="1301"/>
            <a:chExt cx="17434" cy="4548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B314B1DC-F98D-4161-A74F-8FF3726FA098}"/>
                </a:ext>
              </a:extLst>
            </p:cNvPr>
            <p:cNvSpPr txBox="1"/>
            <p:nvPr/>
          </p:nvSpPr>
          <p:spPr>
            <a:xfrm>
              <a:off x="4490" y="2138"/>
              <a:ext cx="13451" cy="329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defRPr/>
              </a:pPr>
              <a:r>
                <a:rPr lang="en-US" altLang="zh-CN" sz="3200" noProof="1"/>
                <a:t>      </a:t>
              </a:r>
              <a:r>
                <a:rPr lang="en-US" altLang="zh-CN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 “</a:t>
              </a:r>
              <a:r>
                <a:rPr lang="zh-CN" altLang="en-US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大家可真幸福！过生日都有家人的陪伴，要是爸爸妈妈回来该多好，这样就可以陪我过生日了！</a:t>
              </a:r>
              <a:r>
                <a:rPr lang="en-US" altLang="zh-CN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”</a:t>
              </a:r>
              <a:r>
                <a:rPr lang="zh-CN" altLang="en-US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我难过的</a:t>
              </a:r>
              <a:r>
                <a:rPr lang="zh-CN" altLang="en-US" sz="32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想着</a:t>
              </a:r>
              <a:r>
                <a:rPr lang="zh-CN" altLang="en-US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，</a:t>
              </a:r>
              <a:r>
                <a:rPr lang="zh-CN" altLang="en-US" sz="32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迈着</a:t>
              </a:r>
              <a:r>
                <a:rPr lang="zh-CN" altLang="en-US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沉重的步子，用蜗牛的速度向位子上</a:t>
              </a:r>
              <a:r>
                <a:rPr lang="zh-CN" altLang="en-US" sz="32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移动</a:t>
              </a:r>
              <a:r>
                <a:rPr lang="zh-CN" altLang="en-US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。</a:t>
              </a:r>
              <a:endParaRPr lang="zh-CN" altLang="en-US" sz="36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endParaRPr>
            </a:p>
          </p:txBody>
        </p:sp>
        <p:pic>
          <p:nvPicPr>
            <p:cNvPr id="34822" name="图片 3"/>
            <p:cNvPicPr>
              <a:picLocks noChangeAspect="1" noChangeArrowheads="1"/>
            </p:cNvPicPr>
            <p:nvPr/>
          </p:nvPicPr>
          <p:blipFill>
            <a:blip r:embed="rId2">
              <a:lum bright="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170"/>
            <a:stretch>
              <a:fillRect/>
            </a:stretch>
          </p:blipFill>
          <p:spPr bwMode="auto">
            <a:xfrm>
              <a:off x="507" y="1301"/>
              <a:ext cx="4079" cy="4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069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156"/>
          <p:cNvSpPr>
            <a:spLocks noChangeArrowheads="1"/>
          </p:cNvSpPr>
          <p:nvPr/>
        </p:nvSpPr>
        <p:spPr bwMode="auto">
          <a:xfrm>
            <a:off x="558802" y="1098551"/>
            <a:ext cx="705326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262626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5843" name="组合 1"/>
          <p:cNvGrpSpPr>
            <a:grpSpLocks/>
          </p:cNvGrpSpPr>
          <p:nvPr/>
        </p:nvGrpSpPr>
        <p:grpSpPr bwMode="auto">
          <a:xfrm>
            <a:off x="-166688" y="203201"/>
            <a:ext cx="3889376" cy="1261452"/>
            <a:chOff x="720" y="452"/>
            <a:chExt cx="5681" cy="1985"/>
          </a:xfrm>
        </p:grpSpPr>
        <p:pic>
          <p:nvPicPr>
            <p:cNvPr id="35852" name="图片 14" descr="PPT图标蓝色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>
              <a:extLst>
                <a:ext uri="{FF2B5EF4-FFF2-40B4-BE49-F238E27FC236}">
                  <a16:creationId xmlns="" xmlns:a16="http://schemas.microsoft.com/office/drawing/2014/main" id="{56AC92C0-7073-4675-8680-FCC8F79CEE5A}"/>
                </a:ext>
              </a:extLst>
            </p:cNvPr>
            <p:cNvSpPr txBox="1"/>
            <p:nvPr/>
          </p:nvSpPr>
          <p:spPr>
            <a:xfrm>
              <a:off x="720" y="597"/>
              <a:ext cx="5073" cy="184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学写法，改片段</a:t>
              </a: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endParaRPr>
            </a:p>
            <a:p>
              <a:pPr algn="ctr" eaLnBrk="1" fontAlgn="auto" hangingPunct="1">
                <a:defRPr/>
              </a:pPr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lt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465139" y="4168775"/>
            <a:ext cx="3336925" cy="2078039"/>
            <a:chOff x="230" y="2085"/>
            <a:chExt cx="5837" cy="3135"/>
          </a:xfrm>
        </p:grpSpPr>
        <p:sp>
          <p:nvSpPr>
            <p:cNvPr id="21" name="云形标注 20">
              <a:extLst>
                <a:ext uri="{FF2B5EF4-FFF2-40B4-BE49-F238E27FC236}">
                  <a16:creationId xmlns="" xmlns:a16="http://schemas.microsoft.com/office/drawing/2014/main" id="{49F902C0-B5E0-4EA7-A54E-4BDB524D5F0C}"/>
                </a:ext>
              </a:extLst>
            </p:cNvPr>
            <p:cNvSpPr/>
            <p:nvPr/>
          </p:nvSpPr>
          <p:spPr>
            <a:xfrm>
              <a:off x="230" y="2085"/>
              <a:ext cx="5837" cy="3135"/>
            </a:xfrm>
            <a:prstGeom prst="cloud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E43AC430-1B01-4023-9AE6-228C981DFAF5}"/>
                </a:ext>
              </a:extLst>
            </p:cNvPr>
            <p:cNvSpPr txBox="1"/>
            <p:nvPr/>
          </p:nvSpPr>
          <p:spPr>
            <a:xfrm>
              <a:off x="749" y="2085"/>
              <a:ext cx="4798" cy="17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defRPr/>
              </a:pPr>
              <a:r>
                <a:rPr lang="en-US" altLang="zh-CN" sz="2800" noProof="1">
                  <a:latin typeface="方正楷体简体" panose="02010601030101010101" charset="-122"/>
                  <a:ea typeface="方正楷体简体" panose="02010601030101010101" charset="-122"/>
                </a:rPr>
                <a:t>   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你准备用什么方法，让这段话具体详细？</a:t>
              </a:r>
              <a:endParaRPr lang="zh-CN" altLang="en-US" noProof="1">
                <a:latin typeface="方正楷体简体" panose="02010601030101010101" charset="-122"/>
                <a:ea typeface="方正楷体简体" panose="02010601030101010101" charset="-122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1449388" y="3952875"/>
            <a:ext cx="6497637" cy="1525757"/>
            <a:chOff x="7434" y="1668"/>
            <a:chExt cx="9696" cy="3142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19F758DA-B5BB-44DD-BBDD-8AC713F010F4}"/>
                </a:ext>
              </a:extLst>
            </p:cNvPr>
            <p:cNvSpPr/>
            <p:nvPr/>
          </p:nvSpPr>
          <p:spPr>
            <a:xfrm>
              <a:off x="7434" y="1668"/>
              <a:ext cx="9696" cy="254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D527D57D-D061-471D-9ED2-42171B3366C5}"/>
                </a:ext>
              </a:extLst>
            </p:cNvPr>
            <p:cNvSpPr txBox="1"/>
            <p:nvPr/>
          </p:nvSpPr>
          <p:spPr>
            <a:xfrm>
              <a:off x="7498" y="1894"/>
              <a:ext cx="9632" cy="291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defRPr/>
              </a:pPr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  </a:t>
              </a: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加上形容描写</a:t>
              </a:r>
              <a:r>
                <a:rPr lang="zh-CN" altLang="en-US" sz="28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神态</a:t>
              </a: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的词语，具体</a:t>
              </a:r>
              <a:r>
                <a:rPr lang="zh-CN" altLang="en-US" sz="28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写出</a:t>
              </a: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他们想到好办法是</a:t>
              </a:r>
              <a:r>
                <a:rPr lang="zh-CN" altLang="en-US" sz="28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脸上开心的样子</a:t>
              </a:r>
              <a:r>
                <a:rPr lang="zh-CN" altLang="en-US" sz="2800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。</a:t>
              </a:r>
              <a:endPara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endParaRPr>
            </a:p>
            <a:p>
              <a:pPr eaLnBrk="1" fontAlgn="auto" hangingPunct="1">
                <a:defRPr/>
              </a:pPr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       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4AF12577-6835-46A0-9711-F3301DA50773}"/>
              </a:ext>
            </a:extLst>
          </p:cNvPr>
          <p:cNvSpPr txBox="1"/>
          <p:nvPr/>
        </p:nvSpPr>
        <p:spPr>
          <a:xfrm>
            <a:off x="657226" y="1433514"/>
            <a:ext cx="6856413" cy="2676525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fontAlgn="auto" hangingPunct="1">
              <a:lnSpc>
                <a:spcPct val="150000"/>
              </a:lnSpc>
              <a:defRPr/>
            </a:pP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      “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我们给他准备一场生日会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”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小刚说，小红说：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“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我会做蛋糕，给晓明做快生日蛋糕更有气氛！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”</a:t>
            </a:r>
          </a:p>
          <a:p>
            <a:pPr eaLnBrk="1" fontAlgn="auto" hangingPunct="1">
              <a:lnSpc>
                <a:spcPct val="150000"/>
              </a:lnSpc>
              <a:defRPr/>
            </a:pPr>
            <a:endParaRPr lang="en-US" altLang="zh-CN" sz="28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anose="02010609030101010101" pitchFamily="49" charset="-122"/>
              <a:cs typeface="+mj-cs"/>
              <a:sym typeface="+mn-ea"/>
            </a:endParaRPr>
          </a:p>
        </p:txBody>
      </p:sp>
      <p:pic>
        <p:nvPicPr>
          <p:cNvPr id="35847" name="图片 28"/>
          <p:cNvPicPr>
            <a:picLocks noChangeAspect="1" noChangeArrowheads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1702" y="1590675"/>
            <a:ext cx="2568575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407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44502" y="4364038"/>
            <a:ext cx="2847975" cy="1860551"/>
            <a:chOff x="230" y="2085"/>
            <a:chExt cx="5837" cy="3135"/>
          </a:xfrm>
        </p:grpSpPr>
        <p:sp>
          <p:nvSpPr>
            <p:cNvPr id="3" name="云形标注 2">
              <a:extLst>
                <a:ext uri="{FF2B5EF4-FFF2-40B4-BE49-F238E27FC236}">
                  <a16:creationId xmlns="" xmlns:a16="http://schemas.microsoft.com/office/drawing/2014/main" id="{B9FEE7B9-275E-4E7C-AA2D-5F7DB45F24FD}"/>
                </a:ext>
              </a:extLst>
            </p:cNvPr>
            <p:cNvSpPr/>
            <p:nvPr/>
          </p:nvSpPr>
          <p:spPr>
            <a:xfrm>
              <a:off x="230" y="2085"/>
              <a:ext cx="5837" cy="3135"/>
            </a:xfrm>
            <a:prstGeom prst="cloud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6874" name="文本框 3"/>
            <p:cNvSpPr txBox="1">
              <a:spLocks noChangeArrowheads="1"/>
            </p:cNvSpPr>
            <p:nvPr/>
          </p:nvSpPr>
          <p:spPr bwMode="auto">
            <a:xfrm>
              <a:off x="481" y="2746"/>
              <a:ext cx="5335" cy="1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en-US" altLang="zh-CN" sz="2800">
                  <a:latin typeface="方正楷体简体" charset="-122"/>
                  <a:ea typeface="方正楷体简体" charset="-122"/>
                </a:rPr>
                <a:t> </a:t>
              </a:r>
              <a:r>
                <a:rPr lang="zh-CN" altLang="en-US" sz="3200">
                  <a:latin typeface="方正楷体简体" charset="-122"/>
                  <a:ea typeface="方正楷体简体" charset="-122"/>
                </a:rPr>
                <a:t>试一试</a:t>
              </a:r>
            </a:p>
            <a:p>
              <a:pPr algn="ctr" eaLnBrk="1" hangingPunct="1"/>
              <a:r>
                <a:rPr lang="zh-CN" altLang="en-US" sz="3200">
                  <a:latin typeface="方正楷体简体" charset="-122"/>
                  <a:ea typeface="方正楷体简体" charset="-122"/>
                </a:rPr>
                <a:t>改一改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756152" y="4757739"/>
            <a:ext cx="6488113" cy="1611312"/>
            <a:chOff x="7434" y="1668"/>
            <a:chExt cx="9697" cy="2540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E03A771B-0B8D-48D4-8B28-863054117292}"/>
                </a:ext>
              </a:extLst>
            </p:cNvPr>
            <p:cNvSpPr/>
            <p:nvPr/>
          </p:nvSpPr>
          <p:spPr>
            <a:xfrm>
              <a:off x="7434" y="1668"/>
              <a:ext cx="9697" cy="254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742372E4-802E-47D1-8515-2DFDB532B37D}"/>
                </a:ext>
              </a:extLst>
            </p:cNvPr>
            <p:cNvSpPr txBox="1"/>
            <p:nvPr/>
          </p:nvSpPr>
          <p:spPr>
            <a:xfrm>
              <a:off x="7500" y="2076"/>
              <a:ext cx="9631" cy="155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defRPr/>
              </a:pPr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    “</a:t>
              </a:r>
              <a:r>
                <a:rPr lang="zh-CN" altLang="en-US" sz="2800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兴奋地</a:t>
              </a:r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”“</a:t>
              </a:r>
              <a:r>
                <a:rPr lang="zh-CN" altLang="en-US" sz="2800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抢着</a:t>
              </a:r>
              <a:r>
                <a:rPr lang="en-US" altLang="zh-CN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”</a:t>
              </a:r>
              <a:r>
                <a: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说明了同学们想出好主意的兴奋心情。</a:t>
              </a: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725489" y="1011239"/>
            <a:ext cx="10701337" cy="3077531"/>
            <a:chOff x="1142" y="1592"/>
            <a:chExt cx="16853" cy="4846"/>
          </a:xfrm>
        </p:grpSpPr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96E44843-1034-417E-84F5-54A48288C9A2}"/>
                </a:ext>
              </a:extLst>
            </p:cNvPr>
            <p:cNvSpPr txBox="1"/>
            <p:nvPr/>
          </p:nvSpPr>
          <p:spPr>
            <a:xfrm>
              <a:off x="5185" y="1592"/>
              <a:ext cx="12810" cy="48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defRPr/>
              </a:pPr>
              <a:r>
                <a:rPr lang="en-US" altLang="zh-CN" sz="3200" noProof="1"/>
                <a:t>        </a:t>
              </a:r>
              <a:r>
                <a:rPr lang="en-US" altLang="zh-CN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 “</a:t>
              </a:r>
              <a:r>
                <a:rPr lang="zh-CN" altLang="en-US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我们给他准备一场生日会，把老师也请来，大家带上自己制作的生日礼物送给他！</a:t>
              </a:r>
              <a:r>
                <a:rPr lang="en-US" altLang="zh-CN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”</a:t>
              </a:r>
              <a:r>
                <a:rPr lang="zh-CN" altLang="en-US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小刚</a:t>
              </a:r>
              <a:r>
                <a:rPr lang="zh-CN" altLang="en-US" sz="32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兴奋地</a:t>
              </a:r>
              <a:r>
                <a:rPr lang="zh-CN" altLang="en-US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说，小红</a:t>
              </a:r>
              <a:r>
                <a:rPr lang="zh-CN" altLang="en-US" sz="3200" b="1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抢着</a:t>
              </a:r>
              <a:r>
                <a:rPr lang="zh-CN" altLang="en-US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说：</a:t>
              </a:r>
              <a:r>
                <a:rPr lang="en-US" altLang="zh-CN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“</a:t>
              </a:r>
              <a:r>
                <a:rPr lang="zh-CN" altLang="en-US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我会做蛋糕，给晓明做快生日蛋糕更有气氛！</a:t>
              </a:r>
              <a:r>
                <a:rPr lang="en-US" altLang="zh-CN" sz="32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”</a:t>
              </a:r>
              <a:endPara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endParaRPr>
            </a:p>
          </p:txBody>
        </p:sp>
        <p:pic>
          <p:nvPicPr>
            <p:cNvPr id="36870" name="图片 28"/>
            <p:cNvPicPr>
              <a:picLocks noChangeAspect="1" noChangeArrowheads="1"/>
            </p:cNvPicPr>
            <p:nvPr/>
          </p:nvPicPr>
          <p:blipFill>
            <a:blip r:embed="rId2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2" y="1592"/>
              <a:ext cx="4043" cy="4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1272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矩形 156"/>
          <p:cNvSpPr>
            <a:spLocks noChangeArrowheads="1"/>
          </p:cNvSpPr>
          <p:nvPr/>
        </p:nvSpPr>
        <p:spPr bwMode="auto">
          <a:xfrm>
            <a:off x="558802" y="1098551"/>
            <a:ext cx="705326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262626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7891" name="组合 2"/>
          <p:cNvGrpSpPr>
            <a:grpSpLocks/>
          </p:cNvGrpSpPr>
          <p:nvPr/>
        </p:nvGrpSpPr>
        <p:grpSpPr bwMode="auto">
          <a:xfrm>
            <a:off x="-166688" y="203201"/>
            <a:ext cx="3889376" cy="1261452"/>
            <a:chOff x="720" y="452"/>
            <a:chExt cx="5681" cy="1985"/>
          </a:xfrm>
        </p:grpSpPr>
        <p:pic>
          <p:nvPicPr>
            <p:cNvPr id="37895" name="图片 4" descr="PPT图标蓝色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76">
              <a:extLst>
                <a:ext uri="{FF2B5EF4-FFF2-40B4-BE49-F238E27FC236}">
                  <a16:creationId xmlns="" xmlns:a16="http://schemas.microsoft.com/office/drawing/2014/main" id="{49EAB601-6A0A-4487-80FA-BB28C0E0A419}"/>
                </a:ext>
              </a:extLst>
            </p:cNvPr>
            <p:cNvSpPr txBox="1"/>
            <p:nvPr/>
          </p:nvSpPr>
          <p:spPr>
            <a:xfrm>
              <a:off x="720" y="597"/>
              <a:ext cx="5073" cy="184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梳结构 清脉络</a:t>
              </a:r>
            </a:p>
            <a:p>
              <a:pPr algn="ctr" eaLnBrk="1" fontAlgn="auto" hangingPunct="1">
                <a:defRPr/>
              </a:pPr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lt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2001837" y="2014539"/>
            <a:ext cx="8553451" cy="2830512"/>
            <a:chOff x="3887" y="8797"/>
            <a:chExt cx="13494" cy="2841"/>
          </a:xfrm>
        </p:grpSpPr>
        <p:sp>
          <p:nvSpPr>
            <p:cNvPr id="31" name="对角圆角矩形 30">
              <a:extLst>
                <a:ext uri="{FF2B5EF4-FFF2-40B4-BE49-F238E27FC236}">
                  <a16:creationId xmlns="" xmlns:a16="http://schemas.microsoft.com/office/drawing/2014/main" id="{0F828E27-3C68-4CD2-AF18-E77D2F734AD5}"/>
                </a:ext>
              </a:extLst>
            </p:cNvPr>
            <p:cNvSpPr/>
            <p:nvPr/>
          </p:nvSpPr>
          <p:spPr>
            <a:xfrm>
              <a:off x="3887" y="8797"/>
              <a:ext cx="13494" cy="2841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A8319901-F8A5-457F-BA1C-4BD32F962A3D}"/>
                </a:ext>
              </a:extLst>
            </p:cNvPr>
            <p:cNvSpPr txBox="1"/>
            <p:nvPr/>
          </p:nvSpPr>
          <p:spPr>
            <a:xfrm>
              <a:off x="4533" y="9321"/>
              <a:ext cx="12009" cy="135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defRPr/>
              </a:pPr>
              <a:r>
                <a:rPr lang="en-US" altLang="zh-CN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    </a:t>
              </a:r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你现在会写了吗？想好你要写的内容了吗?</a:t>
              </a:r>
              <a:endParaRPr lang="zh-CN" altLang="en-US" sz="4000" b="1" noProof="1">
                <a:latin typeface="+mj-lt"/>
                <a:ea typeface="楷体_GB2312" panose="02010609030101010101" pitchFamily="49" charset="-122"/>
                <a:cs typeface="+mj-cs"/>
                <a:sym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834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732ADA1-0133-4295-9C92-0A74BBCAB87C}"/>
              </a:ext>
            </a:extLst>
          </p:cNvPr>
          <p:cNvSpPr/>
          <p:nvPr/>
        </p:nvSpPr>
        <p:spPr>
          <a:xfrm>
            <a:off x="1320800" y="1871665"/>
            <a:ext cx="9075739" cy="30622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grpSp>
        <p:nvGrpSpPr>
          <p:cNvPr id="20483" name="组合 8"/>
          <p:cNvGrpSpPr>
            <a:grpSpLocks/>
          </p:cNvGrpSpPr>
          <p:nvPr/>
        </p:nvGrpSpPr>
        <p:grpSpPr bwMode="auto">
          <a:xfrm>
            <a:off x="-214313" y="203201"/>
            <a:ext cx="3621088" cy="1354145"/>
            <a:chOff x="700" y="452"/>
            <a:chExt cx="5701" cy="2132"/>
          </a:xfrm>
        </p:grpSpPr>
        <p:pic>
          <p:nvPicPr>
            <p:cNvPr id="20485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>
              <a:extLst>
                <a:ext uri="{FF2B5EF4-FFF2-40B4-BE49-F238E27FC236}">
                  <a16:creationId xmlns="" xmlns:a16="http://schemas.microsoft.com/office/drawing/2014/main" id="{E64FD367-8AB6-49C9-8818-129EEEFAB565}"/>
                </a:ext>
              </a:extLst>
            </p:cNvPr>
            <p:cNvSpPr txBox="1"/>
            <p:nvPr/>
          </p:nvSpPr>
          <p:spPr>
            <a:xfrm>
              <a:off x="700" y="452"/>
              <a:ext cx="5074" cy="213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lt"/>
                </a:rPr>
                <a:t>情境导入</a:t>
              </a:r>
            </a:p>
            <a:p>
              <a:pPr algn="ctr" eaLnBrk="1" fontAlgn="auto" hangingPunct="1">
                <a:defRPr/>
              </a:pPr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20484" name="文本框 2"/>
          <p:cNvSpPr txBox="1">
            <a:spLocks noChangeArrowheads="1"/>
          </p:cNvSpPr>
          <p:nvPr/>
        </p:nvSpPr>
        <p:spPr bwMode="auto">
          <a:xfrm>
            <a:off x="1778001" y="2249488"/>
            <a:ext cx="8343900" cy="1568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>
                <a:ea typeface="楷体_GB2312" pitchFamily="49" charset="-122"/>
              </a:rPr>
              <a:t>     </a:t>
            </a:r>
            <a:r>
              <a:rPr lang="zh-CN" altLang="en-US" sz="3200" b="1">
                <a:ea typeface="楷体_GB2312" pitchFamily="49" charset="-122"/>
              </a:rPr>
              <a:t>大家回想一下，我们本单元的课文中有哪些故事让你印象深刻呢？</a:t>
            </a:r>
          </a:p>
        </p:txBody>
      </p:sp>
    </p:spTree>
    <p:extLst>
      <p:ext uri="{BB962C8B-B14F-4D97-AF65-F5344CB8AC3E}">
        <p14:creationId xmlns:p14="http://schemas.microsoft.com/office/powerpoint/2010/main" val="27648669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156"/>
          <p:cNvSpPr>
            <a:spLocks noChangeArrowheads="1"/>
          </p:cNvSpPr>
          <p:nvPr/>
        </p:nvSpPr>
        <p:spPr bwMode="auto">
          <a:xfrm>
            <a:off x="558802" y="1098551"/>
            <a:ext cx="705326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262626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2800" b="1">
              <a:solidFill>
                <a:srgbClr val="262626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8915" name="组合 2"/>
          <p:cNvGrpSpPr>
            <a:grpSpLocks/>
          </p:cNvGrpSpPr>
          <p:nvPr/>
        </p:nvGrpSpPr>
        <p:grpSpPr bwMode="auto">
          <a:xfrm>
            <a:off x="-166688" y="203201"/>
            <a:ext cx="3889376" cy="1261452"/>
            <a:chOff x="720" y="452"/>
            <a:chExt cx="5681" cy="1985"/>
          </a:xfrm>
        </p:grpSpPr>
        <p:pic>
          <p:nvPicPr>
            <p:cNvPr id="38920" name="图片 4" descr="PPT图标蓝色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76">
              <a:extLst>
                <a:ext uri="{FF2B5EF4-FFF2-40B4-BE49-F238E27FC236}">
                  <a16:creationId xmlns="" xmlns:a16="http://schemas.microsoft.com/office/drawing/2014/main" id="{9E57BF06-CCB4-42F2-85AD-C41894858471}"/>
                </a:ext>
              </a:extLst>
            </p:cNvPr>
            <p:cNvSpPr txBox="1"/>
            <p:nvPr/>
          </p:nvSpPr>
          <p:spPr>
            <a:xfrm>
              <a:off x="720" y="597"/>
              <a:ext cx="5073" cy="184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梳结构 清脉络</a:t>
              </a:r>
            </a:p>
            <a:p>
              <a:pPr algn="ctr" eaLnBrk="1" fontAlgn="auto" hangingPunct="1">
                <a:defRPr/>
              </a:pPr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BB6EE149-FF13-45EB-86FA-8E3C570D0FFA}"/>
              </a:ext>
            </a:extLst>
          </p:cNvPr>
          <p:cNvSpPr txBox="1"/>
          <p:nvPr/>
        </p:nvSpPr>
        <p:spPr>
          <a:xfrm>
            <a:off x="1878014" y="1098549"/>
            <a:ext cx="9077325" cy="1568451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algn="ctr" eaLnBrk="1" fontAlgn="auto" hangingPunct="1">
              <a:lnSpc>
                <a:spcPct val="150000"/>
              </a:lnSpc>
              <a:defRPr/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          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开头：时间（课间休息）地点（教室）同学们讨论过生日的场景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45A4DAA-895E-4F46-A67F-8FD77C55EE71}"/>
              </a:ext>
            </a:extLst>
          </p:cNvPr>
          <p:cNvSpPr txBox="1"/>
          <p:nvPr/>
        </p:nvSpPr>
        <p:spPr>
          <a:xfrm>
            <a:off x="2970214" y="2552700"/>
            <a:ext cx="8678863" cy="3046413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fontAlgn="auto" hangingPunct="1">
              <a:lnSpc>
                <a:spcPct val="150000"/>
              </a:lnSpc>
              <a:defRPr/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中间：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1.“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我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”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的生日快到了，可是爸爸妈妈不 在，很难过</a:t>
            </a:r>
          </a:p>
          <a:p>
            <a:pPr eaLnBrk="1" fontAlgn="auto" hangingPunct="1">
              <a:lnSpc>
                <a:spcPct val="150000"/>
              </a:lnSpc>
              <a:defRPr/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           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2.“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我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”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也想过生日</a:t>
            </a:r>
          </a:p>
          <a:p>
            <a:pPr eaLnBrk="1" fontAlgn="auto" hangingPunct="1">
              <a:lnSpc>
                <a:spcPct val="150000"/>
              </a:lnSpc>
              <a:defRPr/>
            </a:pPr>
            <a:endParaRPr lang="zh-CN" altLang="en-US" sz="3200" b="1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anose="02010609030101010101" pitchFamily="49" charset="-122"/>
              <a:cs typeface="+mj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8C13B0C-104C-4C66-A40D-862A3770B529}"/>
              </a:ext>
            </a:extLst>
          </p:cNvPr>
          <p:cNvSpPr txBox="1"/>
          <p:nvPr/>
        </p:nvSpPr>
        <p:spPr>
          <a:xfrm>
            <a:off x="3138488" y="4932363"/>
            <a:ext cx="8342312" cy="1568451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fontAlgn="auto" hangingPunct="1">
              <a:lnSpc>
                <a:spcPct val="150000"/>
              </a:lnSpc>
              <a:defRPr/>
            </a:pP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结尾：同学们给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“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我</a:t>
            </a: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”</a:t>
            </a:r>
            <a:r>
              <a:rPr lang="zh-CN" altLang="en-US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的惊喜，我有一个难忘的生日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366FCD8-7C94-4268-90F5-8F236316BB2C}"/>
              </a:ext>
            </a:extLst>
          </p:cNvPr>
          <p:cNvSpPr txBox="1"/>
          <p:nvPr/>
        </p:nvSpPr>
        <p:spPr>
          <a:xfrm>
            <a:off x="1262307" y="2144713"/>
            <a:ext cx="861770" cy="3992563"/>
          </a:xfrm>
          <a:prstGeom prst="rect">
            <a:avLst/>
          </a:prstGeom>
          <a:noFill/>
        </p:spPr>
        <p:txBody>
          <a:bodyPr vert="eaVert" lIns="91438" tIns="45719" rIns="91438" bIns="45719">
            <a:spAutoFit/>
          </a:bodyPr>
          <a:lstStyle/>
          <a:p>
            <a:pPr eaLnBrk="1" fontAlgn="auto" hangingPunct="1">
              <a:defRPr/>
            </a:pPr>
            <a:r>
              <a:rPr lang="zh-CN" altLang="en-US" sz="44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难忘的生日</a:t>
            </a:r>
          </a:p>
        </p:txBody>
      </p:sp>
    </p:spTree>
    <p:extLst>
      <p:ext uri="{BB962C8B-B14F-4D97-AF65-F5344CB8AC3E}">
        <p14:creationId xmlns:p14="http://schemas.microsoft.com/office/powerpoint/2010/main" val="286836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组合 8"/>
          <p:cNvGrpSpPr>
            <a:grpSpLocks/>
          </p:cNvGrpSpPr>
          <p:nvPr/>
        </p:nvGrpSpPr>
        <p:grpSpPr bwMode="auto">
          <a:xfrm>
            <a:off x="184152" y="203202"/>
            <a:ext cx="3222625" cy="715963"/>
            <a:chOff x="1328" y="452"/>
            <a:chExt cx="5073" cy="1126"/>
          </a:xfrm>
        </p:grpSpPr>
        <p:pic>
          <p:nvPicPr>
            <p:cNvPr id="39945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>
              <a:extLst>
                <a:ext uri="{FF2B5EF4-FFF2-40B4-BE49-F238E27FC236}">
                  <a16:creationId xmlns="" xmlns:a16="http://schemas.microsoft.com/office/drawing/2014/main" id="{73586E7D-898D-4FA7-9331-FAD203454A69}"/>
                </a:ext>
              </a:extLst>
            </p:cNvPr>
            <p:cNvSpPr txBox="1"/>
            <p:nvPr/>
          </p:nvSpPr>
          <p:spPr>
            <a:xfrm>
              <a:off x="1328" y="452"/>
              <a:ext cx="3631" cy="111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lt"/>
                </a:rPr>
                <a:t>小试牛刀</a:t>
              </a:r>
            </a:p>
          </p:txBody>
        </p:sp>
      </p:grpSp>
      <p:grpSp>
        <p:nvGrpSpPr>
          <p:cNvPr id="39939" name="组合 2"/>
          <p:cNvGrpSpPr>
            <a:grpSpLocks/>
          </p:cNvGrpSpPr>
          <p:nvPr/>
        </p:nvGrpSpPr>
        <p:grpSpPr bwMode="auto">
          <a:xfrm>
            <a:off x="879475" y="1485901"/>
            <a:ext cx="7410451" cy="4802188"/>
            <a:chOff x="813" y="1686"/>
            <a:chExt cx="16696" cy="4438"/>
          </a:xfrm>
        </p:grpSpPr>
        <p:sp>
          <p:nvSpPr>
            <p:cNvPr id="2" name="对角圆角矩形 1">
              <a:extLst>
                <a:ext uri="{FF2B5EF4-FFF2-40B4-BE49-F238E27FC236}">
                  <a16:creationId xmlns="" xmlns:a16="http://schemas.microsoft.com/office/drawing/2014/main" id="{5EE14E8B-BA64-4933-9ED3-50F1204449EE}"/>
                </a:ext>
              </a:extLst>
            </p:cNvPr>
            <p:cNvSpPr/>
            <p:nvPr/>
          </p:nvSpPr>
          <p:spPr>
            <a:xfrm>
              <a:off x="813" y="1686"/>
              <a:ext cx="16696" cy="4438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87E746CC-7548-4F10-81FB-177C8489C512}"/>
                </a:ext>
              </a:extLst>
            </p:cNvPr>
            <p:cNvSpPr txBox="1"/>
            <p:nvPr/>
          </p:nvSpPr>
          <p:spPr>
            <a:xfrm>
              <a:off x="1071" y="2286"/>
              <a:ext cx="16181" cy="29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defRPr/>
              </a:pPr>
              <a:r>
                <a:rPr lang="en-US" altLang="zh-CN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       </a:t>
              </a:r>
              <a:r>
                <a:rPr lang="zh-CN" altLang="en-US" sz="44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赶紧动笔试一试吧！写完后可以与小伙伴猜一猜，提出自己的想法，相互修改</a:t>
              </a:r>
              <a:endParaRPr sz="4400" noProof="1">
                <a:latin typeface="+mn-ea"/>
              </a:endParaRPr>
            </a:p>
          </p:txBody>
        </p:sp>
      </p:grpSp>
      <p:grpSp>
        <p:nvGrpSpPr>
          <p:cNvPr id="39940" name="组合 10"/>
          <p:cNvGrpSpPr>
            <a:grpSpLocks/>
          </p:cNvGrpSpPr>
          <p:nvPr/>
        </p:nvGrpSpPr>
        <p:grpSpPr bwMode="auto">
          <a:xfrm rot="1140000">
            <a:off x="9369426" y="3333751"/>
            <a:ext cx="2435225" cy="3275013"/>
            <a:chOff x="15473" y="6879"/>
            <a:chExt cx="3088" cy="3824"/>
          </a:xfrm>
        </p:grpSpPr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CB80C2DA-8C66-4189-86A1-7156B6170B80}"/>
                </a:ext>
              </a:extLst>
            </p:cNvPr>
            <p:cNvSpPr/>
            <p:nvPr/>
          </p:nvSpPr>
          <p:spPr>
            <a:xfrm>
              <a:off x="15473" y="6879"/>
              <a:ext cx="3088" cy="382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3C2C6406-5B99-4DD4-A50E-176A24169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6465" b="6667"/>
            <a:stretch>
              <a:fillRect/>
            </a:stretch>
          </p:blipFill>
          <p:spPr>
            <a:xfrm>
              <a:off x="15515" y="7014"/>
              <a:ext cx="3046" cy="3553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57757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组合 8"/>
          <p:cNvGrpSpPr>
            <a:grpSpLocks/>
          </p:cNvGrpSpPr>
          <p:nvPr/>
        </p:nvGrpSpPr>
        <p:grpSpPr bwMode="auto">
          <a:xfrm>
            <a:off x="184152" y="203202"/>
            <a:ext cx="3222625" cy="715963"/>
            <a:chOff x="1328" y="452"/>
            <a:chExt cx="5073" cy="1126"/>
          </a:xfrm>
        </p:grpSpPr>
        <p:pic>
          <p:nvPicPr>
            <p:cNvPr id="40973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>
              <a:extLst>
                <a:ext uri="{FF2B5EF4-FFF2-40B4-BE49-F238E27FC236}">
                  <a16:creationId xmlns="" xmlns:a16="http://schemas.microsoft.com/office/drawing/2014/main" id="{8C21CBE3-DB06-410F-9285-6DA086CA42B1}"/>
                </a:ext>
              </a:extLst>
            </p:cNvPr>
            <p:cNvSpPr txBox="1"/>
            <p:nvPr/>
          </p:nvSpPr>
          <p:spPr>
            <a:xfrm>
              <a:off x="1328" y="452"/>
              <a:ext cx="3631" cy="111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lt"/>
                </a:rPr>
                <a:t>佳文欣赏</a:t>
              </a: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542926" y="993777"/>
            <a:ext cx="11052175" cy="3279775"/>
            <a:chOff x="885" y="1601"/>
            <a:chExt cx="17494" cy="6128"/>
          </a:xfrm>
        </p:grpSpPr>
        <p:sp>
          <p:nvSpPr>
            <p:cNvPr id="10" name="对角圆角矩形 9">
              <a:extLst>
                <a:ext uri="{FF2B5EF4-FFF2-40B4-BE49-F238E27FC236}">
                  <a16:creationId xmlns="" xmlns:a16="http://schemas.microsoft.com/office/drawing/2014/main" id="{FA6F057A-FA08-47B3-9984-CAE45E7C5995}"/>
                </a:ext>
              </a:extLst>
            </p:cNvPr>
            <p:cNvSpPr/>
            <p:nvPr/>
          </p:nvSpPr>
          <p:spPr>
            <a:xfrm>
              <a:off x="885" y="1601"/>
              <a:ext cx="17494" cy="6128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376C640D-A2CF-446A-A83D-BCCD2A4FE62F}"/>
                </a:ext>
              </a:extLst>
            </p:cNvPr>
            <p:cNvSpPr txBox="1"/>
            <p:nvPr/>
          </p:nvSpPr>
          <p:spPr>
            <a:xfrm>
              <a:off x="1232" y="1601"/>
              <a:ext cx="16886" cy="19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defRPr/>
              </a:pPr>
              <a:r>
                <a:rPr lang="zh-CN" altLang="en-US" sz="40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     </a:t>
              </a:r>
              <a:endPara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696914" y="4833939"/>
            <a:ext cx="4986337" cy="1674812"/>
            <a:chOff x="790" y="8260"/>
            <a:chExt cx="17519" cy="1351"/>
          </a:xfrm>
        </p:grpSpPr>
        <p:sp>
          <p:nvSpPr>
            <p:cNvPr id="13" name="单圆角矩形 12">
              <a:extLst>
                <a:ext uri="{FF2B5EF4-FFF2-40B4-BE49-F238E27FC236}">
                  <a16:creationId xmlns="" xmlns:a16="http://schemas.microsoft.com/office/drawing/2014/main" id="{DC110A91-C6AD-4A25-A5C0-1E01901CC51A}"/>
                </a:ext>
              </a:extLst>
            </p:cNvPr>
            <p:cNvSpPr/>
            <p:nvPr/>
          </p:nvSpPr>
          <p:spPr>
            <a:xfrm>
              <a:off x="790" y="8260"/>
              <a:ext cx="17140" cy="1351"/>
            </a:xfrm>
            <a:prstGeom prst="round1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382EE14C-9DDC-46A0-B6A1-338A454B5BB8}"/>
                </a:ext>
              </a:extLst>
            </p:cNvPr>
            <p:cNvSpPr txBox="1"/>
            <p:nvPr/>
          </p:nvSpPr>
          <p:spPr>
            <a:xfrm>
              <a:off x="790" y="8549"/>
              <a:ext cx="17519" cy="52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defRPr/>
              </a:pP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描述自己心里的想法，吸引读者眼光，引起读者兴趣</a:t>
              </a: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5969001" y="4445001"/>
            <a:ext cx="6030913" cy="2224204"/>
            <a:chOff x="790" y="8208"/>
            <a:chExt cx="17142" cy="1403"/>
          </a:xfrm>
        </p:grpSpPr>
        <p:sp>
          <p:nvSpPr>
            <p:cNvPr id="18" name="单圆角矩形 17">
              <a:extLst>
                <a:ext uri="{FF2B5EF4-FFF2-40B4-BE49-F238E27FC236}">
                  <a16:creationId xmlns="" xmlns:a16="http://schemas.microsoft.com/office/drawing/2014/main" id="{27042C78-2EBB-42D3-B557-796C7E46AAC3}"/>
                </a:ext>
              </a:extLst>
            </p:cNvPr>
            <p:cNvSpPr/>
            <p:nvPr/>
          </p:nvSpPr>
          <p:spPr>
            <a:xfrm>
              <a:off x="790" y="8260"/>
              <a:ext cx="17142" cy="1351"/>
            </a:xfrm>
            <a:prstGeom prst="round1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737BC109-2BE1-4D34-A411-9A04FACE604C}"/>
                </a:ext>
              </a:extLst>
            </p:cNvPr>
            <p:cNvSpPr txBox="1"/>
            <p:nvPr/>
          </p:nvSpPr>
          <p:spPr>
            <a:xfrm>
              <a:off x="790" y="8208"/>
              <a:ext cx="15382" cy="11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defRPr/>
              </a:pP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时间</a:t>
              </a: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：课间</a:t>
              </a:r>
            </a:p>
            <a:p>
              <a:pPr eaLnBrk="1" fontAlgn="auto" hangingPunct="1">
                <a:lnSpc>
                  <a:spcPct val="150000"/>
                </a:lnSpc>
                <a:defRPr/>
              </a:pP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地点</a:t>
              </a: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：教室</a:t>
              </a:r>
            </a:p>
            <a:p>
              <a:pPr eaLnBrk="1" fontAlgn="auto" hangingPunct="1">
                <a:lnSpc>
                  <a:spcPct val="150000"/>
                </a:lnSpc>
                <a:defRPr/>
              </a:pP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干什么</a:t>
              </a: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：大家都围着小红，引起</a:t>
              </a:r>
              <a:r>
                <a:rPr lang="en-US" altLang="zh-CN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“</a:t>
              </a: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我</a:t>
              </a:r>
              <a:r>
                <a:rPr lang="en-US" altLang="zh-CN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”</a:t>
              </a: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的</a:t>
              </a:r>
            </a:p>
            <a:p>
              <a:pPr eaLnBrk="1" fontAlgn="auto" hangingPunct="1">
                <a:lnSpc>
                  <a:spcPct val="150000"/>
                </a:lnSpc>
                <a:defRPr/>
              </a:pP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注意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E592A4F-3588-48C3-BD22-EFDA0257DA0A}"/>
              </a:ext>
            </a:extLst>
          </p:cNvPr>
          <p:cNvSpPr txBox="1"/>
          <p:nvPr/>
        </p:nvSpPr>
        <p:spPr>
          <a:xfrm>
            <a:off x="1093789" y="1076326"/>
            <a:ext cx="10006012" cy="3785652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noProof="1">
                <a:ea typeface="微软雅黑" panose="020B0503020204020204" charset="-122"/>
              </a:rPr>
              <a:t>               </a:t>
            </a:r>
            <a:r>
              <a:rPr lang="zh-CN" altLang="en-US" sz="40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下课铃响了，大家都跑出教室做游戏了。“</a:t>
            </a:r>
            <a:r>
              <a:rPr lang="zh-CN" altLang="en-US" sz="40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咦，大家怎么都围在小红的位置上面呀！他们在干嘛呢？</a:t>
            </a:r>
            <a:r>
              <a:rPr lang="en-US" altLang="zh-CN" sz="40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”</a:t>
            </a:r>
            <a:r>
              <a:rPr lang="zh-CN" altLang="en-US" sz="4000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我带着好奇的心情走了过去。</a:t>
            </a:r>
          </a:p>
        </p:txBody>
      </p:sp>
    </p:spTree>
    <p:extLst>
      <p:ext uri="{BB962C8B-B14F-4D97-AF65-F5344CB8AC3E}">
        <p14:creationId xmlns:p14="http://schemas.microsoft.com/office/powerpoint/2010/main" val="108258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组合 8"/>
          <p:cNvGrpSpPr>
            <a:grpSpLocks/>
          </p:cNvGrpSpPr>
          <p:nvPr/>
        </p:nvGrpSpPr>
        <p:grpSpPr bwMode="auto">
          <a:xfrm>
            <a:off x="184152" y="203202"/>
            <a:ext cx="3222625" cy="715963"/>
            <a:chOff x="1328" y="452"/>
            <a:chExt cx="5073" cy="1126"/>
          </a:xfrm>
        </p:grpSpPr>
        <p:pic>
          <p:nvPicPr>
            <p:cNvPr id="41998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>
              <a:extLst>
                <a:ext uri="{FF2B5EF4-FFF2-40B4-BE49-F238E27FC236}">
                  <a16:creationId xmlns="" xmlns:a16="http://schemas.microsoft.com/office/drawing/2014/main" id="{304AEFC0-753C-4AA7-B883-FD73DD601E9C}"/>
                </a:ext>
              </a:extLst>
            </p:cNvPr>
            <p:cNvSpPr txBox="1"/>
            <p:nvPr/>
          </p:nvSpPr>
          <p:spPr>
            <a:xfrm>
              <a:off x="1328" y="452"/>
              <a:ext cx="3631" cy="111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lt"/>
                </a:rPr>
                <a:t>佳文欣赏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371476" y="4814889"/>
            <a:ext cx="5491163" cy="1693863"/>
            <a:chOff x="790" y="8245"/>
            <a:chExt cx="17758" cy="1366"/>
          </a:xfrm>
        </p:grpSpPr>
        <p:sp>
          <p:nvSpPr>
            <p:cNvPr id="13" name="单圆角矩形 12">
              <a:extLst>
                <a:ext uri="{FF2B5EF4-FFF2-40B4-BE49-F238E27FC236}">
                  <a16:creationId xmlns="" xmlns:a16="http://schemas.microsoft.com/office/drawing/2014/main" id="{B70A8F5E-925C-4777-A919-D03657F28621}"/>
                </a:ext>
              </a:extLst>
            </p:cNvPr>
            <p:cNvSpPr/>
            <p:nvPr/>
          </p:nvSpPr>
          <p:spPr>
            <a:xfrm>
              <a:off x="790" y="8260"/>
              <a:ext cx="17142" cy="1351"/>
            </a:xfrm>
            <a:prstGeom prst="round1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BC2F40F3-08F6-42BB-9003-7E59FB7EEFB2}"/>
                </a:ext>
              </a:extLst>
            </p:cNvPr>
            <p:cNvSpPr txBox="1"/>
            <p:nvPr/>
          </p:nvSpPr>
          <p:spPr>
            <a:xfrm>
              <a:off x="1031" y="8245"/>
              <a:ext cx="17517" cy="9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defRPr/>
              </a:pPr>
              <a:r>
                <a:rPr lang="en-US" altLang="zh-CN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“</a:t>
              </a: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眉飞色舞、骄傲</a:t>
              </a:r>
              <a:r>
                <a:rPr lang="en-US" altLang="zh-CN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”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说明大家都很喜欢和家人一起过生日</a:t>
              </a:r>
            </a:p>
            <a:p>
              <a:pPr eaLnBrk="1" fontAlgn="auto" hangingPunct="1">
                <a:defRPr/>
              </a:pPr>
              <a:r>
                <a:rPr lang="en-US" altLang="zh-CN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“</a:t>
              </a: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难过、叫喊</a:t>
              </a:r>
              <a:r>
                <a:rPr lang="en-US" altLang="zh-CN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”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与前面产生了对比，突出了</a:t>
              </a:r>
              <a:r>
                <a:rPr lang="en-US" altLang="zh-CN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“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我</a:t>
              </a:r>
              <a:r>
                <a:rPr lang="en-US" altLang="zh-CN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”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不能和家人过生日的失望心情</a:t>
              </a: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5969001" y="4527549"/>
            <a:ext cx="6030913" cy="2141539"/>
            <a:chOff x="790" y="8260"/>
            <a:chExt cx="17142" cy="1351"/>
          </a:xfrm>
        </p:grpSpPr>
        <p:sp>
          <p:nvSpPr>
            <p:cNvPr id="18" name="单圆角矩形 17">
              <a:extLst>
                <a:ext uri="{FF2B5EF4-FFF2-40B4-BE49-F238E27FC236}">
                  <a16:creationId xmlns="" xmlns:a16="http://schemas.microsoft.com/office/drawing/2014/main" id="{410712F6-C7B4-40D7-A718-C5FB69616126}"/>
                </a:ext>
              </a:extLst>
            </p:cNvPr>
            <p:cNvSpPr/>
            <p:nvPr/>
          </p:nvSpPr>
          <p:spPr>
            <a:xfrm>
              <a:off x="790" y="8260"/>
              <a:ext cx="17142" cy="1351"/>
            </a:xfrm>
            <a:prstGeom prst="round1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8D80B884-4C04-47FD-85D9-0A2FE18705E3}"/>
                </a:ext>
              </a:extLst>
            </p:cNvPr>
            <p:cNvSpPr txBox="1"/>
            <p:nvPr/>
          </p:nvSpPr>
          <p:spPr>
            <a:xfrm>
              <a:off x="1214" y="8453"/>
              <a:ext cx="15382" cy="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defRPr/>
              </a:pP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比喻句，走向位置的速度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比作</a:t>
              </a: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蜗牛的速度，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生动的说明了</a:t>
              </a:r>
              <a:r>
                <a:rPr lang="en-US" altLang="zh-CN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“</a:t>
              </a: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我</a:t>
              </a:r>
              <a:r>
                <a:rPr lang="en-US" altLang="zh-CN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”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此刻</a:t>
              </a: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难过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的心情。</a:t>
              </a: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42926" y="993775"/>
            <a:ext cx="11153775" cy="3451226"/>
            <a:chOff x="855" y="1566"/>
            <a:chExt cx="17564" cy="5435"/>
          </a:xfrm>
        </p:grpSpPr>
        <p:grpSp>
          <p:nvGrpSpPr>
            <p:cNvPr id="41990" name="组合 7"/>
            <p:cNvGrpSpPr>
              <a:grpSpLocks/>
            </p:cNvGrpSpPr>
            <p:nvPr/>
          </p:nvGrpSpPr>
          <p:grpSpPr bwMode="auto">
            <a:xfrm>
              <a:off x="855" y="1566"/>
              <a:ext cx="17564" cy="5435"/>
              <a:chOff x="885" y="1601"/>
              <a:chExt cx="17493" cy="6129"/>
            </a:xfrm>
          </p:grpSpPr>
          <p:sp>
            <p:nvSpPr>
              <p:cNvPr id="10" name="对角圆角矩形 9">
                <a:extLst>
                  <a:ext uri="{FF2B5EF4-FFF2-40B4-BE49-F238E27FC236}">
                    <a16:creationId xmlns="" xmlns:a16="http://schemas.microsoft.com/office/drawing/2014/main" id="{41F0396A-D262-4D14-BA08-32FC279CFF0D}"/>
                  </a:ext>
                </a:extLst>
              </p:cNvPr>
              <p:cNvSpPr/>
              <p:nvPr/>
            </p:nvSpPr>
            <p:spPr>
              <a:xfrm>
                <a:off x="885" y="1601"/>
                <a:ext cx="17493" cy="6129"/>
              </a:xfrm>
              <a:prstGeom prst="round2Diag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noProof="1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="" xmlns:a16="http://schemas.microsoft.com/office/drawing/2014/main" id="{56FD04E3-789D-48D5-B0CD-8A27D5421E37}"/>
                  </a:ext>
                </a:extLst>
              </p:cNvPr>
              <p:cNvSpPr txBox="1"/>
              <p:nvPr/>
            </p:nvSpPr>
            <p:spPr>
              <a:xfrm>
                <a:off x="1234" y="1601"/>
                <a:ext cx="16883" cy="185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50000"/>
                  </a:lnSpc>
                  <a:defRPr/>
                </a:pPr>
                <a:r>
                  <a:rPr lang="zh-CN" altLang="en-US" sz="4000" noProof="1">
                    <a:effectLst>
                      <a:outerShdw blurRad="38100" dist="38100" dir="2700000">
                        <a:srgbClr val="C0C0C0"/>
                      </a:outerShdw>
                    </a:effectLst>
                    <a:latin typeface="+mj-lt"/>
                    <a:ea typeface="楷体_GB2312" panose="02010609030101010101" pitchFamily="49" charset="-122"/>
                    <a:cs typeface="+mj-cs"/>
                  </a:rPr>
                  <a:t>     </a:t>
                </a:r>
                <a:endPara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endParaRP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E0C450A8-DD8C-4F41-A78F-515AC35F0ECF}"/>
                </a:ext>
              </a:extLst>
            </p:cNvPr>
            <p:cNvSpPr txBox="1"/>
            <p:nvPr/>
          </p:nvSpPr>
          <p:spPr>
            <a:xfrm>
              <a:off x="1097" y="1566"/>
              <a:ext cx="16827" cy="407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defRPr/>
              </a:pPr>
              <a:r>
                <a:rPr lang="en-US" altLang="zh-CN" noProof="1">
                  <a:ea typeface="微软雅黑" panose="020B0503020204020204" charset="-122"/>
                </a:rPr>
                <a:t>     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“上个星期我过生日，妈妈给我买了一个很大的蛋糕！”   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 小红</a:t>
              </a: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眉飞色舞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地说到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   ，“我也刚满九岁，   全家人都为我庆祝生日呢！”小刚</a:t>
              </a: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骄傲地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说。听到这，我更</a:t>
              </a: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难过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了。我下周三就要过生日了，可是，爸爸打电话给我说，他最近工作太忙赶不回来了，只能下次在陪我过生日了。“哎！我什么时候也能像他们那样和家人一起过生日呀！”我内心在</a:t>
              </a: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叫喊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着。“铃铃铃......”上课铃响了，我</a:t>
              </a: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只好以蜗牛的速度爬向我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的座位。</a:t>
              </a:r>
            </a:p>
            <a:p>
              <a:pPr eaLnBrk="1" hangingPunct="1">
                <a:lnSpc>
                  <a:spcPct val="150000"/>
                </a:lnSpc>
                <a:defRPr/>
              </a:pPr>
              <a:endPara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1571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组合 8"/>
          <p:cNvGrpSpPr>
            <a:grpSpLocks/>
          </p:cNvGrpSpPr>
          <p:nvPr/>
        </p:nvGrpSpPr>
        <p:grpSpPr bwMode="auto">
          <a:xfrm>
            <a:off x="184152" y="203202"/>
            <a:ext cx="3222625" cy="715963"/>
            <a:chOff x="1328" y="452"/>
            <a:chExt cx="5073" cy="1126"/>
          </a:xfrm>
        </p:grpSpPr>
        <p:pic>
          <p:nvPicPr>
            <p:cNvPr id="43025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>
              <a:extLst>
                <a:ext uri="{FF2B5EF4-FFF2-40B4-BE49-F238E27FC236}">
                  <a16:creationId xmlns="" xmlns:a16="http://schemas.microsoft.com/office/drawing/2014/main" id="{3CB4F6B4-8CA9-4A21-BB3B-5C154E7F3E12}"/>
                </a:ext>
              </a:extLst>
            </p:cNvPr>
            <p:cNvSpPr txBox="1"/>
            <p:nvPr/>
          </p:nvSpPr>
          <p:spPr>
            <a:xfrm>
              <a:off x="1328" y="452"/>
              <a:ext cx="3631" cy="111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lt"/>
                </a:rPr>
                <a:t>佳文欣赏</a:t>
              </a: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506539" y="4527549"/>
            <a:ext cx="10493375" cy="2141539"/>
            <a:chOff x="790" y="8260"/>
            <a:chExt cx="17142" cy="1351"/>
          </a:xfrm>
        </p:grpSpPr>
        <p:sp>
          <p:nvSpPr>
            <p:cNvPr id="18" name="单圆角矩形 17">
              <a:extLst>
                <a:ext uri="{FF2B5EF4-FFF2-40B4-BE49-F238E27FC236}">
                  <a16:creationId xmlns="" xmlns:a16="http://schemas.microsoft.com/office/drawing/2014/main" id="{FDEE7CF5-E54D-4B17-88BE-F22BC84199D2}"/>
                </a:ext>
              </a:extLst>
            </p:cNvPr>
            <p:cNvSpPr/>
            <p:nvPr/>
          </p:nvSpPr>
          <p:spPr>
            <a:xfrm>
              <a:off x="790" y="8260"/>
              <a:ext cx="17142" cy="1351"/>
            </a:xfrm>
            <a:prstGeom prst="round1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9034158F-5382-4D82-82C2-AD3F9D1D39B7}"/>
                </a:ext>
              </a:extLst>
            </p:cNvPr>
            <p:cNvSpPr txBox="1"/>
            <p:nvPr/>
          </p:nvSpPr>
          <p:spPr>
            <a:xfrm>
              <a:off x="912" y="8260"/>
              <a:ext cx="16898" cy="5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defRPr/>
              </a:pPr>
              <a:r>
                <a:rPr lang="en-US" altLang="zh-CN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“</a:t>
              </a: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缓慢、愣住、开心</a:t>
              </a:r>
              <a:r>
                <a:rPr lang="en-US" altLang="zh-CN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”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三个词表现出小作者</a:t>
              </a: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伤心、惊喜、开心的心里变化，</a:t>
              </a:r>
            </a:p>
            <a:p>
              <a:pPr eaLnBrk="1" fontAlgn="auto" hangingPunct="1">
                <a:lnSpc>
                  <a:spcPct val="150000"/>
                </a:lnSpc>
                <a:defRPr/>
              </a:pPr>
              <a:endParaRPr lang="zh-CN" altLang="en-US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endParaRP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600077" y="919165"/>
            <a:ext cx="11153775" cy="3451418"/>
            <a:chOff x="855" y="1566"/>
            <a:chExt cx="17565" cy="5434"/>
          </a:xfrm>
        </p:grpSpPr>
        <p:grpSp>
          <p:nvGrpSpPr>
            <p:cNvPr id="43019" name="组合 7"/>
            <p:cNvGrpSpPr>
              <a:grpSpLocks/>
            </p:cNvGrpSpPr>
            <p:nvPr/>
          </p:nvGrpSpPr>
          <p:grpSpPr bwMode="auto">
            <a:xfrm>
              <a:off x="855" y="1566"/>
              <a:ext cx="17565" cy="5434"/>
              <a:chOff x="885" y="1601"/>
              <a:chExt cx="17494" cy="6128"/>
            </a:xfrm>
          </p:grpSpPr>
          <p:sp>
            <p:nvSpPr>
              <p:cNvPr id="10" name="对角圆角矩形 9">
                <a:extLst>
                  <a:ext uri="{FF2B5EF4-FFF2-40B4-BE49-F238E27FC236}">
                    <a16:creationId xmlns="" xmlns:a16="http://schemas.microsoft.com/office/drawing/2014/main" id="{F388ABFF-FD8A-487E-9E76-BA004B79E934}"/>
                  </a:ext>
                </a:extLst>
              </p:cNvPr>
              <p:cNvSpPr/>
              <p:nvPr/>
            </p:nvSpPr>
            <p:spPr>
              <a:xfrm>
                <a:off x="885" y="1601"/>
                <a:ext cx="17494" cy="6128"/>
              </a:xfrm>
              <a:prstGeom prst="round2Diag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noProof="1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="" xmlns:a16="http://schemas.microsoft.com/office/drawing/2014/main" id="{5EEFC797-5B5F-4B99-BB18-6A91D6628E15}"/>
                  </a:ext>
                </a:extLst>
              </p:cNvPr>
              <p:cNvSpPr txBox="1"/>
              <p:nvPr/>
            </p:nvSpPr>
            <p:spPr>
              <a:xfrm>
                <a:off x="1234" y="1601"/>
                <a:ext cx="16884" cy="185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50000"/>
                  </a:lnSpc>
                  <a:defRPr/>
                </a:pPr>
                <a:r>
                  <a:rPr lang="zh-CN" altLang="en-US" sz="4000" noProof="1">
                    <a:effectLst>
                      <a:outerShdw blurRad="38100" dist="38100" dir="2700000">
                        <a:srgbClr val="C0C0C0"/>
                      </a:outerShdw>
                    </a:effectLst>
                    <a:latin typeface="+mj-lt"/>
                    <a:ea typeface="楷体_GB2312" panose="02010609030101010101" pitchFamily="49" charset="-122"/>
                    <a:cs typeface="+mj-cs"/>
                  </a:rPr>
                  <a:t>     </a:t>
                </a:r>
                <a:endParaRPr lang="zh-CN" altLang="en-US" sz="2800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endParaRP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C49840CD-9D3E-4027-8378-E313AB6B3FED}"/>
                </a:ext>
              </a:extLst>
            </p:cNvPr>
            <p:cNvSpPr txBox="1"/>
            <p:nvPr/>
          </p:nvSpPr>
          <p:spPr>
            <a:xfrm>
              <a:off x="1098" y="1566"/>
              <a:ext cx="16825" cy="407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hangingPunct="1">
                <a:lnSpc>
                  <a:spcPct val="150000"/>
                </a:lnSpc>
                <a:defRPr/>
              </a:pPr>
              <a:r>
                <a:rPr lang="en-US" altLang="zh-CN" noProof="1">
                  <a:ea typeface="微软雅黑" panose="020B0503020204020204" charset="-122"/>
                </a:rPr>
                <a:t>        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今天是星期三了，我看看日历，还是背着出包出门了。一</a:t>
              </a: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边走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一</a:t>
              </a: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边踢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着路边的石子，</a:t>
              </a: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缓慢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的向学校走去。不一会就到了教室门口。“哎？大家怎么还没来呀？”我今天成了第一名，我正想着。突然，教室门打开了，小红手上捧着一个美丽的蛋糕，其他的同学手上都拿着礼物,我</a:t>
              </a: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愣住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了。</a:t>
              </a:r>
              <a:r>
                <a:rPr lang="en-US" altLang="zh-CN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“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这是怎么回事</a:t>
              </a:r>
              <a:r>
                <a:rPr lang="en-US" altLang="zh-CN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”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我正想着，耳边传来</a:t>
              </a:r>
              <a:r>
                <a:rPr lang="en-US" altLang="zh-CN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“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李晓明祝你生日快乐！</a:t>
              </a:r>
              <a:r>
                <a:rPr lang="en-US" altLang="zh-CN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”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，真不敢相信，大家在给我过生日。</a:t>
              </a:r>
            </a:p>
            <a:p>
              <a:pPr eaLnBrk="1" hangingPunct="1">
                <a:lnSpc>
                  <a:spcPct val="150000"/>
                </a:lnSpc>
                <a:defRPr/>
              </a:pP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       我</a:t>
              </a:r>
              <a:r>
                <a:rPr lang="zh-CN" altLang="en-US" noProof="1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开心的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流着泪说：</a:t>
              </a:r>
              <a:r>
                <a:rPr lang="en-US" altLang="zh-CN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“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谢谢大家！</a:t>
              </a:r>
              <a:r>
                <a:rPr lang="en-US" altLang="zh-CN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”</a:t>
              </a:r>
              <a:r>
                <a:rPr lang="zh-CN" altLang="en-US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</a:rPr>
                <a:t>真是个难忘的生日呀！</a:t>
              </a:r>
            </a:p>
            <a:p>
              <a:pPr eaLnBrk="1" hangingPunct="1">
                <a:lnSpc>
                  <a:spcPct val="150000"/>
                </a:lnSpc>
                <a:defRPr/>
              </a:pPr>
              <a:endPara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696914" y="2111376"/>
            <a:ext cx="10553700" cy="1133475"/>
            <a:chOff x="1097" y="3324"/>
            <a:chExt cx="16621" cy="1785"/>
          </a:xfrm>
        </p:grpSpPr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8CCB24AC-2B47-43E5-AD40-67541384E016}"/>
                </a:ext>
              </a:extLst>
            </p:cNvPr>
            <p:cNvCxnSpPr/>
            <p:nvPr/>
          </p:nvCxnSpPr>
          <p:spPr>
            <a:xfrm flipV="1">
              <a:off x="13780" y="3324"/>
              <a:ext cx="3938" cy="33"/>
            </a:xfrm>
            <a:prstGeom prst="line">
              <a:avLst/>
            </a:prstGeom>
            <a:ln w="38100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FE567A70-F00E-4C4E-952B-5196469D4DF9}"/>
                </a:ext>
              </a:extLst>
            </p:cNvPr>
            <p:cNvCxnSpPr/>
            <p:nvPr/>
          </p:nvCxnSpPr>
          <p:spPr>
            <a:xfrm>
              <a:off x="1097" y="4279"/>
              <a:ext cx="1453" cy="8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085063CC-66FB-4CE7-9938-DC3B787C2583}"/>
                </a:ext>
              </a:extLst>
            </p:cNvPr>
            <p:cNvCxnSpPr/>
            <p:nvPr/>
          </p:nvCxnSpPr>
          <p:spPr>
            <a:xfrm flipV="1">
              <a:off x="13635" y="5077"/>
              <a:ext cx="3938" cy="3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AB78E09-8DF1-4DAB-BD03-814763C753DF}"/>
              </a:ext>
            </a:extLst>
          </p:cNvPr>
          <p:cNvSpPr txBox="1"/>
          <p:nvPr/>
        </p:nvSpPr>
        <p:spPr>
          <a:xfrm>
            <a:off x="1619252" y="5214937"/>
            <a:ext cx="9967913" cy="646329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hangingPunct="1">
              <a:defRPr/>
            </a:pPr>
            <a:r>
              <a:rPr lang="zh-CN" altLang="en-US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内心活动的变化的</a:t>
            </a:r>
            <a:r>
              <a: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描写让读者跟着</a:t>
            </a:r>
            <a:r>
              <a:rPr lang="en-US" altLang="zh-CN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“</a:t>
            </a:r>
            <a:r>
              <a: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我</a:t>
            </a:r>
            <a:r>
              <a:rPr lang="en-US" altLang="zh-CN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”</a:t>
            </a:r>
            <a:r>
              <a: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的情绪一起变化，突出了</a:t>
            </a:r>
            <a:r>
              <a:rPr lang="en-US" altLang="zh-CN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“</a:t>
            </a:r>
            <a:r>
              <a: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我</a:t>
            </a:r>
            <a:r>
              <a:rPr lang="en-US" altLang="zh-CN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”</a:t>
            </a:r>
            <a:r>
              <a: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很想过生日的愿望</a:t>
            </a:r>
            <a:endParaRPr lang="zh-CN" altLang="en-US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anose="02010609030101010101" pitchFamily="49" charset="-122"/>
              <a:cs typeface="+mj-cs"/>
            </a:endParaRPr>
          </a:p>
          <a:p>
            <a:pPr eaLnBrk="1" hangingPunct="1">
              <a:defRPr/>
            </a:pPr>
            <a:endParaRPr lang="zh-CN" altLang="en-US" noProof="1">
              <a:effectLst>
                <a:outerShdw blurRad="38100" dist="38100" dir="2700000">
                  <a:srgbClr val="C0C0C0"/>
                </a:outerShdw>
              </a:effectLst>
              <a:latin typeface="+mj-lt"/>
              <a:ea typeface="楷体_GB2312" panose="02010609030101010101" pitchFamily="49" charset="-122"/>
              <a:cs typeface="+mj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2CB89B5-D783-4815-8F0B-C5B345B4D515}"/>
              </a:ext>
            </a:extLst>
          </p:cNvPr>
          <p:cNvSpPr txBox="1"/>
          <p:nvPr/>
        </p:nvSpPr>
        <p:spPr>
          <a:xfrm>
            <a:off x="1506538" y="6134102"/>
            <a:ext cx="8323263" cy="369330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hangingPunct="1">
              <a:defRPr/>
            </a:pPr>
            <a:r>
              <a: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“</a:t>
            </a:r>
            <a:r>
              <a:rPr lang="zh-CN" altLang="en-US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真是个难忘的生日呀</a:t>
            </a:r>
            <a:r>
              <a:rPr lang="zh-CN" altLang="en-US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ea"/>
              </a:rPr>
              <a:t>！”点明中心，升华主题</a:t>
            </a:r>
          </a:p>
        </p:txBody>
      </p:sp>
    </p:spTree>
    <p:extLst>
      <p:ext uri="{BB962C8B-B14F-4D97-AF65-F5344CB8AC3E}">
        <p14:creationId xmlns:p14="http://schemas.microsoft.com/office/powerpoint/2010/main" val="223628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组合 8"/>
          <p:cNvGrpSpPr>
            <a:grpSpLocks/>
          </p:cNvGrpSpPr>
          <p:nvPr/>
        </p:nvGrpSpPr>
        <p:grpSpPr bwMode="auto">
          <a:xfrm>
            <a:off x="184152" y="203202"/>
            <a:ext cx="3222625" cy="715963"/>
            <a:chOff x="1328" y="452"/>
            <a:chExt cx="5073" cy="1126"/>
          </a:xfrm>
        </p:grpSpPr>
        <p:pic>
          <p:nvPicPr>
            <p:cNvPr id="44037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>
              <a:extLst>
                <a:ext uri="{FF2B5EF4-FFF2-40B4-BE49-F238E27FC236}">
                  <a16:creationId xmlns="" xmlns:a16="http://schemas.microsoft.com/office/drawing/2014/main" id="{8ABB8F39-E9A8-466C-B275-6A5E1831A490}"/>
                </a:ext>
              </a:extLst>
            </p:cNvPr>
            <p:cNvSpPr txBox="1"/>
            <p:nvPr/>
          </p:nvSpPr>
          <p:spPr>
            <a:xfrm>
              <a:off x="1328" y="452"/>
              <a:ext cx="3631" cy="111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lt"/>
                </a:rPr>
                <a:t>素材宝库</a:t>
              </a:r>
            </a:p>
          </p:txBody>
        </p:sp>
      </p:grpSp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EB25409E-8559-408F-AB8C-7D9BA7C13E34}"/>
              </a:ext>
            </a:extLst>
          </p:cNvPr>
          <p:cNvSpPr/>
          <p:nvPr/>
        </p:nvSpPr>
        <p:spPr>
          <a:xfrm>
            <a:off x="1217614" y="1570039"/>
            <a:ext cx="10225087" cy="4911725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09D97A6-CCC9-46E1-9D7F-C1F500781AC9}"/>
              </a:ext>
            </a:extLst>
          </p:cNvPr>
          <p:cNvSpPr txBox="1"/>
          <p:nvPr/>
        </p:nvSpPr>
        <p:spPr>
          <a:xfrm>
            <a:off x="1717675" y="2133600"/>
            <a:ext cx="9024939" cy="3784600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fontAlgn="auto" hangingPunct="1">
              <a:lnSpc>
                <a:spcPct val="150000"/>
              </a:lnSpc>
              <a:defRPr/>
            </a:pP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手忙脚乱      摇头晃脑        东张西望</a:t>
            </a:r>
          </a:p>
          <a:p>
            <a:pPr eaLnBrk="1" fontAlgn="auto" hangingPunct="1">
              <a:lnSpc>
                <a:spcPct val="150000"/>
              </a:lnSpc>
              <a:defRPr/>
            </a:pP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眉开眼笑       愁眉紧锁       怒目而视</a:t>
            </a:r>
          </a:p>
          <a:p>
            <a:pPr eaLnBrk="1" fontAlgn="auto" hangingPunct="1">
              <a:lnSpc>
                <a:spcPct val="150000"/>
              </a:lnSpc>
              <a:defRPr/>
            </a:pP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心急如焚       担惊受怕       激动万分</a:t>
            </a:r>
          </a:p>
          <a:p>
            <a:pPr eaLnBrk="1" fontAlgn="auto" hangingPunct="1">
              <a:lnSpc>
                <a:spcPct val="150000"/>
              </a:lnSpc>
              <a:defRPr/>
            </a:pPr>
            <a:r>
              <a: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热火朝天       热闹欢腾       争先恐后</a:t>
            </a:r>
          </a:p>
        </p:txBody>
      </p:sp>
    </p:spTree>
    <p:extLst>
      <p:ext uri="{BB962C8B-B14F-4D97-AF65-F5344CB8AC3E}">
        <p14:creationId xmlns:p14="http://schemas.microsoft.com/office/powerpoint/2010/main" val="19360063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组合 8"/>
          <p:cNvGrpSpPr>
            <a:grpSpLocks/>
          </p:cNvGrpSpPr>
          <p:nvPr/>
        </p:nvGrpSpPr>
        <p:grpSpPr bwMode="auto">
          <a:xfrm>
            <a:off x="184152" y="203202"/>
            <a:ext cx="3222625" cy="715963"/>
            <a:chOff x="1328" y="452"/>
            <a:chExt cx="5073" cy="1126"/>
          </a:xfrm>
        </p:grpSpPr>
        <p:pic>
          <p:nvPicPr>
            <p:cNvPr id="45061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>
              <a:extLst>
                <a:ext uri="{FF2B5EF4-FFF2-40B4-BE49-F238E27FC236}">
                  <a16:creationId xmlns="" xmlns:a16="http://schemas.microsoft.com/office/drawing/2014/main" id="{744D4542-CE11-4707-935A-97BA3A3954A0}"/>
                </a:ext>
              </a:extLst>
            </p:cNvPr>
            <p:cNvSpPr txBox="1"/>
            <p:nvPr/>
          </p:nvSpPr>
          <p:spPr>
            <a:xfrm>
              <a:off x="1328" y="452"/>
              <a:ext cx="3631" cy="111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lt"/>
                </a:rPr>
                <a:t>素材宝库</a:t>
              </a:r>
            </a:p>
          </p:txBody>
        </p:sp>
      </p:grpSp>
      <p:sp>
        <p:nvSpPr>
          <p:cNvPr id="10" name="对角圆角矩形 9">
            <a:extLst>
              <a:ext uri="{FF2B5EF4-FFF2-40B4-BE49-F238E27FC236}">
                <a16:creationId xmlns="" xmlns:a16="http://schemas.microsoft.com/office/drawing/2014/main" id="{19C99E07-4E91-4E44-AA56-306AA0BE6055}"/>
              </a:ext>
            </a:extLst>
          </p:cNvPr>
          <p:cNvSpPr/>
          <p:nvPr/>
        </p:nvSpPr>
        <p:spPr>
          <a:xfrm>
            <a:off x="881065" y="1558925"/>
            <a:ext cx="10326687" cy="5095875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9B16285-BC33-46E8-8B1E-5928D0EAADF0}"/>
              </a:ext>
            </a:extLst>
          </p:cNvPr>
          <p:cNvSpPr txBox="1"/>
          <p:nvPr/>
        </p:nvSpPr>
        <p:spPr>
          <a:xfrm>
            <a:off x="1568451" y="1558926"/>
            <a:ext cx="9055100" cy="4708525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fontAlgn="auto" hangingPunct="1">
              <a:lnSpc>
                <a:spcPct val="150000"/>
              </a:lnSpc>
              <a:defRPr/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      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他笨手笨脚，一不小心将蛋糕碰掉了。正在这时小红赶紧伸手去接，还好接住了，不然，就不能给李晓明过生日了。</a:t>
            </a:r>
          </a:p>
          <a:p>
            <a:pPr eaLnBrk="1" fontAlgn="auto" hangingPunct="1">
              <a:lnSpc>
                <a:spcPct val="150000"/>
              </a:lnSpc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       我望着五彩缤纷的气球，置身于气球的世界里，别提多开心了。</a:t>
            </a:r>
          </a:p>
          <a:p>
            <a:pPr eaLnBrk="1" fontAlgn="auto" hangingPunct="1">
              <a:lnSpc>
                <a:spcPct val="150000"/>
              </a:lnSpc>
              <a:defRPr/>
            </a:pP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        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“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又是一年三月三，风筝飞满天</a:t>
            </a:r>
            <a:r>
              <a:rPr lang="en-US" altLang="zh-CN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”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可是我一点也不开心，爸妈又不能陪我过生日了。</a:t>
            </a:r>
          </a:p>
        </p:txBody>
      </p:sp>
    </p:spTree>
    <p:extLst>
      <p:ext uri="{BB962C8B-B14F-4D97-AF65-F5344CB8AC3E}">
        <p14:creationId xmlns:p14="http://schemas.microsoft.com/office/powerpoint/2010/main" val="12875729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214d268728035a112e1f1a63855fa0d5B3BC3571FB2346650E40B27C71D4ADB669896543E409C0762562804D99F14164E036E91A4D200FB459B9C67F1066513BDCC2663F2655ED5A2F3E64E50905ECC13FD08E412A2449DFC0DEA4732AF4E76A12DAA23714D9A24C7EAC7F7CD8FF94AEC7D4E9162B55FEA74E289784371BE33B"/>
          <p:cNvSpPr txBox="1">
            <a:spLocks noChangeArrowheads="1"/>
          </p:cNvSpPr>
          <p:nvPr/>
        </p:nvSpPr>
        <p:spPr bwMode="auto">
          <a:xfrm>
            <a:off x="4394200" y="3948113"/>
            <a:ext cx="4413251" cy="1017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dist" eaLnBrk="1" hangingPunct="1">
              <a:lnSpc>
                <a:spcPct val="110000"/>
              </a:lnSpc>
            </a:pPr>
            <a:r>
              <a:rPr lang="zh-CN" altLang="en-US" sz="5500" b="1">
                <a:solidFill>
                  <a:srgbClr val="385723"/>
                </a:solidFill>
                <a:latin typeface="创艺简行楷" charset="0"/>
              </a:rPr>
              <a:t>续写故事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9AEC76F-DBB4-4396-BAD0-B9CB4F9D9B10}"/>
              </a:ext>
            </a:extLst>
          </p:cNvPr>
          <p:cNvSpPr/>
          <p:nvPr/>
        </p:nvSpPr>
        <p:spPr>
          <a:xfrm>
            <a:off x="4394202" y="2946401"/>
            <a:ext cx="2822575" cy="2349361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fontAlgn="auto">
              <a:lnSpc>
                <a:spcPct val="110000"/>
              </a:lnSpc>
              <a:defRPr/>
            </a:pPr>
            <a:r>
              <a:rPr lang="zh-CN" altLang="en-US" sz="6700" b="1" spc="300" noProof="1">
                <a:solidFill>
                  <a:srgbClr val="3D9600"/>
                </a:solidFill>
                <a:latin typeface="方正启体简体" panose="03000509000000000000" charset="-122"/>
                <a:ea typeface="方正启体简体" panose="03000509000000000000" charset="-122"/>
                <a:cs typeface="Consolas" panose="020B0609020204030204" pitchFamily="49" charset="0"/>
              </a:rPr>
              <a:t>习作四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698877" y="2635251"/>
            <a:ext cx="1465263" cy="2543175"/>
            <a:chOff x="1131478" y="2236710"/>
            <a:chExt cx="1815248" cy="2380761"/>
          </a:xfrm>
        </p:grpSpPr>
        <p:grpSp>
          <p:nvGrpSpPr>
            <p:cNvPr id="21509" name="组合 7"/>
            <p:cNvGrpSpPr>
              <a:grpSpLocks/>
            </p:cNvGrpSpPr>
            <p:nvPr/>
          </p:nvGrpSpPr>
          <p:grpSpPr bwMode="auto">
            <a:xfrm>
              <a:off x="1131478" y="2240529"/>
              <a:ext cx="1815248" cy="2376942"/>
              <a:chOff x="4800081" y="1485826"/>
              <a:chExt cx="2505082" cy="3280229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="" xmlns:a16="http://schemas.microsoft.com/office/drawing/2014/main" id="{F3FD4AED-2984-424C-8E6C-0EE9BBF4EEB6}"/>
                  </a:ext>
                </a:extLst>
              </p:cNvPr>
              <p:cNvCxnSpPr/>
              <p:nvPr/>
            </p:nvCxnSpPr>
            <p:spPr>
              <a:xfrm>
                <a:off x="4862505" y="1486708"/>
                <a:ext cx="0" cy="3279347"/>
              </a:xfrm>
              <a:prstGeom prst="line">
                <a:avLst/>
              </a:prstGeom>
              <a:ln w="76200">
                <a:solidFill>
                  <a:srgbClr val="3D9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>
                <a:extLst>
                  <a:ext uri="{FF2B5EF4-FFF2-40B4-BE49-F238E27FC236}">
                    <a16:creationId xmlns="" xmlns:a16="http://schemas.microsoft.com/office/drawing/2014/main" id="{A3E11830-DB19-49AB-B882-AD5308259A34}"/>
                  </a:ext>
                </a:extLst>
              </p:cNvPr>
              <p:cNvCxnSpPr/>
              <p:nvPr/>
            </p:nvCxnSpPr>
            <p:spPr>
              <a:xfrm flipV="1">
                <a:off x="4846221" y="4706580"/>
                <a:ext cx="2458942" cy="8203"/>
              </a:xfrm>
              <a:prstGeom prst="line">
                <a:avLst/>
              </a:prstGeom>
              <a:ln w="76200">
                <a:solidFill>
                  <a:srgbClr val="3D9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="" xmlns:a16="http://schemas.microsoft.com/office/drawing/2014/main" id="{C665FDAF-1CA8-4659-AE9E-86E2E45DAD48}"/>
                  </a:ext>
                </a:extLst>
              </p:cNvPr>
              <p:cNvCxnSpPr/>
              <p:nvPr/>
            </p:nvCxnSpPr>
            <p:spPr>
              <a:xfrm flipV="1">
                <a:off x="4800081" y="1527726"/>
                <a:ext cx="2505082" cy="0"/>
              </a:xfrm>
              <a:prstGeom prst="line">
                <a:avLst/>
              </a:prstGeom>
              <a:ln w="76200">
                <a:solidFill>
                  <a:srgbClr val="3D9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="" xmlns:a16="http://schemas.microsoft.com/office/drawing/2014/main" id="{AA1E1D82-E749-4831-86C9-0AA361C1E216}"/>
                  </a:ext>
                </a:extLst>
              </p:cNvPr>
              <p:cNvCxnSpPr/>
              <p:nvPr/>
            </p:nvCxnSpPr>
            <p:spPr>
              <a:xfrm flipH="1">
                <a:off x="7245454" y="4339473"/>
                <a:ext cx="10856" cy="328140"/>
              </a:xfrm>
              <a:prstGeom prst="line">
                <a:avLst/>
              </a:prstGeom>
              <a:ln w="76200">
                <a:solidFill>
                  <a:srgbClr val="3D9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953263AC-A53B-4B56-AD9B-239BC06A384C}"/>
                </a:ext>
              </a:extLst>
            </p:cNvPr>
            <p:cNvCxnSpPr/>
            <p:nvPr/>
          </p:nvCxnSpPr>
          <p:spPr>
            <a:xfrm>
              <a:off x="2909358" y="2236710"/>
              <a:ext cx="1967" cy="375988"/>
            </a:xfrm>
            <a:prstGeom prst="line">
              <a:avLst/>
            </a:prstGeom>
            <a:ln w="76200">
              <a:solidFill>
                <a:srgbClr val="3D9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496751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"/>
          <p:cNvSpPr txBox="1">
            <a:spLocks noChangeArrowheads="1"/>
          </p:cNvSpPr>
          <p:nvPr/>
        </p:nvSpPr>
        <p:spPr bwMode="auto">
          <a:xfrm>
            <a:off x="977900" y="1457325"/>
            <a:ext cx="10236200" cy="4466864"/>
          </a:xfrm>
          <a:prstGeom prst="rect">
            <a:avLst/>
          </a:prstGeom>
          <a:noFill/>
          <a:ln w="28575">
            <a:solidFill>
              <a:srgbClr val="41719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550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5500" b="1">
                <a:latin typeface="楷体" pitchFamily="49" charset="-122"/>
                <a:ea typeface="楷体" pitchFamily="49" charset="-122"/>
              </a:rPr>
              <a:t>续写，就是在原有故事的基础上，不改变故事的意思，按照故事的情节进行合理想象，编写一个故事结局，让故事更吸引人。</a:t>
            </a:r>
          </a:p>
        </p:txBody>
      </p:sp>
    </p:spTree>
    <p:extLst>
      <p:ext uri="{BB962C8B-B14F-4D97-AF65-F5344CB8AC3E}">
        <p14:creationId xmlns:p14="http://schemas.microsoft.com/office/powerpoint/2010/main" val="2988773588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1" y="1536700"/>
            <a:ext cx="4525963" cy="452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文本框 2"/>
          <p:cNvSpPr txBox="1">
            <a:spLocks noChangeArrowheads="1"/>
          </p:cNvSpPr>
          <p:nvPr/>
        </p:nvSpPr>
        <p:spPr bwMode="auto">
          <a:xfrm>
            <a:off x="4899026" y="1317625"/>
            <a:ext cx="5981700" cy="4960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有一天，狼因过于贪馋，狼吞虎咽地吞吃了一只羊。结果，有一根骨头卡在喉咙里了。 狼非常恐惧，当众许诺说，要是谁能帮助它把骨头取出来，它将赠送一笔很高的报酬和许多谢礼。 这时，正好来了一只鹤，它将自己的长嘴连同长脖子伸进难的喉咙里，取出了那根骨头。</a:t>
            </a:r>
          </a:p>
        </p:txBody>
      </p:sp>
    </p:spTree>
    <p:extLst>
      <p:ext uri="{BB962C8B-B14F-4D97-AF65-F5344CB8AC3E}">
        <p14:creationId xmlns:p14="http://schemas.microsoft.com/office/powerpoint/2010/main" val="1772481211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C8F5365-5CEC-4340-8D7A-269BA5CFD3D6}"/>
              </a:ext>
            </a:extLst>
          </p:cNvPr>
          <p:cNvSpPr/>
          <p:nvPr/>
        </p:nvSpPr>
        <p:spPr>
          <a:xfrm>
            <a:off x="1238251" y="1247777"/>
            <a:ext cx="9423400" cy="46148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grpSp>
        <p:nvGrpSpPr>
          <p:cNvPr id="21507" name="组合 8"/>
          <p:cNvGrpSpPr>
            <a:grpSpLocks/>
          </p:cNvGrpSpPr>
          <p:nvPr/>
        </p:nvGrpSpPr>
        <p:grpSpPr bwMode="auto">
          <a:xfrm>
            <a:off x="-214313" y="203201"/>
            <a:ext cx="3621088" cy="1354145"/>
            <a:chOff x="700" y="452"/>
            <a:chExt cx="5701" cy="2132"/>
          </a:xfrm>
        </p:grpSpPr>
        <p:pic>
          <p:nvPicPr>
            <p:cNvPr id="21509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>
              <a:extLst>
                <a:ext uri="{FF2B5EF4-FFF2-40B4-BE49-F238E27FC236}">
                  <a16:creationId xmlns="" xmlns:a16="http://schemas.microsoft.com/office/drawing/2014/main" id="{106450C9-0353-4F6E-AFD7-0358326BC04A}"/>
                </a:ext>
              </a:extLst>
            </p:cNvPr>
            <p:cNvSpPr txBox="1"/>
            <p:nvPr/>
          </p:nvSpPr>
          <p:spPr>
            <a:xfrm>
              <a:off x="700" y="452"/>
              <a:ext cx="5074" cy="213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lt"/>
                </a:rPr>
                <a:t>小组合作</a:t>
              </a:r>
            </a:p>
            <a:p>
              <a:pPr algn="ctr" eaLnBrk="1" fontAlgn="auto" hangingPunct="1">
                <a:defRPr/>
              </a:pPr>
              <a:endParaRPr lang="zh-CN" altLang="en-US" sz="40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lt"/>
              </a:endParaRPr>
            </a:p>
          </p:txBody>
        </p:sp>
      </p:grpSp>
      <p:sp>
        <p:nvSpPr>
          <p:cNvPr id="21508" name="文本框 2"/>
          <p:cNvSpPr txBox="1">
            <a:spLocks noChangeArrowheads="1"/>
          </p:cNvSpPr>
          <p:nvPr/>
        </p:nvSpPr>
        <p:spPr bwMode="auto">
          <a:xfrm>
            <a:off x="1697039" y="1792288"/>
            <a:ext cx="8342312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>
                <a:ea typeface="楷体_GB2312" pitchFamily="49" charset="-122"/>
                <a:sym typeface="微软雅黑" pitchFamily="34" charset="-122"/>
              </a:rPr>
              <a:t>1.分工合作，读自己喜欢的课文，收集自己印象深刻课文片段。</a:t>
            </a:r>
            <a:endParaRPr lang="zh-CN" altLang="en-US" sz="3200">
              <a:ea typeface="楷体_GB2312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>
                <a:ea typeface="楷体_GB2312" pitchFamily="49" charset="-122"/>
                <a:sym typeface="微软雅黑" pitchFamily="34" charset="-122"/>
              </a:rPr>
              <a:t>2.回想，御用什么样的方法来续写故事，说说自己的收获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>
                <a:ea typeface="楷体_GB2312" pitchFamily="49" charset="-122"/>
                <a:sym typeface="微软雅黑" pitchFamily="34" charset="-122"/>
              </a:rPr>
              <a:t>3.派代表发表自己小组的收获</a:t>
            </a:r>
            <a:endParaRPr lang="zh-CN" altLang="en-US" sz="3200" b="1"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95145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E8DF147-FE99-4FC9-B6FC-1D565AD1D8C1}"/>
              </a:ext>
            </a:extLst>
          </p:cNvPr>
          <p:cNvSpPr txBox="1"/>
          <p:nvPr/>
        </p:nvSpPr>
        <p:spPr>
          <a:xfrm>
            <a:off x="2998788" y="1039813"/>
            <a:ext cx="6624637" cy="4398963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marL="571486" indent="-571486">
              <a:lnSpc>
                <a:spcPct val="140000"/>
              </a:lnSpc>
              <a:buFont typeface="Wingdings" panose="05000000000000000000" charset="0"/>
              <a:buChar char=""/>
              <a:defRPr/>
            </a:pPr>
            <a:r>
              <a:rPr lang="zh-CN" altLang="en-US" sz="4000" b="1" noProof="1">
                <a:solidFill>
                  <a:schemeClr val="accent2">
                    <a:lumMod val="50000"/>
                  </a:schemeClr>
                </a:solidFill>
              </a:rPr>
              <a:t>主题：与</a:t>
            </a:r>
            <a:r>
              <a:rPr lang="en-US" altLang="zh-CN" sz="4000" b="1" noProof="1">
                <a:solidFill>
                  <a:schemeClr val="accent2">
                    <a:lumMod val="50000"/>
                  </a:schemeClr>
                </a:solidFill>
              </a:rPr>
              <a:t>“</a:t>
            </a:r>
            <a:r>
              <a:rPr lang="zh-CN" altLang="en-US" sz="4000" b="1" noProof="1">
                <a:solidFill>
                  <a:schemeClr val="accent2">
                    <a:lumMod val="50000"/>
                  </a:schemeClr>
                </a:solidFill>
              </a:rPr>
              <a:t>知恩图报</a:t>
            </a:r>
            <a:r>
              <a:rPr lang="en-US" altLang="zh-CN" sz="4000" b="1" noProof="1">
                <a:solidFill>
                  <a:schemeClr val="accent2">
                    <a:lumMod val="50000"/>
                  </a:schemeClr>
                </a:solidFill>
              </a:rPr>
              <a:t>”</a:t>
            </a:r>
            <a:r>
              <a:rPr lang="zh-CN" altLang="en-US" sz="4000" b="1" noProof="1">
                <a:solidFill>
                  <a:schemeClr val="accent2">
                    <a:lumMod val="50000"/>
                  </a:schemeClr>
                </a:solidFill>
              </a:rPr>
              <a:t>相关。</a:t>
            </a:r>
          </a:p>
          <a:p>
            <a:pPr marL="571486" indent="-571486">
              <a:lnSpc>
                <a:spcPct val="140000"/>
              </a:lnSpc>
              <a:buFont typeface="Wingdings" panose="05000000000000000000" charset="0"/>
              <a:buChar char=""/>
              <a:defRPr/>
            </a:pPr>
            <a:r>
              <a:rPr lang="zh-CN" altLang="en-US" sz="4000" b="1" noProof="1">
                <a:solidFill>
                  <a:schemeClr val="accent2">
                    <a:lumMod val="50000"/>
                  </a:schemeClr>
                </a:solidFill>
              </a:rPr>
              <a:t>角色：</a:t>
            </a:r>
            <a:r>
              <a:rPr lang="zh-CN" altLang="en-US" sz="4000" b="1" noProof="1">
                <a:solidFill>
                  <a:schemeClr val="accent2">
                    <a:lumMod val="50000"/>
                  </a:schemeClr>
                </a:solidFill>
                <a:sym typeface="+mn-ea"/>
              </a:rPr>
              <a:t>残忍、贪婪的</a:t>
            </a:r>
            <a:r>
              <a:rPr lang="zh-CN" altLang="en-US" sz="4000" b="1" noProof="1">
                <a:solidFill>
                  <a:schemeClr val="accent2">
                    <a:lumMod val="50000"/>
                  </a:schemeClr>
                </a:solidFill>
              </a:rPr>
              <a:t>狼和  </a:t>
            </a:r>
          </a:p>
          <a:p>
            <a:pPr eaLnBrk="1" fontAlgn="auto" hangingPunct="1">
              <a:lnSpc>
                <a:spcPct val="140000"/>
              </a:lnSpc>
              <a:buFont typeface="Wingdings" panose="05000000000000000000" charset="0"/>
              <a:buNone/>
              <a:defRPr/>
            </a:pPr>
            <a:r>
              <a:rPr lang="zh-CN" altLang="en-US" sz="4000" b="1" noProof="1">
                <a:solidFill>
                  <a:schemeClr val="accent2">
                    <a:lumMod val="50000"/>
                  </a:schemeClr>
                </a:solidFill>
              </a:rPr>
              <a:t>                  帮助狼的鹤。</a:t>
            </a:r>
          </a:p>
          <a:p>
            <a:pPr marL="571486" indent="-571486">
              <a:lnSpc>
                <a:spcPct val="140000"/>
              </a:lnSpc>
              <a:buFont typeface="Wingdings" panose="05000000000000000000" charset="0"/>
              <a:buChar char=""/>
              <a:defRPr/>
            </a:pPr>
            <a:r>
              <a:rPr lang="zh-CN" altLang="en-US" sz="4000" b="1" noProof="1">
                <a:solidFill>
                  <a:schemeClr val="accent2">
                    <a:lumMod val="50000"/>
                  </a:schemeClr>
                </a:solidFill>
              </a:rPr>
              <a:t>线索：狼答应会酬谢帮它去骨头出来的人。</a:t>
            </a:r>
          </a:p>
        </p:txBody>
      </p:sp>
      <p:pic>
        <p:nvPicPr>
          <p:cNvPr id="27651" name="图片 2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05" t="49110" r="50539" b="6862"/>
          <a:stretch>
            <a:fillRect/>
          </a:stretch>
        </p:blipFill>
        <p:spPr bwMode="auto">
          <a:xfrm>
            <a:off x="1133476" y="447676"/>
            <a:ext cx="1420813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724025" y="5438775"/>
            <a:ext cx="9372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40000"/>
              </a:lnSpc>
              <a:buFont typeface="Wingdings" pitchFamily="2" charset="2"/>
              <a:buNone/>
            </a:pPr>
            <a:r>
              <a:rPr lang="zh-CN" altLang="en-US" sz="4000" b="1">
                <a:latin typeface="Calibri" pitchFamily="34" charset="0"/>
                <a:ea typeface="宋体" pitchFamily="2" charset="-122"/>
                <a:sym typeface="宋体" pitchFamily="2" charset="-122"/>
              </a:rPr>
              <a:t>接下来会发生什么事情呢？大家猜一猜。</a:t>
            </a:r>
          </a:p>
        </p:txBody>
      </p:sp>
    </p:spTree>
    <p:extLst>
      <p:ext uri="{BB962C8B-B14F-4D97-AF65-F5344CB8AC3E}">
        <p14:creationId xmlns:p14="http://schemas.microsoft.com/office/powerpoint/2010/main" val="17774867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5"/>
          <p:cNvSpPr txBox="1">
            <a:spLocks noChangeArrowheads="1"/>
          </p:cNvSpPr>
          <p:nvPr/>
        </p:nvSpPr>
        <p:spPr bwMode="auto">
          <a:xfrm>
            <a:off x="2890839" y="1365251"/>
            <a:ext cx="8026400" cy="452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60000"/>
              </a:lnSpc>
              <a:buFont typeface="Wingdings" pitchFamily="2" charset="2"/>
              <a:buNone/>
            </a:pPr>
            <a:r>
              <a:rPr lang="en-US" altLang="zh-CN" sz="3600" b="1">
                <a:latin typeface="宋体" pitchFamily="2" charset="-122"/>
                <a:ea typeface="宋体" pitchFamily="2" charset="-122"/>
              </a:rPr>
              <a:t>    随后，鹤便向狼索取报酬。 狼却不认帐说：“什么，你向我要报酬？你得感谢上帝，当你的脖子在我的喉咙里时，我没有将它一口咬断，你该给我报酬才对，因为是我放</a:t>
            </a:r>
            <a:r>
              <a:rPr lang="zh-CN" altLang="en-US" sz="3600" b="1">
                <a:latin typeface="宋体" pitchFamily="2" charset="-122"/>
                <a:ea typeface="宋体" pitchFamily="2" charset="-122"/>
              </a:rPr>
              <a:t>了</a:t>
            </a:r>
            <a:r>
              <a:rPr lang="en-US" altLang="zh-CN" sz="3600" b="1">
                <a:latin typeface="宋体" pitchFamily="2" charset="-122"/>
                <a:ea typeface="宋体" pitchFamily="2" charset="-122"/>
              </a:rPr>
              <a:t>你一条活命。”</a:t>
            </a:r>
          </a:p>
        </p:txBody>
      </p:sp>
      <p:pic>
        <p:nvPicPr>
          <p:cNvPr id="29699" name="图片 2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05" t="49110" r="50539" b="6862"/>
          <a:stretch>
            <a:fillRect/>
          </a:stretch>
        </p:blipFill>
        <p:spPr bwMode="auto">
          <a:xfrm>
            <a:off x="1133476" y="447676"/>
            <a:ext cx="1420813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7738664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D8C6188-BA91-48CC-B9F4-D3FEE82926AD}"/>
              </a:ext>
            </a:extLst>
          </p:cNvPr>
          <p:cNvSpPr txBox="1"/>
          <p:nvPr/>
        </p:nvSpPr>
        <p:spPr>
          <a:xfrm>
            <a:off x="2752725" y="1487489"/>
            <a:ext cx="6594475" cy="830263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fontAlgn="auto" hangingPunct="1">
              <a:defRPr/>
            </a:pPr>
            <a:r>
              <a:rPr lang="zh-CN" altLang="en-US" sz="48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续写时，想象要合理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ECBD3FC-B26C-42B2-8E24-90478AC5DE84}"/>
              </a:ext>
            </a:extLst>
          </p:cNvPr>
          <p:cNvSpPr txBox="1"/>
          <p:nvPr/>
        </p:nvSpPr>
        <p:spPr>
          <a:xfrm>
            <a:off x="1281114" y="2470151"/>
            <a:ext cx="9629775" cy="3967163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fontAlgn="auto" hangingPunct="1">
              <a:lnSpc>
                <a:spcPct val="140000"/>
              </a:lnSpc>
              <a:buFont typeface="Wingdings" panose="05000000000000000000" charset="0"/>
              <a:buNone/>
              <a:defRPr/>
            </a:pPr>
            <a:r>
              <a:rPr lang="en-US" altLang="zh-CN" sz="3600" b="1" noProof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noProof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续写时，要注意不能随意想象，胡编乱造，要在与原文保持一致的基础上，合理地想象。要让续写的内容能给人启发，达到教育人、感染人的目的。所以，续写前一定要先明确目的，想好后再动笔。</a:t>
            </a:r>
          </a:p>
        </p:txBody>
      </p:sp>
    </p:spTree>
    <p:extLst>
      <p:ext uri="{BB962C8B-B14F-4D97-AF65-F5344CB8AC3E}">
        <p14:creationId xmlns:p14="http://schemas.microsoft.com/office/powerpoint/2010/main" val="3183590290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4"/>
          <a:stretch>
            <a:fillRect/>
          </a:stretch>
        </p:blipFill>
        <p:spPr bwMode="auto">
          <a:xfrm>
            <a:off x="201614" y="1460502"/>
            <a:ext cx="4772025" cy="441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文本框 2"/>
          <p:cNvSpPr txBox="1">
            <a:spLocks noChangeArrowheads="1"/>
          </p:cNvSpPr>
          <p:nvPr/>
        </p:nvSpPr>
        <p:spPr bwMode="auto">
          <a:xfrm>
            <a:off x="5111752" y="1200152"/>
            <a:ext cx="6753225" cy="540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战国时，楚国有个人坐船渡江。船到江心，他一不小心，把随身携带的一把宝剑掉落江中。船上的人对此感到非常惋惜，但那楚国人似乎胸有成竹，马上掏出一把小刀，在船舷上刻上一个记号，并向大家说：“这是我宝剑落水的地方，所以我要刻上一个记号。上岸后，我从这里下去就可以找到宝剑了。”</a:t>
            </a:r>
          </a:p>
        </p:txBody>
      </p:sp>
    </p:spTree>
    <p:extLst>
      <p:ext uri="{BB962C8B-B14F-4D97-AF65-F5344CB8AC3E}">
        <p14:creationId xmlns:p14="http://schemas.microsoft.com/office/powerpoint/2010/main" val="2901573344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5"/>
          <p:cNvSpPr txBox="1">
            <a:spLocks noChangeArrowheads="1"/>
          </p:cNvSpPr>
          <p:nvPr/>
        </p:nvSpPr>
        <p:spPr bwMode="auto">
          <a:xfrm>
            <a:off x="1855789" y="1412875"/>
            <a:ext cx="6626225" cy="4032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60000"/>
              </a:lnSpc>
              <a:buFont typeface="Wingdings" pitchFamily="2" charset="2"/>
              <a:buNone/>
            </a:pPr>
            <a:r>
              <a:rPr lang="en-US" altLang="zh-CN" sz="4000" b="1">
                <a:solidFill>
                  <a:srgbClr val="843C0B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000" b="1">
                <a:solidFill>
                  <a:srgbClr val="843C0B"/>
                </a:solidFill>
                <a:latin typeface="楷体" pitchFamily="49" charset="-122"/>
                <a:ea typeface="楷体" pitchFamily="49" charset="-122"/>
              </a:rPr>
              <a:t>因为船是移动的，所以船靠岸后，那个丢宝剑的人即使从刻记号的地方下河也捞不到宝剑。</a:t>
            </a:r>
          </a:p>
        </p:txBody>
      </p:sp>
      <p:pic>
        <p:nvPicPr>
          <p:cNvPr id="35843" name="图片 2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84" t="49110" r="26515" b="6862"/>
          <a:stretch>
            <a:fillRect/>
          </a:stretch>
        </p:blipFill>
        <p:spPr bwMode="auto">
          <a:xfrm>
            <a:off x="1035049" y="447676"/>
            <a:ext cx="1404939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图片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7"/>
          <a:stretch>
            <a:fillRect/>
          </a:stretch>
        </p:blipFill>
        <p:spPr bwMode="auto">
          <a:xfrm>
            <a:off x="8667750" y="1277939"/>
            <a:ext cx="2832100" cy="416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文本框 3"/>
          <p:cNvSpPr txBox="1">
            <a:spLocks noChangeArrowheads="1"/>
          </p:cNvSpPr>
          <p:nvPr/>
        </p:nvSpPr>
        <p:spPr bwMode="auto">
          <a:xfrm>
            <a:off x="2798764" y="793751"/>
            <a:ext cx="65944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660033"/>
                </a:solidFill>
                <a:latin typeface="楷体" pitchFamily="49" charset="-122"/>
                <a:ea typeface="楷体" pitchFamily="49" charset="-122"/>
              </a:rPr>
              <a:t>合理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724025" y="5438775"/>
            <a:ext cx="9372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40000"/>
              </a:lnSpc>
              <a:buFont typeface="Wingdings" pitchFamily="2" charset="2"/>
              <a:buNone/>
            </a:pPr>
            <a:r>
              <a:rPr lang="zh-CN" altLang="en-US" sz="4000" b="1">
                <a:latin typeface="Calibri" pitchFamily="34" charset="0"/>
                <a:ea typeface="宋体" pitchFamily="2" charset="-122"/>
                <a:sym typeface="宋体" pitchFamily="2" charset="-122"/>
              </a:rPr>
              <a:t>接下来会发生什么事情呢？大家猜一猜。</a:t>
            </a:r>
          </a:p>
        </p:txBody>
      </p:sp>
    </p:spTree>
    <p:extLst>
      <p:ext uri="{BB962C8B-B14F-4D97-AF65-F5344CB8AC3E}">
        <p14:creationId xmlns:p14="http://schemas.microsoft.com/office/powerpoint/2010/main" val="25496976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5"/>
          <p:cNvSpPr txBox="1">
            <a:spLocks noChangeArrowheads="1"/>
          </p:cNvSpPr>
          <p:nvPr/>
        </p:nvSpPr>
        <p:spPr bwMode="auto">
          <a:xfrm>
            <a:off x="1701801" y="903288"/>
            <a:ext cx="10020300" cy="585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en-US" altLang="zh-CN" sz="3600" b="1">
                <a:solidFill>
                  <a:srgbClr val="843C0B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船靠岸后那楚国人立即在船上刻记号的地方下水，去捞取掉落的宝剑。捞了半天，不见宝剑的影子。他觉得很奇怪，自言自语说：“我的宝剑不就是在这里掉下去吗？我还在这里刻了记号呢，怎么会找不到的呢？”</a:t>
            </a:r>
          </a:p>
          <a:p>
            <a:pPr eaLnBrk="1" hangingPunct="1">
              <a:lnSpc>
                <a:spcPct val="130000"/>
              </a:lnSpc>
              <a:buFont typeface="Wingdings" pitchFamily="2" charset="2"/>
              <a:buNone/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　　至此，船上的人纷纷大笑起来，说：“船一直在行进，而你的宝剑却沉入了水底不动，你怎么找得到你的剑呢？”</a:t>
            </a:r>
          </a:p>
        </p:txBody>
      </p:sp>
      <p:pic>
        <p:nvPicPr>
          <p:cNvPr id="37891" name="图片 2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84" t="49110" r="26515" b="6862"/>
          <a:stretch>
            <a:fillRect/>
          </a:stretch>
        </p:blipFill>
        <p:spPr bwMode="auto">
          <a:xfrm>
            <a:off x="296865" y="247651"/>
            <a:ext cx="1404937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0691314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B932E4E-48FA-42BF-B3FD-382F2AD2E338}"/>
              </a:ext>
            </a:extLst>
          </p:cNvPr>
          <p:cNvSpPr txBox="1"/>
          <p:nvPr/>
        </p:nvSpPr>
        <p:spPr>
          <a:xfrm>
            <a:off x="2671765" y="1039813"/>
            <a:ext cx="7083425" cy="1568451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fontAlgn="auto" hangingPunct="1">
              <a:defRPr/>
            </a:pPr>
            <a:r>
              <a:rPr lang="zh-CN" altLang="en-US" sz="48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续写部分要与原文有机结合，保证文章的完整性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E097C29-1745-47A5-A1BE-EC71FE602858}"/>
              </a:ext>
            </a:extLst>
          </p:cNvPr>
          <p:cNvSpPr txBox="1"/>
          <p:nvPr/>
        </p:nvSpPr>
        <p:spPr>
          <a:xfrm>
            <a:off x="1482726" y="3021014"/>
            <a:ext cx="9461500" cy="3192463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fontAlgn="auto" hangingPunct="1">
              <a:lnSpc>
                <a:spcPct val="140000"/>
              </a:lnSpc>
              <a:buFont typeface="Wingdings" panose="05000000000000000000" charset="0"/>
              <a:buNone/>
              <a:defRPr/>
            </a:pPr>
            <a:r>
              <a:rPr lang="en-US" altLang="zh-CN" sz="3600" b="1" noProof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600" b="1" noProof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续写与原文必须能够组成一篇完整的文章。</a:t>
            </a:r>
          </a:p>
          <a:p>
            <a:pPr marL="742932" indent="-742932">
              <a:lnSpc>
                <a:spcPct val="140000"/>
              </a:lnSpc>
              <a:buFont typeface="+mj-lt"/>
              <a:buAutoNum type="arabicPeriod"/>
              <a:defRPr/>
            </a:pPr>
            <a:r>
              <a:rPr lang="zh-CN" altLang="en-US" sz="3600" b="1" noProof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衔接处要自然、圆滑；</a:t>
            </a:r>
          </a:p>
          <a:p>
            <a:pPr marL="742932" indent="-742932">
              <a:lnSpc>
                <a:spcPct val="140000"/>
              </a:lnSpc>
              <a:buFont typeface="+mj-lt"/>
              <a:buAutoNum type="arabicPeriod"/>
              <a:defRPr/>
            </a:pPr>
            <a:r>
              <a:rPr lang="zh-CN" altLang="en-US" sz="3600" b="1" noProof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前文交代的情节，后文要照应，结构上不能残缺。</a:t>
            </a:r>
          </a:p>
        </p:txBody>
      </p:sp>
      <p:pic>
        <p:nvPicPr>
          <p:cNvPr id="39940" name="图片 1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10" t="3259" r="2226" b="51637"/>
          <a:stretch>
            <a:fillRect/>
          </a:stretch>
        </p:blipFill>
        <p:spPr bwMode="auto">
          <a:xfrm>
            <a:off x="1112837" y="430213"/>
            <a:ext cx="1390651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4004567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A4131F0-6669-456E-94AF-A96BC947C2A4}"/>
              </a:ext>
            </a:extLst>
          </p:cNvPr>
          <p:cNvSpPr txBox="1"/>
          <p:nvPr/>
        </p:nvSpPr>
        <p:spPr>
          <a:xfrm>
            <a:off x="2671765" y="1284289"/>
            <a:ext cx="7083425" cy="830263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fontAlgn="auto" hangingPunct="1">
              <a:defRPr/>
            </a:pPr>
            <a:r>
              <a:rPr lang="zh-CN" altLang="en-US" sz="48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续写内容要出新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618E1CE5-6B9A-48C0-A1B3-615577A81F3E}"/>
              </a:ext>
            </a:extLst>
          </p:cNvPr>
          <p:cNvSpPr txBox="1"/>
          <p:nvPr/>
        </p:nvSpPr>
        <p:spPr>
          <a:xfrm>
            <a:off x="1482726" y="2514602"/>
            <a:ext cx="9461500" cy="3192463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fontAlgn="auto" hangingPunct="1">
              <a:lnSpc>
                <a:spcPct val="140000"/>
              </a:lnSpc>
              <a:buFont typeface="Wingdings" panose="05000000000000000000" charset="0"/>
              <a:buNone/>
              <a:defRPr/>
            </a:pPr>
            <a:r>
              <a:rPr lang="en-US" altLang="zh-CN" sz="3600" b="1" noProof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noProof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续写的内容要遵循原文的一致性，但在保证了续写的完整性和合理性后，还要推陈出新，才能更加吸引人，使主题得到升华或深化。所以续写还要</a:t>
            </a:r>
            <a:r>
              <a:rPr lang="en-US" altLang="zh-CN" sz="3600" b="1" noProof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 noProof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出新</a:t>
            </a:r>
            <a:r>
              <a:rPr lang="en-US" altLang="zh-CN" sz="3600" b="1" noProof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 noProof="1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pic>
        <p:nvPicPr>
          <p:cNvPr id="41988" name="图片 2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21" t="3259" r="26259" b="51637"/>
          <a:stretch>
            <a:fillRect/>
          </a:stretch>
        </p:blipFill>
        <p:spPr bwMode="auto">
          <a:xfrm>
            <a:off x="1001714" y="490539"/>
            <a:ext cx="1406525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5669086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1F703A1B-7748-44A7-A6CE-2F0E8492D4E0}"/>
              </a:ext>
            </a:extLst>
          </p:cNvPr>
          <p:cNvSpPr txBox="1"/>
          <p:nvPr/>
        </p:nvSpPr>
        <p:spPr>
          <a:xfrm>
            <a:off x="1533526" y="1411289"/>
            <a:ext cx="4049713" cy="830263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fontAlgn="auto" hangingPunct="1">
              <a:defRPr/>
            </a:pPr>
            <a:r>
              <a:rPr lang="zh-CN" altLang="en-US" sz="4800" b="1" noProof="1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续写基本原则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1BA9467-A7CF-47A8-8EC4-9B44D10F4DF5}"/>
              </a:ext>
            </a:extLst>
          </p:cNvPr>
          <p:cNvSpPr txBox="1"/>
          <p:nvPr/>
        </p:nvSpPr>
        <p:spPr>
          <a:xfrm>
            <a:off x="1533526" y="2455865"/>
            <a:ext cx="9124951" cy="4092575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marL="742932" indent="-742932">
              <a:lnSpc>
                <a:spcPct val="130000"/>
              </a:lnSpc>
              <a:buFont typeface="+mj-lt"/>
              <a:buAutoNum type="arabicPeriod"/>
              <a:defRPr/>
            </a:pPr>
            <a:r>
              <a:rPr lang="zh-CN" altLang="en-US" sz="4000" b="1" noProof="1">
                <a:solidFill>
                  <a:schemeClr val="accent6">
                    <a:lumMod val="75000"/>
                  </a:schemeClr>
                </a:solidFill>
                <a:latin typeface="+mn-ea"/>
              </a:rPr>
              <a:t>续写要与原文保持一致。</a:t>
            </a:r>
          </a:p>
          <a:p>
            <a:pPr marL="742932" indent="-742932">
              <a:lnSpc>
                <a:spcPct val="130000"/>
              </a:lnSpc>
              <a:buFont typeface="+mj-lt"/>
              <a:buAutoNum type="arabicPeriod"/>
              <a:defRPr/>
            </a:pPr>
            <a:r>
              <a:rPr lang="zh-CN" altLang="en-US" sz="4000" b="1" noProof="1">
                <a:solidFill>
                  <a:schemeClr val="accent6">
                    <a:lumMod val="75000"/>
                  </a:schemeClr>
                </a:solidFill>
                <a:latin typeface="+mn-ea"/>
              </a:rPr>
              <a:t>续写时，想象要合理。</a:t>
            </a:r>
          </a:p>
          <a:p>
            <a:pPr marL="742932" indent="-742932">
              <a:lnSpc>
                <a:spcPct val="130000"/>
              </a:lnSpc>
              <a:buFont typeface="+mj-lt"/>
              <a:buAutoNum type="arabicPeriod"/>
              <a:defRPr/>
            </a:pPr>
            <a:r>
              <a:rPr lang="zh-CN" altLang="en-US" sz="4000" b="1" noProof="1">
                <a:solidFill>
                  <a:schemeClr val="accent6">
                    <a:lumMod val="75000"/>
                  </a:schemeClr>
                </a:solidFill>
                <a:latin typeface="+mn-ea"/>
              </a:rPr>
              <a:t>续写部分要与原文有机结合，保证文章的完整性。</a:t>
            </a:r>
          </a:p>
          <a:p>
            <a:pPr marL="742932" indent="-742932">
              <a:lnSpc>
                <a:spcPct val="130000"/>
              </a:lnSpc>
              <a:buFont typeface="+mj-lt"/>
              <a:buAutoNum type="arabicPeriod"/>
              <a:defRPr/>
            </a:pPr>
            <a:r>
              <a:rPr lang="zh-CN" altLang="en-US" sz="4000" b="1" noProof="1">
                <a:solidFill>
                  <a:schemeClr val="accent6">
                    <a:lumMod val="75000"/>
                  </a:schemeClr>
                </a:solidFill>
                <a:latin typeface="+mn-ea"/>
              </a:rPr>
              <a:t>续写内容要出新。</a:t>
            </a:r>
          </a:p>
        </p:txBody>
      </p:sp>
    </p:spTree>
    <p:extLst>
      <p:ext uri="{BB962C8B-B14F-4D97-AF65-F5344CB8AC3E}">
        <p14:creationId xmlns:p14="http://schemas.microsoft.com/office/powerpoint/2010/main" val="2889923597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187D6D64-7B43-4092-882D-042B99D8D354}"/>
              </a:ext>
            </a:extLst>
          </p:cNvPr>
          <p:cNvSpPr txBox="1"/>
          <p:nvPr/>
        </p:nvSpPr>
        <p:spPr>
          <a:xfrm>
            <a:off x="1701801" y="1943100"/>
            <a:ext cx="9004300" cy="2971800"/>
          </a:xfrm>
          <a:prstGeom prst="rect">
            <a:avLst/>
          </a:prstGeom>
          <a:noFill/>
          <a:ln w="127000" cmpd="dbl">
            <a:solidFill>
              <a:schemeClr val="accent1">
                <a:shade val="50000"/>
              </a:schemeClr>
            </a:solidFill>
            <a:prstDash val="lgDashDot"/>
          </a:ln>
        </p:spPr>
        <p:txBody>
          <a:bodyPr lIns="91438" tIns="45719" rIns="91438" bIns="45719">
            <a:spAutoFit/>
          </a:bodyPr>
          <a:lstStyle/>
          <a:p>
            <a:pPr eaLnBrk="1" fontAlgn="auto" hangingPunct="1">
              <a:lnSpc>
                <a:spcPct val="130000"/>
              </a:lnSpc>
              <a:buFont typeface="+mj-lt"/>
              <a:buNone/>
              <a:defRPr/>
            </a:pPr>
            <a:r>
              <a:rPr lang="en-US" altLang="zh-CN" sz="4800" b="1" noProof="1">
                <a:solidFill>
                  <a:schemeClr val="accent5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</a:t>
            </a:r>
            <a:r>
              <a:rPr lang="zh-CN" altLang="en-US" sz="4800" b="1" noProof="1">
                <a:solidFill>
                  <a:schemeClr val="accent5">
                    <a:lumMod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下面的图讲了一件什么事？接下来可能会发生什么？请你接着把故事写完。</a:t>
            </a:r>
          </a:p>
        </p:txBody>
      </p:sp>
    </p:spTree>
    <p:extLst>
      <p:ext uri="{BB962C8B-B14F-4D97-AF65-F5344CB8AC3E}">
        <p14:creationId xmlns:p14="http://schemas.microsoft.com/office/powerpoint/2010/main" val="1419120391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819152" y="1166813"/>
            <a:ext cx="8785225" cy="1371600"/>
            <a:chOff x="-658" y="-27"/>
            <a:chExt cx="13760" cy="3069"/>
          </a:xfrm>
        </p:grpSpPr>
        <p:sp>
          <p:nvSpPr>
            <p:cNvPr id="2" name="矩形 1">
              <a:extLst>
                <a:ext uri="{FF2B5EF4-FFF2-40B4-BE49-F238E27FC236}">
                  <a16:creationId xmlns="" xmlns:a16="http://schemas.microsoft.com/office/drawing/2014/main" id="{89A0BE2A-DC98-4542-A29A-C8F9E98CCD89}"/>
                </a:ext>
              </a:extLst>
            </p:cNvPr>
            <p:cNvSpPr/>
            <p:nvPr/>
          </p:nvSpPr>
          <p:spPr>
            <a:xfrm>
              <a:off x="-658" y="-27"/>
              <a:ext cx="13760" cy="306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2540" name="文本框 3"/>
            <p:cNvSpPr txBox="1">
              <a:spLocks noChangeArrowheads="1"/>
            </p:cNvSpPr>
            <p:nvPr/>
          </p:nvSpPr>
          <p:spPr bwMode="auto">
            <a:xfrm>
              <a:off x="-355" y="303"/>
              <a:ext cx="13379" cy="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en-US" altLang="zh-CN" sz="3200">
                  <a:ea typeface="楷体_GB2312" pitchFamily="49" charset="-122"/>
                  <a:sym typeface="微软雅黑" pitchFamily="34" charset="-122"/>
                </a:rPr>
                <a:t>  </a:t>
              </a:r>
              <a:r>
                <a:rPr lang="zh-CN" altLang="en-US" sz="3200" b="1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小蜘蛛的故事</a:t>
              </a:r>
              <a:r>
                <a:rPr lang="zh-CN" altLang="en-US" sz="32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一直没讲完</a:t>
              </a:r>
              <a:r>
                <a:rPr lang="zh-CN" altLang="en-US" sz="3200" b="1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，因此，老屋到现在还站在那儿，</a:t>
              </a:r>
              <a:r>
                <a:rPr lang="zh-CN" altLang="en-US" sz="32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边晒</a:t>
              </a:r>
              <a:r>
                <a:rPr lang="zh-CN" altLang="en-US" sz="3200" b="1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太阳，</a:t>
              </a:r>
              <a:r>
                <a:rPr lang="zh-CN" altLang="en-US" sz="32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边听</a:t>
              </a:r>
              <a:r>
                <a:rPr lang="zh-CN" altLang="en-US" sz="3200" b="1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小蜘蛛讲</a:t>
              </a:r>
              <a:r>
                <a:rPr lang="zh-CN" altLang="en-US" sz="32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故事</a:t>
              </a:r>
              <a:r>
                <a:rPr lang="zh-CN" altLang="en-US" sz="3200" b="1">
                  <a:solidFill>
                    <a:srgbClr val="1F4E79"/>
                  </a:solidFill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。</a:t>
              </a:r>
              <a:r>
                <a:rPr lang="en-US" altLang="zh-CN" sz="3200">
                  <a:ea typeface="楷体_GB2312" pitchFamily="49" charset="-122"/>
                  <a:sym typeface="微软雅黑" pitchFamily="34" charset="-122"/>
                </a:rPr>
                <a:t>    </a:t>
              </a:r>
              <a:endParaRPr lang="zh-CN" altLang="en-US" sz="3200">
                <a:solidFill>
                  <a:srgbClr val="FF0000"/>
                </a:solidFill>
                <a:ea typeface="楷体_GB2312" pitchFamily="49" charset="-122"/>
                <a:sym typeface="微软雅黑" pitchFamily="34" charset="-122"/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819150" y="3876675"/>
            <a:ext cx="3232151" cy="2749551"/>
            <a:chOff x="1289" y="6105"/>
            <a:chExt cx="5091" cy="4330"/>
          </a:xfrm>
        </p:grpSpPr>
        <p:pic>
          <p:nvPicPr>
            <p:cNvPr id="3" name="图片 15">
              <a:extLst>
                <a:ext uri="{FF2B5EF4-FFF2-40B4-BE49-F238E27FC236}">
                  <a16:creationId xmlns="" xmlns:a16="http://schemas.microsoft.com/office/drawing/2014/main" id="{CF6707F6-D3F0-4F72-B351-B4D0E00E7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38423" r="24827"/>
            <a:stretch>
              <a:fillRect/>
            </a:stretch>
          </p:blipFill>
          <p:spPr>
            <a:xfrm>
              <a:off x="1289" y="7878"/>
              <a:ext cx="3033" cy="2557"/>
            </a:xfrm>
            <a:prstGeom prst="parallelogram">
              <a:avLst/>
            </a:prstGeom>
            <a:noFill/>
            <a:ln w="9525">
              <a:noFill/>
            </a:ln>
          </p:spPr>
        </p:pic>
        <p:grpSp>
          <p:nvGrpSpPr>
            <p:cNvPr id="22536" name="组合 13"/>
            <p:cNvGrpSpPr>
              <a:grpSpLocks/>
            </p:cNvGrpSpPr>
            <p:nvPr/>
          </p:nvGrpSpPr>
          <p:grpSpPr bwMode="auto">
            <a:xfrm>
              <a:off x="1964" y="6105"/>
              <a:ext cx="4416" cy="2593"/>
              <a:chOff x="1964" y="6105"/>
              <a:chExt cx="4416" cy="2593"/>
            </a:xfrm>
          </p:grpSpPr>
          <p:sp>
            <p:nvSpPr>
              <p:cNvPr id="12" name="云形标注 11">
                <a:extLst>
                  <a:ext uri="{FF2B5EF4-FFF2-40B4-BE49-F238E27FC236}">
                    <a16:creationId xmlns="" xmlns:a16="http://schemas.microsoft.com/office/drawing/2014/main" id="{44FAAE79-F6C8-44F4-881D-8C575A63D945}"/>
                  </a:ext>
                </a:extLst>
              </p:cNvPr>
              <p:cNvSpPr/>
              <p:nvPr/>
            </p:nvSpPr>
            <p:spPr>
              <a:xfrm>
                <a:off x="1964" y="6105"/>
                <a:ext cx="4416" cy="2593"/>
              </a:xfrm>
              <a:prstGeom prst="cloudCallou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noProof="1"/>
              </a:p>
            </p:txBody>
          </p:sp>
          <p:sp>
            <p:nvSpPr>
              <p:cNvPr id="22538" name="文本框 12"/>
              <p:cNvSpPr txBox="1">
                <a:spLocks noChangeArrowheads="1"/>
              </p:cNvSpPr>
              <p:nvPr/>
            </p:nvSpPr>
            <p:spPr bwMode="auto">
              <a:xfrm>
                <a:off x="2694" y="6675"/>
                <a:ext cx="3177" cy="14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b="1">
                    <a:latin typeface="方正楷体简体" charset="-122"/>
                    <a:ea typeface="方正楷体简体" charset="-122"/>
                  </a:rPr>
                  <a:t>你能说说你想的后面的故事是怎样的吗？</a:t>
                </a:r>
              </a:p>
            </p:txBody>
          </p:sp>
        </p:grp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805363" y="3429001"/>
            <a:ext cx="6775451" cy="1900239"/>
            <a:chOff x="-658" y="-27"/>
            <a:chExt cx="13760" cy="3069"/>
          </a:xfrm>
        </p:grpSpPr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13EEEB6B-ACD5-4FFE-B5B6-37D459C90884}"/>
                </a:ext>
              </a:extLst>
            </p:cNvPr>
            <p:cNvSpPr/>
            <p:nvPr/>
          </p:nvSpPr>
          <p:spPr>
            <a:xfrm>
              <a:off x="-658" y="-27"/>
              <a:ext cx="13760" cy="306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2534" name="文本框 3"/>
            <p:cNvSpPr txBox="1">
              <a:spLocks noChangeArrowheads="1"/>
            </p:cNvSpPr>
            <p:nvPr/>
          </p:nvSpPr>
          <p:spPr bwMode="auto">
            <a:xfrm>
              <a:off x="-355" y="303"/>
              <a:ext cx="13379" cy="1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en-US" altLang="zh-CN" sz="3200">
                  <a:ea typeface="楷体_GB2312" pitchFamily="49" charset="-122"/>
                  <a:sym typeface="微软雅黑" pitchFamily="34" charset="-122"/>
                </a:rPr>
                <a:t>  </a:t>
              </a: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方法一：故事</a:t>
              </a:r>
              <a:r>
                <a:rPr lang="zh-CN" altLang="en-US" sz="3200">
                  <a:solidFill>
                    <a:srgbClr val="FF0000"/>
                  </a:solidFill>
                  <a:ea typeface="楷体_GB2312" pitchFamily="49" charset="-122"/>
                  <a:sym typeface="微软雅黑" pitchFamily="34" charset="-122"/>
                </a:rPr>
                <a:t>角色一样</a:t>
              </a: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，抓住文章内容</a:t>
              </a:r>
              <a:r>
                <a:rPr lang="zh-CN" altLang="en-US" sz="3200">
                  <a:solidFill>
                    <a:srgbClr val="FF0000"/>
                  </a:solidFill>
                  <a:ea typeface="楷体_GB2312" pitchFamily="49" charset="-122"/>
                  <a:sym typeface="微软雅黑" pitchFamily="34" charset="-122"/>
                </a:rPr>
                <a:t>合理想象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6108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851" y="1450976"/>
            <a:ext cx="9513888" cy="475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4593604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526" y="1392239"/>
            <a:ext cx="4945063" cy="484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79" name="图片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22" t="28564" r="21721" b="19635"/>
          <a:stretch>
            <a:fillRect/>
          </a:stretch>
        </p:blipFill>
        <p:spPr bwMode="auto">
          <a:xfrm>
            <a:off x="7207251" y="1876426"/>
            <a:ext cx="3000375" cy="38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0295994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1F053DB-BD97-4F7A-98D3-BBFCA17CBB09}"/>
              </a:ext>
            </a:extLst>
          </p:cNvPr>
          <p:cNvSpPr txBox="1"/>
          <p:nvPr/>
        </p:nvSpPr>
        <p:spPr>
          <a:xfrm>
            <a:off x="655639" y="857251"/>
            <a:ext cx="6486525" cy="4092575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fontAlgn="auto" hangingPunct="1">
              <a:lnSpc>
                <a:spcPct val="130000"/>
              </a:lnSpc>
              <a:buFont typeface="+mj-lt"/>
              <a:buNone/>
              <a:defRPr/>
            </a:pPr>
            <a:r>
              <a:rPr lang="en-US" altLang="zh-CN" sz="40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班上的同学都在家人的陪伴下度过了愉快的生日。但李晓明生日快到了，他的爸爸妈妈却在外地工作，同学们计划为他庆祝生日……</a:t>
            </a:r>
          </a:p>
        </p:txBody>
      </p:sp>
      <p:pic>
        <p:nvPicPr>
          <p:cNvPr id="52227" name="图片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3"/>
          <a:stretch>
            <a:fillRect/>
          </a:stretch>
        </p:blipFill>
        <p:spPr bwMode="auto">
          <a:xfrm>
            <a:off x="8343901" y="2438401"/>
            <a:ext cx="2922588" cy="3359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9252002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3"/>
          <p:cNvSpPr txBox="1">
            <a:spLocks noChangeArrowheads="1"/>
          </p:cNvSpPr>
          <p:nvPr/>
        </p:nvSpPr>
        <p:spPr bwMode="auto">
          <a:xfrm>
            <a:off x="1433513" y="1179514"/>
            <a:ext cx="65944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660033"/>
                </a:solidFill>
                <a:latin typeface="楷体" pitchFamily="49" charset="-122"/>
                <a:ea typeface="楷体" pitchFamily="49" charset="-122"/>
              </a:rPr>
              <a:t>注意事项</a:t>
            </a:r>
          </a:p>
        </p:txBody>
      </p:sp>
      <p:sp>
        <p:nvSpPr>
          <p:cNvPr id="54275" name="文本框 1"/>
          <p:cNvSpPr txBox="1">
            <a:spLocks noChangeArrowheads="1"/>
          </p:cNvSpPr>
          <p:nvPr/>
        </p:nvSpPr>
        <p:spPr bwMode="auto">
          <a:xfrm>
            <a:off x="1627188" y="2009777"/>
            <a:ext cx="9245600" cy="474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>
            <a:spAutoFit/>
          </a:bodyPr>
          <a:lstStyle>
            <a:lvl1pPr marL="742950" indent="-7429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宋体" pitchFamily="2" charset="-122"/>
              <a:buAutoNum type="arabicPeriod"/>
            </a:pPr>
            <a:r>
              <a:rPr lang="zh-CN" altLang="en-US" sz="3600" b="1">
                <a:solidFill>
                  <a:srgbClr val="843C0B"/>
                </a:solidFill>
                <a:latin typeface="Calibri" pitchFamily="34" charset="0"/>
                <a:ea typeface="宋体" pitchFamily="2" charset="-122"/>
              </a:rPr>
              <a:t>原文中所有的重要角色，在续文中都必须有所安排，并要遵循角色性格发展的逻辑和主题要求。</a:t>
            </a:r>
          </a:p>
          <a:p>
            <a:pPr eaLnBrk="1" hangingPunct="1">
              <a:lnSpc>
                <a:spcPct val="120000"/>
              </a:lnSpc>
              <a:buFont typeface="宋体" pitchFamily="2" charset="-122"/>
              <a:buAutoNum type="arabicPeriod"/>
            </a:pPr>
            <a:r>
              <a:rPr lang="zh-CN" altLang="en-US" sz="3600" b="1">
                <a:solidFill>
                  <a:srgbClr val="843C0B"/>
                </a:solidFill>
                <a:latin typeface="Calibri" pitchFamily="34" charset="0"/>
                <a:ea typeface="宋体" pitchFamily="2" charset="-122"/>
              </a:rPr>
              <a:t>对于原文中的重要线索和情节，必须依据生活逻辑给予照应。</a:t>
            </a:r>
          </a:p>
          <a:p>
            <a:pPr eaLnBrk="1" hangingPunct="1">
              <a:lnSpc>
                <a:spcPct val="120000"/>
              </a:lnSpc>
              <a:buFont typeface="宋体" pitchFamily="2" charset="-122"/>
              <a:buAutoNum type="arabicPeriod"/>
            </a:pPr>
            <a:r>
              <a:rPr lang="zh-CN" altLang="en-US" sz="3600" b="1">
                <a:solidFill>
                  <a:srgbClr val="843C0B"/>
                </a:solidFill>
                <a:latin typeface="Calibri" pitchFamily="34" charset="0"/>
                <a:ea typeface="宋体" pitchFamily="2" charset="-122"/>
              </a:rPr>
              <a:t>紧扣原文中心，文题设置不可脱离中心。</a:t>
            </a:r>
          </a:p>
          <a:p>
            <a:pPr eaLnBrk="1" hangingPunct="1">
              <a:lnSpc>
                <a:spcPct val="120000"/>
              </a:lnSpc>
              <a:buFont typeface="宋体" pitchFamily="2" charset="-122"/>
              <a:buAutoNum type="arabicPeriod"/>
            </a:pPr>
            <a:r>
              <a:rPr lang="zh-CN" altLang="en-US" sz="3600" b="1">
                <a:solidFill>
                  <a:srgbClr val="843C0B"/>
                </a:solidFill>
                <a:latin typeface="Calibri" pitchFamily="34" charset="0"/>
                <a:ea typeface="宋体" pitchFamily="2" charset="-122"/>
              </a:rPr>
              <a:t>不可以引进影响故事结局的新角色。</a:t>
            </a:r>
          </a:p>
        </p:txBody>
      </p:sp>
    </p:spTree>
    <p:extLst>
      <p:ext uri="{BB962C8B-B14F-4D97-AF65-F5344CB8AC3E}">
        <p14:creationId xmlns:p14="http://schemas.microsoft.com/office/powerpoint/2010/main" val="1238687834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图片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1" t="7629" r="6445" b="6894"/>
          <a:stretch>
            <a:fillRect/>
          </a:stretch>
        </p:blipFill>
        <p:spPr bwMode="auto">
          <a:xfrm>
            <a:off x="1087437" y="1652589"/>
            <a:ext cx="4830763" cy="414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4389EFA-E150-4846-9B0C-D9DF1D9407E2}"/>
              </a:ext>
            </a:extLst>
          </p:cNvPr>
          <p:cNvSpPr txBox="1"/>
          <p:nvPr/>
        </p:nvSpPr>
        <p:spPr>
          <a:xfrm>
            <a:off x="6704014" y="1652589"/>
            <a:ext cx="4783137" cy="4892675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fontAlgn="auto" hangingPunct="1">
              <a:lnSpc>
                <a:spcPct val="130000"/>
              </a:lnSpc>
              <a:buFont typeface="+mj-lt"/>
              <a:buNone/>
              <a:defRPr/>
            </a:pPr>
            <a:r>
              <a:rPr lang="en-US" altLang="zh-CN" sz="40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写好以后小声读一遍，把有明显错误的地方改过来。</a:t>
            </a:r>
          </a:p>
          <a:p>
            <a:pPr eaLnBrk="1" fontAlgn="auto" hangingPunct="1">
              <a:lnSpc>
                <a:spcPct val="130000"/>
              </a:lnSpc>
              <a:buFont typeface="+mj-lt"/>
              <a:buNone/>
              <a:defRPr/>
            </a:pPr>
            <a:r>
              <a:rPr lang="zh-CN" altLang="en-US" sz="4000" b="1" noProof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和同学交流习作之后，说说你更喜欢谁写的故事。</a:t>
            </a:r>
          </a:p>
        </p:txBody>
      </p:sp>
    </p:spTree>
    <p:extLst>
      <p:ext uri="{BB962C8B-B14F-4D97-AF65-F5344CB8AC3E}">
        <p14:creationId xmlns:p14="http://schemas.microsoft.com/office/powerpoint/2010/main" val="2342630962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244977" y="3282949"/>
            <a:ext cx="6829425" cy="1949451"/>
            <a:chOff x="1801" y="1368"/>
            <a:chExt cx="13760" cy="3069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11EBA435-1582-4956-AFFC-74C524FE5794}"/>
                </a:ext>
              </a:extLst>
            </p:cNvPr>
            <p:cNvSpPr/>
            <p:nvPr/>
          </p:nvSpPr>
          <p:spPr>
            <a:xfrm>
              <a:off x="1801" y="1368"/>
              <a:ext cx="13760" cy="306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3564" name="文本框 7"/>
            <p:cNvSpPr txBox="1">
              <a:spLocks noChangeArrowheads="1"/>
            </p:cNvSpPr>
            <p:nvPr/>
          </p:nvSpPr>
          <p:spPr bwMode="auto">
            <a:xfrm>
              <a:off x="2182" y="2055"/>
              <a:ext cx="13379" cy="1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en-US" altLang="zh-CN" sz="3200">
                  <a:ea typeface="楷体_GB2312" pitchFamily="49" charset="-122"/>
                  <a:sym typeface="微软雅黑" pitchFamily="34" charset="-122"/>
                </a:rPr>
                <a:t>      </a:t>
              </a: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方法二：根据</a:t>
              </a:r>
              <a:r>
                <a:rPr lang="zh-CN" altLang="en-US" sz="3200">
                  <a:solidFill>
                    <a:srgbClr val="FF0000"/>
                  </a:solidFill>
                  <a:ea typeface="楷体_GB2312" pitchFamily="49" charset="-122"/>
                  <a:sym typeface="微软雅黑" pitchFamily="34" charset="-122"/>
                </a:rPr>
                <a:t>文章线索</a:t>
              </a:r>
              <a:r>
                <a:rPr lang="en-US" altLang="zh-CN" sz="3200">
                  <a:ea typeface="楷体_GB2312" pitchFamily="49" charset="-122"/>
                  <a:sym typeface="微软雅黑" pitchFamily="34" charset="-122"/>
                </a:rPr>
                <a:t>“</a:t>
              </a: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胡萝卜先生的胡子</a:t>
              </a:r>
              <a:r>
                <a:rPr lang="en-US" altLang="zh-CN" sz="3200">
                  <a:ea typeface="楷体_GB2312" pitchFamily="49" charset="-122"/>
                  <a:sym typeface="微软雅黑" pitchFamily="34" charset="-122"/>
                </a:rPr>
                <a:t>”</a:t>
              </a: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来发挥想象，</a:t>
              </a:r>
              <a:r>
                <a:rPr lang="zh-CN" altLang="en-US" sz="3200">
                  <a:solidFill>
                    <a:srgbClr val="FF0000"/>
                  </a:solidFill>
                  <a:ea typeface="楷体_GB2312" pitchFamily="49" charset="-122"/>
                  <a:sym typeface="微软雅黑" pitchFamily="34" charset="-122"/>
                </a:rPr>
                <a:t>。</a:t>
              </a: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481013" y="1222375"/>
            <a:ext cx="8358187" cy="1238251"/>
            <a:chOff x="391" y="1676"/>
            <a:chExt cx="13760" cy="3069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90A00235-1C72-4A29-A1CE-8AC0128C5E29}"/>
                </a:ext>
              </a:extLst>
            </p:cNvPr>
            <p:cNvSpPr/>
            <p:nvPr/>
          </p:nvSpPr>
          <p:spPr>
            <a:xfrm>
              <a:off x="391" y="1676"/>
              <a:ext cx="13760" cy="306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3562" name="文本框 9"/>
            <p:cNvSpPr txBox="1">
              <a:spLocks noChangeArrowheads="1"/>
            </p:cNvSpPr>
            <p:nvPr/>
          </p:nvSpPr>
          <p:spPr bwMode="auto">
            <a:xfrm>
              <a:off x="772" y="1976"/>
              <a:ext cx="13379" cy="1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en-US" altLang="zh-CN" sz="3200">
                  <a:ea typeface="楷体_GB2312" pitchFamily="49" charset="-122"/>
                  <a:sym typeface="微软雅黑" pitchFamily="34" charset="-122"/>
                </a:rPr>
                <a:t>     </a:t>
              </a: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胡萝卜先生的胡子刚好在风中飘动</a:t>
              </a:r>
              <a:r>
                <a:rPr lang="en-US" altLang="zh-CN" sz="3200" b="1">
                  <a:latin typeface="楷体" pitchFamily="49" charset="-122"/>
                  <a:ea typeface="楷体" pitchFamily="49" charset="-122"/>
                  <a:sym typeface="微软雅黑" pitchFamily="34" charset="-122"/>
                </a:rPr>
                <a:t>......</a:t>
              </a: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420689" y="3211513"/>
            <a:ext cx="3232151" cy="2749551"/>
            <a:chOff x="1289" y="6105"/>
            <a:chExt cx="5091" cy="4330"/>
          </a:xfrm>
        </p:grpSpPr>
        <p:pic>
          <p:nvPicPr>
            <p:cNvPr id="11" name="图片 15">
              <a:extLst>
                <a:ext uri="{FF2B5EF4-FFF2-40B4-BE49-F238E27FC236}">
                  <a16:creationId xmlns="" xmlns:a16="http://schemas.microsoft.com/office/drawing/2014/main" id="{2273CAA9-0F89-4717-92AC-94A868C0F2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38423" r="24827"/>
            <a:stretch>
              <a:fillRect/>
            </a:stretch>
          </p:blipFill>
          <p:spPr>
            <a:xfrm>
              <a:off x="1289" y="7878"/>
              <a:ext cx="3033" cy="2557"/>
            </a:xfrm>
            <a:prstGeom prst="parallelogram">
              <a:avLst/>
            </a:prstGeom>
            <a:noFill/>
            <a:ln w="9525">
              <a:noFill/>
            </a:ln>
          </p:spPr>
        </p:pic>
        <p:grpSp>
          <p:nvGrpSpPr>
            <p:cNvPr id="23558" name="组合 13"/>
            <p:cNvGrpSpPr>
              <a:grpSpLocks/>
            </p:cNvGrpSpPr>
            <p:nvPr/>
          </p:nvGrpSpPr>
          <p:grpSpPr bwMode="auto">
            <a:xfrm>
              <a:off x="1964" y="6105"/>
              <a:ext cx="4416" cy="2592"/>
              <a:chOff x="1964" y="6105"/>
              <a:chExt cx="4416" cy="2592"/>
            </a:xfrm>
          </p:grpSpPr>
          <p:sp>
            <p:nvSpPr>
              <p:cNvPr id="12" name="云形标注 11">
                <a:extLst>
                  <a:ext uri="{FF2B5EF4-FFF2-40B4-BE49-F238E27FC236}">
                    <a16:creationId xmlns="" xmlns:a16="http://schemas.microsoft.com/office/drawing/2014/main" id="{39E95F8A-0C49-45BE-A235-5432C178C9DA}"/>
                  </a:ext>
                </a:extLst>
              </p:cNvPr>
              <p:cNvSpPr/>
              <p:nvPr/>
            </p:nvSpPr>
            <p:spPr>
              <a:xfrm>
                <a:off x="1964" y="6105"/>
                <a:ext cx="4416" cy="2592"/>
              </a:xfrm>
              <a:prstGeom prst="cloudCallou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noProof="1"/>
              </a:p>
            </p:txBody>
          </p:sp>
          <p:sp>
            <p:nvSpPr>
              <p:cNvPr id="23560" name="文本框 12"/>
              <p:cNvSpPr txBox="1">
                <a:spLocks noChangeArrowheads="1"/>
              </p:cNvSpPr>
              <p:nvPr/>
            </p:nvSpPr>
            <p:spPr bwMode="auto">
              <a:xfrm>
                <a:off x="2694" y="6457"/>
                <a:ext cx="3177" cy="1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eaLnBrk="1" hangingPunct="1"/>
                <a:r>
                  <a:rPr lang="zh-CN" altLang="en-US" b="1">
                    <a:latin typeface="方正楷体简体" charset="-122"/>
                    <a:ea typeface="方正楷体简体" charset="-122"/>
                  </a:rPr>
                  <a:t>你能说说你想的后面的胡萝卜先生的胡子还可以用来干什么？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7394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3155951" y="3406775"/>
            <a:ext cx="8737600" cy="1949451"/>
            <a:chOff x="391" y="1676"/>
            <a:chExt cx="13760" cy="3069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29B5EF8A-B67B-428C-9BDD-9B34924E1CF9}"/>
                </a:ext>
              </a:extLst>
            </p:cNvPr>
            <p:cNvSpPr/>
            <p:nvPr/>
          </p:nvSpPr>
          <p:spPr>
            <a:xfrm>
              <a:off x="391" y="1676"/>
              <a:ext cx="13760" cy="306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4584" name="文本框 7"/>
            <p:cNvSpPr txBox="1">
              <a:spLocks noChangeArrowheads="1"/>
            </p:cNvSpPr>
            <p:nvPr/>
          </p:nvSpPr>
          <p:spPr bwMode="auto">
            <a:xfrm>
              <a:off x="772" y="2752"/>
              <a:ext cx="13379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en-US" altLang="zh-CN" sz="3200">
                  <a:ea typeface="楷体_GB2312" pitchFamily="49" charset="-122"/>
                  <a:sym typeface="微软雅黑" pitchFamily="34" charset="-122"/>
                </a:rPr>
                <a:t>      </a:t>
              </a:r>
              <a:r>
                <a:rPr lang="zh-CN" altLang="en-US" sz="3200">
                  <a:ea typeface="楷体_GB2312" pitchFamily="49" charset="-122"/>
                  <a:sym typeface="微软雅黑" pitchFamily="34" charset="-122"/>
                </a:rPr>
                <a:t>方法三：续写的</a:t>
              </a:r>
              <a:r>
                <a:rPr lang="zh-CN" altLang="en-US" sz="3200">
                  <a:solidFill>
                    <a:srgbClr val="FF0000"/>
                  </a:solidFill>
                  <a:ea typeface="楷体_GB2312" pitchFamily="49" charset="-122"/>
                  <a:sym typeface="微软雅黑" pitchFamily="34" charset="-122"/>
                </a:rPr>
                <a:t>语言要和文章一致</a:t>
              </a: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227139" y="603251"/>
            <a:ext cx="8737600" cy="2092949"/>
            <a:chOff x="2720" y="1416"/>
            <a:chExt cx="13760" cy="3297"/>
          </a:xfrm>
        </p:grpSpPr>
        <p:sp>
          <p:nvSpPr>
            <p:cNvPr id="2" name="矩形 1">
              <a:extLst>
                <a:ext uri="{FF2B5EF4-FFF2-40B4-BE49-F238E27FC236}">
                  <a16:creationId xmlns="" xmlns:a16="http://schemas.microsoft.com/office/drawing/2014/main" id="{A60C0964-9287-4AD1-A3C9-5702AC8BB36C}"/>
                </a:ext>
              </a:extLst>
            </p:cNvPr>
            <p:cNvSpPr/>
            <p:nvPr/>
          </p:nvSpPr>
          <p:spPr>
            <a:xfrm>
              <a:off x="2720" y="1416"/>
              <a:ext cx="13760" cy="307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4582" name="文本框 8"/>
            <p:cNvSpPr txBox="1">
              <a:spLocks noChangeArrowheads="1"/>
            </p:cNvSpPr>
            <p:nvPr/>
          </p:nvSpPr>
          <p:spPr bwMode="auto">
            <a:xfrm>
              <a:off x="2863" y="1416"/>
              <a:ext cx="13185" cy="3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3200">
                  <a:ea typeface="楷体_GB2312" pitchFamily="49" charset="-122"/>
                </a:rPr>
                <a:t>第一种结局：小狗碰见一头小母牛正在安详地吃草</a:t>
              </a:r>
            </a:p>
            <a:p>
              <a:pPr eaLnBrk="1" hangingPunct="1"/>
              <a:r>
                <a:rPr lang="zh-CN" altLang="en-US" sz="3200">
                  <a:ea typeface="楷体_GB2312" pitchFamily="49" charset="-122"/>
                </a:rPr>
                <a:t>第二种结局：小狗碰见一位农民</a:t>
              </a:r>
            </a:p>
            <a:p>
              <a:pPr eaLnBrk="1" hangingPunct="1"/>
              <a:r>
                <a:rPr lang="zh-CN" altLang="en-US" sz="3200">
                  <a:ea typeface="楷体_GB2312" pitchFamily="49" charset="-122"/>
                </a:rPr>
                <a:t>第三种结局：小狗碰见领一只狗</a:t>
              </a:r>
            </a:p>
          </p:txBody>
        </p:sp>
      </p:grpSp>
      <p:pic>
        <p:nvPicPr>
          <p:cNvPr id="14340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92" r="24318" b="38095"/>
          <a:stretch>
            <a:fillRect/>
          </a:stretch>
        </p:blipFill>
        <p:spPr bwMode="auto">
          <a:xfrm>
            <a:off x="182563" y="1568450"/>
            <a:ext cx="2424112" cy="4364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06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8"/>
          <p:cNvGrpSpPr>
            <a:grpSpLocks/>
          </p:cNvGrpSpPr>
          <p:nvPr/>
        </p:nvGrpSpPr>
        <p:grpSpPr bwMode="auto">
          <a:xfrm>
            <a:off x="184152" y="203202"/>
            <a:ext cx="3222625" cy="715963"/>
            <a:chOff x="1328" y="452"/>
            <a:chExt cx="5073" cy="1126"/>
          </a:xfrm>
        </p:grpSpPr>
        <p:pic>
          <p:nvPicPr>
            <p:cNvPr id="25604" name="图片 14" descr="PPT图标蓝色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>
              <a:extLst>
                <a:ext uri="{FF2B5EF4-FFF2-40B4-BE49-F238E27FC236}">
                  <a16:creationId xmlns="" xmlns:a16="http://schemas.microsoft.com/office/drawing/2014/main" id="{1221792E-C779-4FEA-9A75-56D76D3DFB6E}"/>
                </a:ext>
              </a:extLst>
            </p:cNvPr>
            <p:cNvSpPr txBox="1"/>
            <p:nvPr/>
          </p:nvSpPr>
          <p:spPr>
            <a:xfrm>
              <a:off x="1328" y="452"/>
              <a:ext cx="3631" cy="111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4000" b="1" noProof="1">
                  <a:effectLst>
                    <a:outerShdw blurRad="38100" dist="38100" dir="2700000" algn="tl">
                      <a:srgbClr val="C0C0C0"/>
                    </a:outerShdw>
                  </a:effectLst>
                  <a:latin typeface="等线 Light" pitchFamily="2" charset="-122"/>
                  <a:ea typeface="楷体_GB2312" pitchFamily="49" charset="-122"/>
                  <a:sym typeface="+mn-lt"/>
                </a:rPr>
                <a:t>审题指导</a:t>
              </a:r>
              <a:endParaRPr lang="zh-CN" altLang="en-US" sz="4000" b="1" noProof="1">
                <a:ea typeface="等线" pitchFamily="2" charset="-122"/>
                <a:sym typeface="+mn-lt"/>
              </a:endParaRPr>
            </a:p>
          </p:txBody>
        </p:sp>
      </p:grp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60F99BD-3324-4947-8D6E-BD4A2D30047A}"/>
              </a:ext>
            </a:extLst>
          </p:cNvPr>
          <p:cNvSpPr/>
          <p:nvPr/>
        </p:nvSpPr>
        <p:spPr>
          <a:xfrm>
            <a:off x="419101" y="1101726"/>
            <a:ext cx="11274425" cy="3968751"/>
          </a:xfrm>
          <a:prstGeom prst="rect">
            <a:avLst/>
          </a:prstGeom>
          <a:noFill/>
          <a:ln w="9525">
            <a:noFill/>
          </a:ln>
        </p:spPr>
        <p:txBody>
          <a:bodyPr lIns="91438" tIns="45719" rIns="91438" bIns="45719">
            <a:spAutoFit/>
          </a:bodyPr>
          <a:lstStyle/>
          <a:p>
            <a:pPr eaLnBrk="1" fontAlgn="auto" hangingPunct="1">
              <a:lnSpc>
                <a:spcPct val="150000"/>
              </a:lnSpc>
              <a:defRPr/>
            </a:pP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审清内容</a:t>
            </a:r>
            <a:endParaRPr lang="en-US" altLang="zh-CN" sz="3200" b="1" noProof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eaLnBrk="1" fontAlgn="auto" hangingPunct="1">
              <a:lnSpc>
                <a:spcPct val="200000"/>
              </a:lnSpc>
              <a:defRPr/>
            </a:pPr>
            <a:r>
              <a:rPr lang="zh-CN" altLang="en-US" sz="3200" b="1" noProof="1">
                <a:latin typeface="黑体" panose="02010600030101010101" charset="-122"/>
                <a:ea typeface="黑体" panose="02010600030101010101" charset="-122"/>
              </a:rPr>
              <a:t>  </a:t>
            </a:r>
            <a:r>
              <a:rPr lang="zh-CN" altLang="en-US" sz="3200" noProof="1">
                <a:latin typeface="+mj-lt"/>
                <a:ea typeface="楷体_GB2312" panose="02010609030101010101" pitchFamily="49" charset="-122"/>
                <a:cs typeface="+mj-cs"/>
              </a:rPr>
              <a:t>1.观察图片，续写第四张图片故事；</a:t>
            </a:r>
          </a:p>
          <a:p>
            <a:pPr eaLnBrk="1" fontAlgn="auto" hangingPunct="1">
              <a:lnSpc>
                <a:spcPct val="200000"/>
              </a:lnSpc>
              <a:defRPr/>
            </a:pPr>
            <a:r>
              <a:rPr lang="zh-CN" altLang="en-US" sz="3200" noProof="1">
                <a:latin typeface="+mj-lt"/>
                <a:ea typeface="楷体_GB2312" panose="02010609030101010101" pitchFamily="49" charset="-122"/>
                <a:cs typeface="+mj-cs"/>
              </a:rPr>
              <a:t>    2.围绕</a:t>
            </a:r>
            <a:r>
              <a:rPr lang="en-US" altLang="zh-CN" sz="3200" noProof="1">
                <a:latin typeface="+mj-lt"/>
                <a:ea typeface="楷体_GB2312" panose="02010609030101010101" pitchFamily="49" charset="-122"/>
                <a:cs typeface="+mj-cs"/>
              </a:rPr>
              <a:t>“</a:t>
            </a:r>
            <a:r>
              <a:rPr lang="zh-CN" altLang="en-US" sz="3200" noProof="1">
                <a:latin typeface="+mj-lt"/>
                <a:ea typeface="楷体_GB2312" panose="02010609030101010101" pitchFamily="49" charset="-122"/>
                <a:cs typeface="+mj-cs"/>
              </a:rPr>
              <a:t>过生日</a:t>
            </a:r>
            <a:r>
              <a:rPr lang="en-US" altLang="zh-CN" sz="3200" noProof="1">
                <a:latin typeface="+mj-lt"/>
                <a:ea typeface="楷体_GB2312" panose="02010609030101010101" pitchFamily="49" charset="-122"/>
                <a:cs typeface="+mj-cs"/>
              </a:rPr>
              <a:t>”</a:t>
            </a:r>
            <a:r>
              <a:rPr lang="zh-CN" altLang="en-US" sz="3200" noProof="1">
                <a:latin typeface="+mj-lt"/>
                <a:ea typeface="楷体_GB2312" panose="02010609030101010101" pitchFamily="49" charset="-122"/>
                <a:cs typeface="+mj-cs"/>
              </a:rPr>
              <a:t>的主题来合理想象；</a:t>
            </a:r>
          </a:p>
          <a:p>
            <a:pPr eaLnBrk="1" fontAlgn="auto" hangingPunct="1">
              <a:lnSpc>
                <a:spcPct val="200000"/>
              </a:lnSpc>
              <a:defRPr/>
            </a:pPr>
            <a:r>
              <a:rPr lang="zh-CN" altLang="en-US" sz="3200" noProof="1">
                <a:latin typeface="+mj-lt"/>
                <a:ea typeface="楷体_GB2312" panose="02010609030101010101" pitchFamily="49" charset="-122"/>
                <a:cs typeface="+mj-cs"/>
              </a:rPr>
              <a:t>    3.开头空两格，写出完整的故事情节。</a:t>
            </a:r>
          </a:p>
        </p:txBody>
      </p:sp>
    </p:spTree>
    <p:extLst>
      <p:ext uri="{BB962C8B-B14F-4D97-AF65-F5344CB8AC3E}">
        <p14:creationId xmlns:p14="http://schemas.microsoft.com/office/powerpoint/2010/main" val="1435292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1560514" y="2138365"/>
            <a:ext cx="8653463" cy="1851025"/>
            <a:chOff x="2956" y="7689"/>
            <a:chExt cx="13494" cy="2841"/>
          </a:xfrm>
        </p:grpSpPr>
        <p:sp>
          <p:nvSpPr>
            <p:cNvPr id="31" name="对角圆角矩形 30">
              <a:extLst>
                <a:ext uri="{FF2B5EF4-FFF2-40B4-BE49-F238E27FC236}">
                  <a16:creationId xmlns="" xmlns:a16="http://schemas.microsoft.com/office/drawing/2014/main" id="{297C74E1-B592-494A-8EDE-165CE6336474}"/>
                </a:ext>
              </a:extLst>
            </p:cNvPr>
            <p:cNvSpPr/>
            <p:nvPr/>
          </p:nvSpPr>
          <p:spPr>
            <a:xfrm>
              <a:off x="2956" y="7689"/>
              <a:ext cx="13494" cy="2841"/>
            </a:xfrm>
            <a:prstGeom prst="round2Diag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AAECE009-DBCC-493C-B177-46D3AD6756CA}"/>
                </a:ext>
              </a:extLst>
            </p:cNvPr>
            <p:cNvSpPr txBox="1"/>
            <p:nvPr/>
          </p:nvSpPr>
          <p:spPr>
            <a:xfrm>
              <a:off x="3560" y="7830"/>
              <a:ext cx="12011" cy="20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defRPr/>
              </a:pPr>
              <a:r>
                <a:rPr lang="en-US" altLang="zh-CN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    </a:t>
              </a:r>
              <a:r>
                <a:rPr lang="zh-CN" altLang="en-US" sz="4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ea"/>
                </a:rPr>
                <a:t>为写好这个习作，你做了哪些准备？</a:t>
              </a:r>
              <a:endParaRPr lang="zh-CN" altLang="en-US" sz="4000" noProof="1"/>
            </a:p>
          </p:txBody>
        </p:sp>
      </p:grpSp>
    </p:spTree>
    <p:extLst>
      <p:ext uri="{BB962C8B-B14F-4D97-AF65-F5344CB8AC3E}">
        <p14:creationId xmlns:p14="http://schemas.microsoft.com/office/powerpoint/2010/main" val="1504916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DECD7CE-801B-4DD6-8E90-3DC0B0B6DDC2}"/>
              </a:ext>
            </a:extLst>
          </p:cNvPr>
          <p:cNvSpPr txBox="1"/>
          <p:nvPr/>
        </p:nvSpPr>
        <p:spPr>
          <a:xfrm>
            <a:off x="4949826" y="1425575"/>
            <a:ext cx="6229351" cy="952500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fontAlgn="auto" hangingPunct="1">
              <a:defRPr/>
            </a:pP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准备一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：</a:t>
            </a:r>
            <a:r>
              <a:rPr lang="zh-CN" altLang="en-US" sz="2800" noProof="1">
                <a:solidFill>
                  <a:srgbClr val="FF0000"/>
                </a:solidFill>
                <a:latin typeface="+mj-lt"/>
                <a:ea typeface="楷体_GB2312" panose="02010609030101010101" pitchFamily="49" charset="-122"/>
                <a:cs typeface="+mj-cs"/>
              </a:rPr>
              <a:t>仔细观察</a:t>
            </a:r>
            <a:r>
              <a:rPr lang="zh-CN" altLang="en-US" sz="2800" noProof="1">
                <a:latin typeface="+mj-lt"/>
                <a:ea typeface="楷体_GB2312" panose="02010609030101010101" pitchFamily="49" charset="-122"/>
                <a:cs typeface="+mj-cs"/>
              </a:rPr>
              <a:t>课本上三幅图片的内容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A559D61-1C68-40D4-996B-BCB6ED79FF69}"/>
              </a:ext>
            </a:extLst>
          </p:cNvPr>
          <p:cNvSpPr txBox="1"/>
          <p:nvPr/>
        </p:nvSpPr>
        <p:spPr>
          <a:xfrm>
            <a:off x="5076826" y="3043238"/>
            <a:ext cx="6229351" cy="952500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fontAlgn="auto" hangingPunct="1">
              <a:defRPr/>
            </a:pP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准备二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：</a:t>
            </a:r>
            <a:r>
              <a:rPr lang="zh-CN" altLang="en-US" sz="2800" noProof="1">
                <a:solidFill>
                  <a:srgbClr val="FF0000"/>
                </a:solidFill>
                <a:latin typeface="+mj-lt"/>
                <a:ea typeface="楷体_GB2312" panose="02010609030101010101" pitchFamily="49" charset="-122"/>
                <a:cs typeface="+mj-cs"/>
              </a:rPr>
              <a:t>回想</a:t>
            </a:r>
            <a:r>
              <a:rPr lang="zh-CN" altLang="en-US" sz="2800" noProof="1">
                <a:latin typeface="+mj-lt"/>
                <a:ea typeface="楷体_GB2312" panose="02010609030101010101" pitchFamily="49" charset="-122"/>
                <a:cs typeface="+mj-cs"/>
              </a:rPr>
              <a:t>自己在生活中过生日的场景，联想图片中主人翁的心情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DBC833A5-E81A-4C13-A23C-1742374317ED}"/>
              </a:ext>
            </a:extLst>
          </p:cNvPr>
          <p:cNvSpPr txBox="1"/>
          <p:nvPr/>
        </p:nvSpPr>
        <p:spPr>
          <a:xfrm>
            <a:off x="5183189" y="4708526"/>
            <a:ext cx="6229351" cy="952500"/>
          </a:xfrm>
          <a:prstGeom prst="rect">
            <a:avLst/>
          </a:prstGeom>
          <a:noFill/>
        </p:spPr>
        <p:txBody>
          <a:bodyPr lIns="91438" tIns="45719" rIns="91438" bIns="45719">
            <a:spAutoFit/>
          </a:bodyPr>
          <a:lstStyle/>
          <a:p>
            <a:pPr eaLnBrk="1" fontAlgn="auto" hangingPunct="1">
              <a:defRPr/>
            </a:pP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准备三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</a:rPr>
              <a:t>：</a:t>
            </a:r>
            <a:r>
              <a:rPr lang="zh-CN" altLang="en-US" sz="2800" noProof="1">
                <a:latin typeface="+mj-lt"/>
                <a:ea typeface="楷体_GB2312" panose="02010609030101010101" pitchFamily="49" charset="-122"/>
                <a:cs typeface="+mj-cs"/>
              </a:rPr>
              <a:t>整理收集材料妙词佳句，运用到作文中。</a:t>
            </a:r>
          </a:p>
        </p:txBody>
      </p:sp>
      <p:grpSp>
        <p:nvGrpSpPr>
          <p:cNvPr id="27653" name="组合 9"/>
          <p:cNvGrpSpPr>
            <a:grpSpLocks/>
          </p:cNvGrpSpPr>
          <p:nvPr/>
        </p:nvGrpSpPr>
        <p:grpSpPr bwMode="auto">
          <a:xfrm>
            <a:off x="-184150" y="203201"/>
            <a:ext cx="3957639" cy="1067436"/>
            <a:chOff x="685" y="452"/>
            <a:chExt cx="5716" cy="1681"/>
          </a:xfrm>
        </p:grpSpPr>
        <p:pic>
          <p:nvPicPr>
            <p:cNvPr id="27655" name="图片 14" descr="PPT图标蓝色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2"/>
            <a:stretch>
              <a:fillRect/>
            </a:stretch>
          </p:blipFill>
          <p:spPr bwMode="auto">
            <a:xfrm>
              <a:off x="1328" y="452"/>
              <a:ext cx="5073" cy="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76">
              <a:extLst>
                <a:ext uri="{FF2B5EF4-FFF2-40B4-BE49-F238E27FC236}">
                  <a16:creationId xmlns="" xmlns:a16="http://schemas.microsoft.com/office/drawing/2014/main" id="{F3E66255-FFF6-48B0-B96C-112C42207E9D}"/>
                </a:ext>
              </a:extLst>
            </p:cNvPr>
            <p:cNvSpPr txBox="1"/>
            <p:nvPr/>
          </p:nvSpPr>
          <p:spPr>
            <a:xfrm>
              <a:off x="685" y="582"/>
              <a:ext cx="5074" cy="155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eaLnBrk="1" fontAlgn="auto" hangingPunct="1">
                <a:defRPr/>
              </a:pPr>
              <a:r>
                <a:rPr lang="zh-CN" altLang="en-US" sz="28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+mj-lt"/>
                  <a:ea typeface="楷体_GB2312" panose="02010609030101010101" pitchFamily="49" charset="-122"/>
                  <a:cs typeface="+mj-cs"/>
                  <a:sym typeface="+mn-lt"/>
                </a:rPr>
                <a:t>筛素材，明主题</a:t>
              </a:r>
            </a:p>
            <a:p>
              <a:pPr algn="ctr" eaLnBrk="1" fontAlgn="auto" hangingPunct="1">
                <a:defRPr/>
              </a:pPr>
              <a:endPara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+mj-lt"/>
                <a:ea typeface="楷体_GB2312" panose="02010609030101010101" pitchFamily="49" charset="-122"/>
                <a:cs typeface="+mj-cs"/>
                <a:sym typeface="+mn-lt"/>
              </a:endParaRPr>
            </a:p>
          </p:txBody>
        </p:sp>
      </p:grpSp>
      <p:pic>
        <p:nvPicPr>
          <p:cNvPr id="27654" name="图片 2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05" t="49110" r="50539" b="6862"/>
          <a:stretch>
            <a:fillRect/>
          </a:stretch>
        </p:blipFill>
        <p:spPr bwMode="auto">
          <a:xfrm>
            <a:off x="920749" y="1620837"/>
            <a:ext cx="2406651" cy="3168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19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2357</Words>
  <Application>Microsoft Office PowerPoint</Application>
  <PresentationFormat>自定义</PresentationFormat>
  <Paragraphs>175</Paragraphs>
  <Slides>44</Slides>
  <Notes>18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PPT</cp:lastModifiedBy>
  <cp:revision>18</cp:revision>
  <dcterms:created xsi:type="dcterms:W3CDTF">2018-08-31T02:18:00Z</dcterms:created>
  <dcterms:modified xsi:type="dcterms:W3CDTF">2018-09-04T04:27:57Z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2052-10.1.0.7397</vt:lpwstr>
  </property>
</Properties>
</file>