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2" r:id="rId3"/>
    <p:sldId id="323" r:id="rId4"/>
    <p:sldId id="326" r:id="rId5"/>
    <p:sldId id="328" r:id="rId6"/>
    <p:sldId id="329" r:id="rId7"/>
    <p:sldId id="336" r:id="rId8"/>
    <p:sldId id="340" r:id="rId9"/>
    <p:sldId id="333" r:id="rId10"/>
    <p:sldId id="331" r:id="rId11"/>
    <p:sldId id="338" r:id="rId12"/>
    <p:sldId id="339" r:id="rId13"/>
    <p:sldId id="267" r:id="rId14"/>
    <p:sldId id="342" r:id="rId15"/>
    <p:sldId id="343" r:id="rId16"/>
    <p:sldId id="344" r:id="rId17"/>
    <p:sldId id="284" r:id="rId18"/>
    <p:sldId id="311" r:id="rId19"/>
    <p:sldId id="30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13BB"/>
    <a:srgbClr val="C707A5"/>
    <a:srgbClr val="FF0000"/>
    <a:srgbClr val="3965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36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F7BB1A-4F3A-4A95-A035-268ACBAF27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43CA6-43F6-4D44-A4C5-F924F4B298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B0509FCA-9844-4C5E-BADF-82717E59C67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E329B-D682-423D-82F3-C80BF5AF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48F78-BE5B-4BD8-9B69-F9A8B701630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1.wav"/><Relationship Id="rId3" Type="http://schemas.openxmlformats.org/officeDocument/2006/relationships/image" Target="../media/image7.jpeg"/><Relationship Id="rId2" Type="http://schemas.openxmlformats.org/officeDocument/2006/relationships/hyperlink" Target="http://image.baidu.com/i?ct=503316480&amp;z=0&amp;tn=baiduimagedetail&amp;word=%D0%A1%C5%AE%BA%A2%D5%D5%C6%AC&amp;in=24752&amp;cl=2&amp;cm=1&amp;sc=0&amp;lm=-1&amp;pn=1&amp;rn=1&amp;di=1093112961&amp;ln=2000" TargetMode="Externa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365760" y="630555"/>
            <a:ext cx="7202170" cy="15093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42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写人要抓住特点（一）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3403888" y="1692940"/>
            <a:ext cx="4953000" cy="3471863"/>
            <a:chOff x="1344" y="1248"/>
            <a:chExt cx="3120" cy="2187"/>
          </a:xfrm>
        </p:grpSpPr>
        <p:sp>
          <p:nvSpPr>
            <p:cNvPr id="4099" name="WordArt 3"/>
            <p:cNvSpPr>
              <a:spLocks noChangeArrowheads="1" noChangeShapeType="1" noTextEdit="1"/>
            </p:cNvSpPr>
            <p:nvPr/>
          </p:nvSpPr>
          <p:spPr bwMode="auto">
            <a:xfrm>
              <a:off x="1344" y="1248"/>
              <a:ext cx="3120" cy="1344"/>
            </a:xfrm>
            <a:prstGeom prst="rect">
              <a:avLst/>
            </a:prstGeom>
          </p:spPr>
          <p:txBody>
            <a:bodyPr wrap="none" fromWordArt="1">
              <a:prstTxWarp prst="textCurveUp">
                <a:avLst>
                  <a:gd name="adj" fmla="val 40356"/>
                </a:avLst>
              </a:prstTxWarp>
            </a:bodyPr>
            <a:lstStyle/>
            <a:p>
              <a:pPr algn="ctr"/>
              <a:r>
                <a:rPr lang="zh-CN" altLang="en-US" sz="3600" kern="10" dirty="0" smtClean="0">
                  <a:ln w="12700">
                    <a:solidFill>
                      <a:srgbClr val="000000"/>
                    </a:solidFill>
                    <a:round/>
                  </a:ln>
                  <a:gradFill rotWithShape="0">
                    <a:gsLst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100000">
                        <a:srgbClr val="3366FF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45791" dir="2021404" algn="ctr" rotWithShape="0">
                      <a:srgbClr val="80808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外貌描写</a:t>
              </a:r>
              <a:endParaRPr lang="zh-CN" altLang="en-US" sz="3600" kern="10" dirty="0">
                <a:ln w="12700">
                  <a:solidFill>
                    <a:srgbClr val="000000"/>
                  </a:solidFill>
                  <a:rou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4100" name="Picture 4" descr="D:\素材库\课件动画素材\文化类\文化类\WW_036.gif"/>
            <p:cNvPicPr>
              <a:picLocks noChangeAspect="1" noChangeArrowheads="1" noCrop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880" y="2544"/>
              <a:ext cx="960" cy="891"/>
            </a:xfrm>
            <a:prstGeom prst="rect">
              <a:avLst/>
            </a:prstGeom>
            <a:noFill/>
          </p:spPr>
        </p:pic>
      </p:grpSp>
      <p:sp>
        <p:nvSpPr>
          <p:cNvPr id="6" name="TextBox 5"/>
          <p:cNvSpPr txBox="1"/>
          <p:nvPr/>
        </p:nvSpPr>
        <p:spPr>
          <a:xfrm>
            <a:off x="2063552" y="4437112"/>
            <a:ext cx="763284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学习目标：掌握人物外貌描写的方法，并运用到自己的写作中。</a:t>
            </a:r>
            <a:endParaRPr lang="zh-CN" alt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8" name="内容占位符 164867"/>
          <p:cNvSpPr>
            <a:spLocks noGrp="1" noRot="1"/>
          </p:cNvSpPr>
          <p:nvPr>
            <p:ph idx="1"/>
          </p:nvPr>
        </p:nvSpPr>
        <p:spPr>
          <a:xfrm>
            <a:off x="901700" y="682625"/>
            <a:ext cx="10146665" cy="4498975"/>
          </a:xfrm>
          <a:solidFill>
            <a:schemeClr val="bg1"/>
          </a:solidFill>
        </p:spPr>
        <p:txBody>
          <a:bodyPr vert="horz" wrap="square" lIns="91440" tIns="45720" rIns="91440" bIns="45720" anchor="t">
            <a:normAutofit fontScale="60000"/>
          </a:bodyPr>
          <a:p>
            <a:pPr>
              <a:lnSpc>
                <a:spcPct val="90000"/>
              </a:lnSpc>
            </a:pPr>
            <a:r>
              <a:rPr lang="zh-CN" altLang="en-US" sz="7715" b="1" dirty="0"/>
              <a:t>读精彩片段，再思考：</a:t>
            </a:r>
            <a:endParaRPr lang="zh-CN" altLang="en-US" sz="7715" b="1" dirty="0"/>
          </a:p>
          <a:p>
            <a:pPr>
              <a:lnSpc>
                <a:spcPct val="90000"/>
              </a:lnSpc>
            </a:pPr>
            <a:r>
              <a:rPr lang="zh-CN" altLang="en-US" sz="4800" b="1" dirty="0"/>
              <a:t>乍一看，她</a:t>
            </a:r>
            <a:r>
              <a:rPr lang="zh-CN" altLang="en-US" sz="4800" b="1" dirty="0">
                <a:solidFill>
                  <a:srgbClr val="FF3300"/>
                </a:solidFill>
              </a:rPr>
              <a:t>个子</a:t>
            </a:r>
            <a:r>
              <a:rPr lang="zh-CN" altLang="en-US" sz="4800" b="1" dirty="0">
                <a:solidFill>
                  <a:srgbClr val="1313BB"/>
                </a:solidFill>
              </a:rPr>
              <a:t>挺高的</a:t>
            </a:r>
            <a:r>
              <a:rPr lang="zh-CN" altLang="en-US" sz="4800" b="1" dirty="0"/>
              <a:t>，</a:t>
            </a:r>
            <a:r>
              <a:rPr lang="zh-CN" altLang="en-US" sz="4800" b="1" dirty="0">
                <a:solidFill>
                  <a:srgbClr val="FF3300"/>
                </a:solidFill>
              </a:rPr>
              <a:t>身材</a:t>
            </a:r>
            <a:r>
              <a:rPr lang="zh-CN" altLang="en-US" sz="4800" b="1" dirty="0">
                <a:solidFill>
                  <a:srgbClr val="1313BB"/>
                </a:solidFill>
              </a:rPr>
              <a:t>匀称</a:t>
            </a:r>
            <a:r>
              <a:rPr lang="zh-CN" altLang="en-US" sz="4800" b="1" dirty="0">
                <a:solidFill>
                  <a:srgbClr val="FF3300"/>
                </a:solidFill>
              </a:rPr>
              <a:t>，</a:t>
            </a:r>
            <a:r>
              <a:rPr lang="zh-CN" altLang="en-US" sz="4800" b="1" dirty="0"/>
              <a:t>是块跳舞的料。细看，她留着</a:t>
            </a:r>
            <a:r>
              <a:rPr lang="zh-CN" altLang="en-US" sz="4800" b="1" dirty="0">
                <a:solidFill>
                  <a:srgbClr val="1313BB"/>
                </a:solidFill>
              </a:rPr>
              <a:t>齐耳短</a:t>
            </a:r>
            <a:r>
              <a:rPr lang="zh-CN" altLang="en-US" sz="4800" b="1" dirty="0">
                <a:solidFill>
                  <a:srgbClr val="FF3300"/>
                </a:solidFill>
              </a:rPr>
              <a:t>发</a:t>
            </a:r>
            <a:r>
              <a:rPr lang="zh-CN" altLang="en-US" sz="4800" b="1" dirty="0"/>
              <a:t>，头上总是一左一右地夹着两只发夹，把头发</a:t>
            </a:r>
            <a:r>
              <a:rPr lang="zh-CN" altLang="en-US" sz="4800" b="1" dirty="0">
                <a:solidFill>
                  <a:srgbClr val="1313BB"/>
                </a:solidFill>
              </a:rPr>
              <a:t>紧紧地</a:t>
            </a:r>
            <a:r>
              <a:rPr lang="zh-CN" altLang="en-US" sz="4800" b="1" dirty="0"/>
              <a:t>拢在耳朵后面，显出一张</a:t>
            </a:r>
            <a:r>
              <a:rPr lang="zh-CN" altLang="en-US" sz="4800" b="1" dirty="0">
                <a:solidFill>
                  <a:srgbClr val="1313BB"/>
                </a:solidFill>
              </a:rPr>
              <a:t>光滑白净的</a:t>
            </a:r>
            <a:r>
              <a:rPr lang="zh-CN" altLang="en-US" sz="4800" b="1" dirty="0">
                <a:solidFill>
                  <a:srgbClr val="FF3300"/>
                </a:solidFill>
              </a:rPr>
              <a:t>脸庞</a:t>
            </a:r>
            <a:r>
              <a:rPr lang="zh-CN" altLang="en-US" sz="4800" b="1" dirty="0"/>
              <a:t>。她的</a:t>
            </a:r>
            <a:r>
              <a:rPr lang="zh-CN" altLang="en-US" sz="4800" b="1" dirty="0">
                <a:solidFill>
                  <a:srgbClr val="FF3300"/>
                </a:solidFill>
              </a:rPr>
              <a:t>眼睛</a:t>
            </a:r>
            <a:r>
              <a:rPr lang="zh-CN" altLang="en-US" sz="4800" b="1" dirty="0">
                <a:solidFill>
                  <a:srgbClr val="1313BB"/>
                </a:solidFill>
              </a:rPr>
              <a:t>不大，细细长长的</a:t>
            </a:r>
            <a:r>
              <a:rPr lang="zh-CN" altLang="en-US" sz="4800" b="1" dirty="0"/>
              <a:t>，但是</a:t>
            </a:r>
            <a:r>
              <a:rPr lang="zh-CN" altLang="en-US" sz="4800" b="1" dirty="0">
                <a:solidFill>
                  <a:schemeClr val="tx1"/>
                </a:solidFill>
              </a:rPr>
              <a:t>很有神采</a:t>
            </a:r>
            <a:r>
              <a:rPr lang="zh-CN" altLang="en-US" sz="4800" b="1" dirty="0"/>
              <a:t>，一笑就变成了两条缝。</a:t>
            </a:r>
            <a:r>
              <a:rPr lang="zh-CN" altLang="en-US" sz="4800" b="1" dirty="0">
                <a:solidFill>
                  <a:srgbClr val="FF3300"/>
                </a:solidFill>
              </a:rPr>
              <a:t>鼻子</a:t>
            </a:r>
            <a:r>
              <a:rPr lang="zh-CN" altLang="en-US" sz="4800" b="1" dirty="0">
                <a:solidFill>
                  <a:srgbClr val="1313BB"/>
                </a:solidFill>
              </a:rPr>
              <a:t>微微上翘</a:t>
            </a:r>
            <a:r>
              <a:rPr lang="zh-CN" altLang="en-US" sz="4800" b="1" dirty="0"/>
              <a:t>，给人一种俏皮的感觉，显得十分可爱。她平时最喜欢穿的是一条</a:t>
            </a:r>
            <a:r>
              <a:rPr lang="zh-CN" altLang="en-US" sz="4800" b="1" dirty="0">
                <a:solidFill>
                  <a:srgbClr val="1313BB"/>
                </a:solidFill>
              </a:rPr>
              <a:t>蓝底白花的</a:t>
            </a:r>
            <a:r>
              <a:rPr lang="zh-CN" altLang="en-US" sz="4800" b="1" dirty="0"/>
              <a:t>连衣裙，裙摆</a:t>
            </a:r>
            <a:r>
              <a:rPr lang="zh-CN" altLang="en-US" sz="4800" b="1" dirty="0">
                <a:solidFill>
                  <a:srgbClr val="1313BB"/>
                </a:solidFill>
              </a:rPr>
              <a:t>又宽又大</a:t>
            </a:r>
            <a:r>
              <a:rPr lang="zh-CN" altLang="en-US" sz="4800" b="1" dirty="0"/>
              <a:t>。她一跑动起来，裙子就像一只花蝴蝶一样飞起来了。</a:t>
            </a:r>
            <a:endParaRPr lang="zh-CN" altLang="en-US" sz="4800" b="1" dirty="0"/>
          </a:p>
        </p:txBody>
      </p:sp>
      <p:sp>
        <p:nvSpPr>
          <p:cNvPr id="164869" name="标题 164868"/>
          <p:cNvSpPr>
            <a:spLocks noGrp="1" noRot="1"/>
          </p:cNvSpPr>
          <p:nvPr>
            <p:ph type="title"/>
          </p:nvPr>
        </p:nvSpPr>
        <p:spPr>
          <a:xfrm>
            <a:off x="1825625" y="4828223"/>
            <a:ext cx="8540750" cy="1143000"/>
          </a:xfrm>
        </p:spPr>
        <p:txBody>
          <a:bodyPr anchor="ctr">
            <a:normAutofit/>
          </a:bodyPr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第三招：用恰当的形容词。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8" name="内容占位符 164867"/>
          <p:cNvSpPr>
            <a:spLocks noGrp="1" noRot="1"/>
          </p:cNvSpPr>
          <p:nvPr>
            <p:ph idx="1"/>
          </p:nvPr>
        </p:nvSpPr>
        <p:spPr>
          <a:xfrm>
            <a:off x="901700" y="682625"/>
            <a:ext cx="10146665" cy="4498975"/>
          </a:xfrm>
          <a:solidFill>
            <a:schemeClr val="bg1"/>
          </a:solidFill>
        </p:spPr>
        <p:txBody>
          <a:bodyPr vert="horz" wrap="square" lIns="91440" tIns="45720" rIns="91440" bIns="45720" anchor="t">
            <a:normAutofit fontScale="60000"/>
          </a:bodyPr>
          <a:p>
            <a:pPr>
              <a:lnSpc>
                <a:spcPct val="90000"/>
              </a:lnSpc>
            </a:pPr>
            <a:r>
              <a:rPr lang="zh-CN" altLang="en-US" sz="7715" b="1" dirty="0"/>
              <a:t>读精彩片段，继续思考：</a:t>
            </a:r>
            <a:endParaRPr lang="zh-CN" altLang="en-US" sz="7715" b="1" dirty="0"/>
          </a:p>
          <a:p>
            <a:pPr>
              <a:lnSpc>
                <a:spcPct val="90000"/>
              </a:lnSpc>
            </a:pPr>
            <a:r>
              <a:rPr lang="zh-CN" altLang="en-US" sz="4800" b="1" dirty="0"/>
              <a:t>乍一看，她</a:t>
            </a:r>
            <a:r>
              <a:rPr lang="zh-CN" altLang="en-US" sz="4800" b="1" dirty="0">
                <a:solidFill>
                  <a:srgbClr val="FF3300"/>
                </a:solidFill>
              </a:rPr>
              <a:t>个子</a:t>
            </a:r>
            <a:r>
              <a:rPr lang="zh-CN" altLang="en-US" sz="4800" b="1" dirty="0">
                <a:solidFill>
                  <a:srgbClr val="1313BB"/>
                </a:solidFill>
              </a:rPr>
              <a:t>挺高的</a:t>
            </a:r>
            <a:r>
              <a:rPr lang="zh-CN" altLang="en-US" sz="4800" b="1" dirty="0"/>
              <a:t>，</a:t>
            </a:r>
            <a:r>
              <a:rPr lang="zh-CN" altLang="en-US" sz="4800" b="1" dirty="0">
                <a:solidFill>
                  <a:srgbClr val="FF3300"/>
                </a:solidFill>
              </a:rPr>
              <a:t>身材</a:t>
            </a:r>
            <a:r>
              <a:rPr lang="zh-CN" altLang="en-US" sz="4800" b="1" dirty="0">
                <a:solidFill>
                  <a:srgbClr val="1313BB"/>
                </a:solidFill>
              </a:rPr>
              <a:t>匀称</a:t>
            </a:r>
            <a:r>
              <a:rPr lang="zh-CN" altLang="en-US" sz="4800" b="1" dirty="0">
                <a:solidFill>
                  <a:srgbClr val="FF3300"/>
                </a:solidFill>
              </a:rPr>
              <a:t>，</a:t>
            </a:r>
            <a:r>
              <a:rPr lang="zh-CN" altLang="en-US" sz="4800" b="1" dirty="0"/>
              <a:t>是块跳舞的料。细看，她留着</a:t>
            </a:r>
            <a:r>
              <a:rPr lang="zh-CN" altLang="en-US" sz="4800" b="1" dirty="0">
                <a:solidFill>
                  <a:srgbClr val="1313BB"/>
                </a:solidFill>
              </a:rPr>
              <a:t>齐耳短</a:t>
            </a:r>
            <a:r>
              <a:rPr lang="zh-CN" altLang="en-US" sz="4800" b="1" dirty="0">
                <a:solidFill>
                  <a:srgbClr val="FF3300"/>
                </a:solidFill>
              </a:rPr>
              <a:t>发</a:t>
            </a:r>
            <a:r>
              <a:rPr lang="zh-CN" altLang="en-US" sz="4800" b="1" dirty="0"/>
              <a:t>，头上总是一左一右地夹着两只发夹，把头发</a:t>
            </a:r>
            <a:r>
              <a:rPr lang="zh-CN" altLang="en-US" sz="4800" b="1" dirty="0">
                <a:solidFill>
                  <a:srgbClr val="1313BB"/>
                </a:solidFill>
              </a:rPr>
              <a:t>紧紧地</a:t>
            </a:r>
            <a:r>
              <a:rPr lang="zh-CN" altLang="en-US" sz="4800" b="1" dirty="0"/>
              <a:t>拢在耳朵后面，显出一张</a:t>
            </a:r>
            <a:r>
              <a:rPr lang="zh-CN" altLang="en-US" sz="4800" b="1" dirty="0">
                <a:solidFill>
                  <a:srgbClr val="1313BB"/>
                </a:solidFill>
              </a:rPr>
              <a:t>光滑白净的</a:t>
            </a:r>
            <a:r>
              <a:rPr lang="zh-CN" altLang="en-US" sz="4800" b="1" dirty="0">
                <a:solidFill>
                  <a:srgbClr val="FF3300"/>
                </a:solidFill>
              </a:rPr>
              <a:t>脸庞</a:t>
            </a:r>
            <a:r>
              <a:rPr lang="zh-CN" altLang="en-US" sz="4800" b="1" dirty="0"/>
              <a:t>。她的</a:t>
            </a:r>
            <a:r>
              <a:rPr lang="zh-CN" altLang="en-US" sz="4800" b="1" dirty="0">
                <a:solidFill>
                  <a:srgbClr val="FF3300"/>
                </a:solidFill>
              </a:rPr>
              <a:t>眼睛</a:t>
            </a:r>
            <a:r>
              <a:rPr lang="zh-CN" altLang="en-US" sz="4800" b="1" dirty="0">
                <a:solidFill>
                  <a:srgbClr val="1313BB"/>
                </a:solidFill>
              </a:rPr>
              <a:t>不大，细细长长的</a:t>
            </a:r>
            <a:r>
              <a:rPr lang="zh-CN" altLang="en-US" sz="4800" b="1" dirty="0"/>
              <a:t>，但是</a:t>
            </a:r>
            <a:r>
              <a:rPr lang="zh-CN" altLang="en-US" sz="4800" b="1" dirty="0">
                <a:solidFill>
                  <a:srgbClr val="FF0000"/>
                </a:solidFill>
              </a:rPr>
              <a:t>很有神采，一笑就变成了两条缝</a:t>
            </a:r>
            <a:r>
              <a:rPr lang="zh-CN" altLang="en-US" sz="4800" b="1" dirty="0"/>
              <a:t>。</a:t>
            </a:r>
            <a:r>
              <a:rPr lang="zh-CN" altLang="en-US" sz="4800" b="1" dirty="0">
                <a:solidFill>
                  <a:srgbClr val="FF3300"/>
                </a:solidFill>
              </a:rPr>
              <a:t>鼻子</a:t>
            </a:r>
            <a:r>
              <a:rPr lang="zh-CN" altLang="en-US" sz="4800" b="1" dirty="0">
                <a:solidFill>
                  <a:srgbClr val="1313BB"/>
                </a:solidFill>
              </a:rPr>
              <a:t>微微上翘</a:t>
            </a:r>
            <a:r>
              <a:rPr lang="zh-CN" altLang="en-US" sz="4800" b="1" dirty="0"/>
              <a:t>，</a:t>
            </a:r>
            <a:r>
              <a:rPr lang="zh-CN" altLang="en-US" sz="4800" b="1" dirty="0">
                <a:solidFill>
                  <a:srgbClr val="FF0000"/>
                </a:solidFill>
              </a:rPr>
              <a:t>给人一种俏皮的感觉，显得十分可爱。</a:t>
            </a:r>
            <a:r>
              <a:rPr lang="zh-CN" altLang="en-US" sz="4800" b="1" dirty="0"/>
              <a:t>她平时最喜欢穿的是一条</a:t>
            </a:r>
            <a:r>
              <a:rPr lang="zh-CN" altLang="en-US" sz="4800" b="1" dirty="0">
                <a:solidFill>
                  <a:srgbClr val="1313BB"/>
                </a:solidFill>
              </a:rPr>
              <a:t>蓝底白花的</a:t>
            </a:r>
            <a:r>
              <a:rPr lang="zh-CN" altLang="en-US" sz="4800" b="1" dirty="0"/>
              <a:t>连衣裙，裙摆</a:t>
            </a:r>
            <a:r>
              <a:rPr lang="zh-CN" altLang="en-US" sz="4800" b="1" dirty="0">
                <a:solidFill>
                  <a:srgbClr val="1313BB"/>
                </a:solidFill>
              </a:rPr>
              <a:t>又宽又大</a:t>
            </a:r>
            <a:r>
              <a:rPr lang="zh-CN" altLang="en-US" sz="4800" b="1" dirty="0"/>
              <a:t>。她一跑动起来，</a:t>
            </a:r>
            <a:r>
              <a:rPr lang="zh-CN" altLang="en-US" sz="4800" b="1" u="sng" dirty="0">
                <a:solidFill>
                  <a:srgbClr val="C707A5"/>
                </a:solidFill>
              </a:rPr>
              <a:t>裙子就像一只花蝴蝶一样飞起来了。</a:t>
            </a:r>
            <a:endParaRPr lang="zh-CN" altLang="en-US" sz="4800" b="1" u="sng" dirty="0">
              <a:solidFill>
                <a:srgbClr val="C707A5"/>
              </a:solidFill>
            </a:endParaRPr>
          </a:p>
        </p:txBody>
      </p:sp>
      <p:sp>
        <p:nvSpPr>
          <p:cNvPr id="164869" name="标题 164868"/>
          <p:cNvSpPr>
            <a:spLocks noGrp="1" noRot="1"/>
          </p:cNvSpPr>
          <p:nvPr>
            <p:ph type="title"/>
          </p:nvPr>
        </p:nvSpPr>
        <p:spPr>
          <a:xfrm>
            <a:off x="1825625" y="5042218"/>
            <a:ext cx="8540750" cy="1143000"/>
          </a:xfrm>
        </p:spPr>
        <p:txBody>
          <a:bodyPr anchor="ctr">
            <a:normAutofit/>
          </a:bodyPr>
          <a:p>
            <a:pPr algn="l"/>
            <a:r>
              <a:rPr lang="zh-CN" altLang="en-US" sz="4800" b="1" dirty="0">
                <a:solidFill>
                  <a:srgbClr val="C707A5"/>
                </a:solidFill>
              </a:rPr>
              <a:t>第四招：</a:t>
            </a:r>
            <a:r>
              <a:rPr lang="zh-CN" altLang="en-US" sz="4800" b="1" u="sng" dirty="0">
                <a:solidFill>
                  <a:srgbClr val="C707A5"/>
                </a:solidFill>
              </a:rPr>
              <a:t>巧用修辞。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585595" y="798830"/>
            <a:ext cx="873442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抓住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最能</a:t>
            </a:r>
            <a:r>
              <a:rPr lang="zh-CN" altLang="en-US" sz="3600" b="1" u="sng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反映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人物</a:t>
            </a:r>
            <a:r>
              <a:rPr lang="zh-CN" altLang="en-US" sz="3600" b="1" u="sng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个性的外貌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特征</a:t>
            </a:r>
            <a:r>
              <a:rPr lang="zh-CN" altLang="en-US" sz="36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来写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，以形传神，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切忌面面俱到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585595" y="97155"/>
            <a:ext cx="6019800" cy="706755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FF00"/>
                </a:solidFill>
                <a:ea typeface="华文隶书" panose="02010800040101010101" pitchFamily="2" charset="-122"/>
              </a:rPr>
              <a:t>第一秘诀：</a:t>
            </a:r>
            <a:r>
              <a:rPr lang="zh-CN" altLang="en-US" sz="4000" dirty="0">
                <a:solidFill>
                  <a:srgbClr val="FF0000"/>
                </a:solidFill>
                <a:ea typeface="华文隶书" panose="02010800040101010101" pitchFamily="2" charset="-122"/>
              </a:rPr>
              <a:t>抓住主要特征</a:t>
            </a:r>
            <a:r>
              <a:rPr lang="zh-CN" altLang="en-US" sz="4000" dirty="0">
                <a:solidFill>
                  <a:srgbClr val="FFFF00"/>
                </a:solidFill>
                <a:ea typeface="方正舒体" panose="02010601030101010101" pitchFamily="2" charset="-122"/>
              </a:rPr>
              <a:t> </a:t>
            </a:r>
            <a:endParaRPr lang="zh-CN" altLang="en-US" sz="4000" dirty="0">
              <a:solidFill>
                <a:srgbClr val="FFFF00"/>
              </a:solidFill>
              <a:ea typeface="方正舒体" panose="02010601030101010101" pitchFamily="2" charset="-122"/>
            </a:endParaRP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644015" y="1997710"/>
            <a:ext cx="5902960" cy="706755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第二秘诀：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按一定的顺序</a:t>
            </a:r>
            <a:r>
              <a:rPr lang="zh-CN" altLang="en-US" sz="4000" b="1" dirty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4000" b="1" dirty="0">
              <a:solidFill>
                <a:srgbClr val="FFFF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4015" y="2704465"/>
            <a:ext cx="85788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ym typeface="+mn-ea"/>
              </a:rPr>
              <a:t> </a:t>
            </a:r>
            <a:r>
              <a:rPr lang="zh-CN" altLang="en-US" sz="3600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按一定的顺序来写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（如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先整体，后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局部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再由上而下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）。</a:t>
            </a:r>
            <a:endParaRPr lang="zh-CN" altLang="en-US" sz="3600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644015" y="3903345"/>
            <a:ext cx="6397625" cy="706755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第三秘诀：</a:t>
            </a:r>
            <a:r>
              <a:rPr lang="zh-CN" altLang="en-US" sz="40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用恰当的形容词</a:t>
            </a:r>
            <a:r>
              <a:rPr lang="zh-CN" altLang="en-US" sz="4000" b="1" dirty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4000" b="1" dirty="0">
              <a:solidFill>
                <a:srgbClr val="FFFF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644015" y="4973955"/>
            <a:ext cx="8416925" cy="132207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FF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第四秘诀：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巧</a:t>
            </a:r>
            <a:r>
              <a:rPr lang="zh-CN" altLang="en-US" sz="4000" b="1" u="sng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用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修辞</a:t>
            </a:r>
            <a:r>
              <a:rPr lang="zh-CN" altLang="en-US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（如比喻、夸张，更好地表现人物性格。</a:t>
            </a:r>
            <a:r>
              <a:rPr lang="zh-CN" altLang="en-US" sz="4000" b="1" dirty="0" smtClean="0">
                <a:solidFill>
                  <a:srgbClr val="FFFF00"/>
                </a:solidFill>
                <a:ea typeface="方正舒体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4000" b="1" dirty="0">
              <a:solidFill>
                <a:srgbClr val="FFFF00"/>
              </a:solidFill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90119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4762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内容占位符 90114"/>
          <p:cNvSpPr>
            <a:spLocks noGrp="1" noRot="1"/>
          </p:cNvSpPr>
          <p:nvPr>
            <p:ph idx="1"/>
          </p:nvPr>
        </p:nvSpPr>
        <p:spPr>
          <a:xfrm>
            <a:off x="6959600" y="1341438"/>
            <a:ext cx="3263900" cy="4398962"/>
          </a:xfrm>
        </p:spPr>
        <p:txBody>
          <a:bodyPr anchor="t">
            <a:normAutofit lnSpcReduction="20000"/>
          </a:bodyPr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33CC"/>
                </a:solidFill>
              </a:rPr>
              <a:t>这位老汉的眉毛胡子都</a:t>
            </a:r>
            <a:r>
              <a:rPr lang="zh-CN" altLang="en-US" b="1" dirty="0">
                <a:solidFill>
                  <a:srgbClr val="FF3300"/>
                </a:solidFill>
              </a:rPr>
              <a:t>花白</a:t>
            </a:r>
            <a:r>
              <a:rPr lang="zh-CN" altLang="en-US" b="1" dirty="0">
                <a:solidFill>
                  <a:srgbClr val="0033CC"/>
                </a:solidFill>
              </a:rPr>
              <a:t>了。但脸膛仍是</a:t>
            </a:r>
            <a:r>
              <a:rPr lang="zh-CN" altLang="en-US" b="1" dirty="0">
                <a:solidFill>
                  <a:srgbClr val="FF3300"/>
                </a:solidFill>
              </a:rPr>
              <a:t>紫红色</a:t>
            </a:r>
            <a:r>
              <a:rPr lang="zh-CN" altLang="en-US" b="1" dirty="0">
                <a:solidFill>
                  <a:srgbClr val="0033CC"/>
                </a:solidFill>
              </a:rPr>
              <a:t>的，显得</a:t>
            </a:r>
            <a:r>
              <a:rPr lang="zh-CN" altLang="en-US" b="1" dirty="0">
                <a:solidFill>
                  <a:srgbClr val="FF3300"/>
                </a:solidFill>
              </a:rPr>
              <a:t>神采奕奕</a:t>
            </a:r>
            <a:r>
              <a:rPr lang="zh-CN" altLang="en-US" b="1" dirty="0">
                <a:solidFill>
                  <a:srgbClr val="0033CC"/>
                </a:solidFill>
              </a:rPr>
              <a:t>。他身穿</a:t>
            </a:r>
            <a:r>
              <a:rPr lang="zh-CN" altLang="en-US" b="1" dirty="0">
                <a:solidFill>
                  <a:srgbClr val="FF3300"/>
                </a:solidFill>
              </a:rPr>
              <a:t>崭新</a:t>
            </a:r>
            <a:r>
              <a:rPr lang="zh-CN" altLang="en-US" b="1" dirty="0">
                <a:solidFill>
                  <a:srgbClr val="0033CC"/>
                </a:solidFill>
              </a:rPr>
              <a:t>的青布棉袄棉裤，头上还包着一块</a:t>
            </a:r>
            <a:r>
              <a:rPr lang="zh-CN" altLang="en-US" b="1" dirty="0">
                <a:solidFill>
                  <a:srgbClr val="FF3300"/>
                </a:solidFill>
              </a:rPr>
              <a:t>雪白</a:t>
            </a:r>
            <a:r>
              <a:rPr lang="zh-CN" altLang="en-US" b="1" dirty="0">
                <a:solidFill>
                  <a:srgbClr val="0033CC"/>
                </a:solidFill>
              </a:rPr>
              <a:t>的毛巾</a:t>
            </a:r>
            <a:r>
              <a:rPr lang="en-US" altLang="zh-CN" b="1">
                <a:solidFill>
                  <a:srgbClr val="0033CC"/>
                </a:solidFill>
              </a:rPr>
              <a:t>,</a:t>
            </a:r>
            <a:r>
              <a:rPr lang="zh-CN" altLang="en-US" b="1" dirty="0">
                <a:solidFill>
                  <a:srgbClr val="FF3300"/>
                </a:solidFill>
              </a:rPr>
              <a:t>乐滋滋</a:t>
            </a:r>
            <a:r>
              <a:rPr lang="zh-CN" altLang="en-US" b="1" dirty="0">
                <a:solidFill>
                  <a:srgbClr val="0033CC"/>
                </a:solidFill>
              </a:rPr>
              <a:t>地抽着旱烟。</a:t>
            </a:r>
            <a:endParaRPr lang="zh-CN" altLang="en-US" b="1" dirty="0">
              <a:solidFill>
                <a:srgbClr val="0033CC"/>
              </a:solidFill>
            </a:endParaRPr>
          </a:p>
        </p:txBody>
      </p:sp>
      <p:pic>
        <p:nvPicPr>
          <p:cNvPr id="90117" name="图片 90116" descr="双击浏览原图&#13;&#10;图片分类, 人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825" y="1412875"/>
            <a:ext cx="5076825" cy="544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矩形 90120"/>
          <p:cNvSpPr/>
          <p:nvPr/>
        </p:nvSpPr>
        <p:spPr>
          <a:xfrm>
            <a:off x="3287713" y="404813"/>
            <a:ext cx="5400675" cy="863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练一练</a:t>
            </a:r>
            <a:endParaRPr lang="zh-CN" altLang="en-US" sz="36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15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89098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4762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0" name="内容占位符 89089"/>
          <p:cNvSpPr>
            <a:spLocks noGrp="1" noRot="1"/>
          </p:cNvSpPr>
          <p:nvPr>
            <p:ph sz="half" idx="2"/>
          </p:nvPr>
        </p:nvSpPr>
        <p:spPr>
          <a:xfrm>
            <a:off x="6562725" y="908050"/>
            <a:ext cx="4191000" cy="5191125"/>
          </a:xfrm>
        </p:spPr>
        <p:txBody>
          <a:bodyPr anchor="t"/>
          <a:p>
            <a:pPr>
              <a:buClr>
                <a:schemeClr val="hlink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</a:rPr>
              <a:t>这个小姑娘浑身上下可用一个“圆”字来形容，腿和胳膊</a:t>
            </a:r>
            <a:r>
              <a:rPr lang="zh-CN" altLang="en-US" sz="2800" b="1" dirty="0">
                <a:solidFill>
                  <a:srgbClr val="FF3300"/>
                </a:solidFill>
              </a:rPr>
              <a:t>圆滚滚</a:t>
            </a:r>
            <a:r>
              <a:rPr lang="zh-CN" altLang="en-US" sz="2800" b="1" dirty="0">
                <a:solidFill>
                  <a:srgbClr val="0000FF"/>
                </a:solidFill>
              </a:rPr>
              <a:t>的。</a:t>
            </a:r>
            <a:r>
              <a:rPr lang="zh-CN" altLang="en-US" sz="2800" b="1" dirty="0">
                <a:solidFill>
                  <a:srgbClr val="FF3300"/>
                </a:solidFill>
              </a:rPr>
              <a:t>圆嘟嘟</a:t>
            </a:r>
            <a:r>
              <a:rPr lang="zh-CN" altLang="en-US" sz="2800" b="1" dirty="0">
                <a:solidFill>
                  <a:srgbClr val="0000FF"/>
                </a:solidFill>
              </a:rPr>
              <a:t>的脸上有一双又大又黑的眼睛，</a:t>
            </a:r>
            <a:r>
              <a:rPr lang="zh-CN" altLang="en-US" sz="2800" b="1" dirty="0">
                <a:solidFill>
                  <a:srgbClr val="FF3300"/>
                </a:solidFill>
              </a:rPr>
              <a:t>圆溜溜</a:t>
            </a:r>
            <a:r>
              <a:rPr lang="zh-CN" altLang="en-US" sz="2800" b="1" dirty="0">
                <a:solidFill>
                  <a:srgbClr val="0000FF"/>
                </a:solidFill>
              </a:rPr>
              <a:t>的，</a:t>
            </a:r>
            <a:r>
              <a:rPr lang="zh-CN" altLang="en-US" sz="2800" b="1" dirty="0">
                <a:solidFill>
                  <a:srgbClr val="FF3300"/>
                </a:solidFill>
              </a:rPr>
              <a:t>闪动着调皮、无邪的光芒</a:t>
            </a:r>
            <a:r>
              <a:rPr lang="zh-CN" altLang="en-US" sz="2800" b="1" dirty="0">
                <a:solidFill>
                  <a:srgbClr val="0000FF"/>
                </a:solidFill>
              </a:rPr>
              <a:t>。</a:t>
            </a:r>
            <a:r>
              <a:rPr lang="zh-CN" altLang="en-US" sz="2800" b="1" dirty="0">
                <a:solidFill>
                  <a:srgbClr val="0000FF"/>
                </a:solidFill>
              </a:rPr>
              <a:t>扎着两个麻花儿辫儿，粉红色的发带在头上一颠一颠的，</a:t>
            </a:r>
            <a:r>
              <a:rPr lang="zh-CN" altLang="en-US" sz="2800" b="1" dirty="0">
                <a:solidFill>
                  <a:srgbClr val="FF3300"/>
                </a:solidFill>
              </a:rPr>
              <a:t>像两只飞舞的彩蝶</a:t>
            </a:r>
            <a:r>
              <a:rPr lang="zh-CN" altLang="en-US" sz="2800" b="1" dirty="0">
                <a:solidFill>
                  <a:srgbClr val="0000FF"/>
                </a:solidFill>
              </a:rPr>
              <a:t>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7651" name="内容占位符 89092"/>
          <p:cNvSpPr>
            <a:spLocks noGrp="1" noRot="1"/>
          </p:cNvSpPr>
          <p:nvPr>
            <p:ph sz="half" idx="1"/>
          </p:nvPr>
        </p:nvSpPr>
        <p:spPr>
          <a:xfrm>
            <a:off x="1825625" y="1600200"/>
            <a:ext cx="4194175" cy="4498975"/>
          </a:xfrm>
        </p:spPr>
        <p:txBody>
          <a:bodyPr anchor="t"/>
          <a:p>
            <a:pPr>
              <a:buClr>
                <a:schemeClr val="hlink"/>
              </a:buClr>
              <a:buSzPct val="95000"/>
              <a:buFont typeface="Wingdings" panose="05000000000000000000" pitchFamily="2" charset="2"/>
            </a:pPr>
            <a:endParaRPr lang="zh-CN" altLang="zh-CN" sz="2800" dirty="0"/>
          </a:p>
        </p:txBody>
      </p:sp>
      <p:pic>
        <p:nvPicPr>
          <p:cNvPr id="27652" name="图片 89094" descr="u=4127616636,3886040761&amp;fm=3&amp;gp=1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88" y="333375"/>
            <a:ext cx="6264275" cy="561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1828800" y="3206750"/>
            <a:ext cx="4495800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128003" name="Picture 3" descr="Ar_016">
            <a:hlinkClick r:id="" action="ppaction://noaction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448800" y="0"/>
            <a:ext cx="1143000" cy="690563"/>
          </a:xfrm>
          <a:prstGeom prst="rect">
            <a:avLst/>
          </a:prstGeom>
          <a:noFill/>
        </p:spPr>
      </p:pic>
      <p:pic>
        <p:nvPicPr>
          <p:cNvPr id="128004" name="Picture 4" descr="fuqi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381000"/>
            <a:ext cx="4087813" cy="6019800"/>
          </a:xfrm>
          <a:noFill/>
        </p:spPr>
      </p:pic>
      <p:sp>
        <p:nvSpPr>
          <p:cNvPr id="12800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413500" y="838200"/>
            <a:ext cx="4754880" cy="510540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solidFill>
                  <a:srgbClr val="008000"/>
                </a:solidFill>
              </a:rPr>
              <a:t>            </a:t>
            </a:r>
            <a:r>
              <a:rPr lang="zh-CN" altLang="en-US" sz="2800" b="1" dirty="0">
                <a:solidFill>
                  <a:schemeClr val="tx2"/>
                </a:solidFill>
              </a:rPr>
              <a:t>一张</a:t>
            </a:r>
            <a:r>
              <a:rPr lang="zh-CN" altLang="en-US" sz="2800" b="1" dirty="0">
                <a:solidFill>
                  <a:srgbClr val="FF0000"/>
                </a:solidFill>
                <a:ea typeface="Gulim" panose="020B0600000101010101" pitchFamily="34" charset="-127"/>
              </a:rPr>
              <a:t>古铜色的老脸</a:t>
            </a:r>
            <a:r>
              <a:rPr lang="zh-CN" altLang="en-US" sz="2800" b="1" dirty="0">
                <a:solidFill>
                  <a:schemeClr val="tx2"/>
                </a:solidFill>
              </a:rPr>
              <a:t>上，满是</a:t>
            </a: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艰辛岁月耕耘出</a:t>
            </a:r>
            <a:r>
              <a:rPr lang="zh-CN" altLang="en-US" sz="2800" b="1" dirty="0">
                <a:solidFill>
                  <a:schemeClr val="tx2"/>
                </a:solidFill>
              </a:rPr>
              <a:t>的</a:t>
            </a: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一条条</a:t>
            </a:r>
            <a:r>
              <a:rPr lang="zh-CN" altLang="en-US" sz="2800" b="1" dirty="0">
                <a:solidFill>
                  <a:srgbClr val="FF0000"/>
                </a:solidFill>
                <a:ea typeface="Gulim" panose="020B0600000101010101" pitchFamily="34" charset="-127"/>
              </a:rPr>
              <a:t>车辙似的皱纹</a:t>
            </a: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。在</a:t>
            </a:r>
            <a:r>
              <a:rPr lang="zh-CN" altLang="en-US" sz="2800" b="1" dirty="0">
                <a:solidFill>
                  <a:schemeClr val="tx2"/>
                </a:solidFill>
              </a:rPr>
              <a:t>这</a:t>
            </a: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张</a:t>
            </a:r>
            <a:r>
              <a:rPr lang="zh-CN" altLang="en-US" sz="2800" b="1" dirty="0">
                <a:solidFill>
                  <a:srgbClr val="FF0000"/>
                </a:solidFill>
                <a:ea typeface="Gulim" panose="020B0600000101010101" pitchFamily="34" charset="-127"/>
              </a:rPr>
              <a:t>刻满了皱纹的面孔上</a:t>
            </a: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，露出</a:t>
            </a:r>
            <a:r>
              <a:rPr lang="zh-CN" altLang="en-US" sz="4000" b="1" dirty="0">
                <a:solidFill>
                  <a:srgbClr val="C707A5"/>
                </a:solidFill>
                <a:ea typeface="Gulim" panose="020B0600000101010101" pitchFamily="34" charset="-127"/>
              </a:rPr>
              <a:t>无奈但坚忍</a:t>
            </a: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的</a:t>
            </a:r>
            <a:r>
              <a:rPr lang="zh-CN" altLang="en-US" sz="2800" b="1" dirty="0">
                <a:solidFill>
                  <a:schemeClr val="tx2"/>
                </a:solidFill>
              </a:rPr>
              <a:t>微笑。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buFontTx/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          </a:t>
            </a: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他的手中</a:t>
            </a:r>
            <a:r>
              <a:rPr lang="zh-CN" altLang="en-US" sz="2800" b="1" dirty="0">
                <a:solidFill>
                  <a:srgbClr val="1313BB"/>
                </a:solidFill>
                <a:ea typeface="Gulim" panose="020B0600000101010101" pitchFamily="34" charset="-127"/>
              </a:rPr>
              <a:t>端着一个破旧的茶碗</a:t>
            </a: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，</a:t>
            </a:r>
            <a:r>
              <a:rPr lang="zh-CN" altLang="en-US" sz="2800" b="1" dirty="0">
                <a:solidFill>
                  <a:schemeClr val="tx2"/>
                </a:solidFill>
              </a:rPr>
              <a:t>那</a:t>
            </a:r>
            <a:r>
              <a:rPr lang="zh-CN" altLang="en-US" sz="2800" b="1" dirty="0">
                <a:solidFill>
                  <a:srgbClr val="FF0000"/>
                </a:solidFill>
                <a:ea typeface="Gulim" panose="020B0600000101010101" pitchFamily="34" charset="-127"/>
              </a:rPr>
              <a:t>犁耙似的手</a:t>
            </a:r>
            <a:r>
              <a:rPr lang="zh-CN" altLang="en-US" sz="2800" b="1" dirty="0">
                <a:solidFill>
                  <a:schemeClr val="tx2"/>
                </a:solidFill>
              </a:rPr>
              <a:t>啊</a:t>
            </a: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，曾创造了多少大米白面，</a:t>
            </a:r>
            <a:r>
              <a:rPr lang="zh-CN" altLang="en-US" sz="2800" b="1" dirty="0">
                <a:solidFill>
                  <a:schemeClr val="tx2"/>
                </a:solidFill>
              </a:rPr>
              <a:t>多少大豆高梁！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buFontTx/>
              <a:buNone/>
            </a:pPr>
            <a:r>
              <a:rPr lang="zh-CN" altLang="en-US" sz="2800" b="1" dirty="0">
                <a:solidFill>
                  <a:schemeClr val="tx2"/>
                </a:solidFill>
                <a:ea typeface="Gulim" panose="020B0600000101010101" pitchFamily="34" charset="-127"/>
              </a:rPr>
              <a:t>             </a:t>
            </a:r>
            <a:r>
              <a:rPr lang="zh-CN" altLang="en-US" sz="2800" b="1" dirty="0">
                <a:solidFill>
                  <a:srgbClr val="C707A5"/>
                </a:solidFill>
                <a:ea typeface="Gulim" panose="020B0600000101010101" pitchFamily="34" charset="-127"/>
              </a:rPr>
              <a:t>他</a:t>
            </a:r>
            <a:r>
              <a:rPr lang="zh-CN" altLang="en-US" sz="2800" b="1" dirty="0">
                <a:solidFill>
                  <a:srgbClr val="C707A5"/>
                </a:solidFill>
              </a:rPr>
              <a:t>的</a:t>
            </a:r>
            <a:r>
              <a:rPr lang="zh-CN" altLang="en-US" sz="2800" b="1" dirty="0">
                <a:solidFill>
                  <a:srgbClr val="C707A5"/>
                </a:solidFill>
                <a:ea typeface="Gulim" panose="020B0600000101010101" pitchFamily="34" charset="-127"/>
              </a:rPr>
              <a:t>身后，是</a:t>
            </a:r>
            <a:r>
              <a:rPr lang="zh-CN" altLang="en-US" sz="2800" b="1" dirty="0">
                <a:solidFill>
                  <a:srgbClr val="C707A5"/>
                </a:solidFill>
              </a:rPr>
              <a:t>汗水</a:t>
            </a:r>
            <a:r>
              <a:rPr lang="zh-CN" altLang="en-US" sz="2800" b="1" dirty="0">
                <a:solidFill>
                  <a:srgbClr val="C707A5"/>
                </a:solidFill>
                <a:ea typeface="Gulim" panose="020B0600000101010101" pitchFamily="34" charset="-127"/>
              </a:rPr>
              <a:t>换来的一片金</a:t>
            </a:r>
            <a:r>
              <a:rPr lang="zh-CN" altLang="en-US" sz="2800" b="1" dirty="0">
                <a:solidFill>
                  <a:srgbClr val="C707A5"/>
                </a:solidFill>
              </a:rPr>
              <a:t>黄</a:t>
            </a:r>
            <a:r>
              <a:rPr lang="zh-CN" altLang="en-US" sz="2800" b="1" dirty="0">
                <a:solidFill>
                  <a:srgbClr val="C707A5"/>
                </a:solidFill>
                <a:ea typeface="Gulim" panose="020B0600000101010101" pitchFamily="34" charset="-127"/>
              </a:rPr>
              <a:t>。</a:t>
            </a:r>
            <a:endParaRPr lang="zh-CN" altLang="en-US" sz="2800" b="1" dirty="0">
              <a:solidFill>
                <a:srgbClr val="C707A5"/>
              </a:solidFill>
              <a:ea typeface="Gulim" panose="020B0600000101010101" pitchFamily="34" charset="-127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8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5" grpId="0" animBg="1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96035" y="365125"/>
            <a:ext cx="836168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小练笔：</a:t>
            </a:r>
            <a:endParaRPr lang="zh-CN" altLang="en-US" sz="4400" b="1" dirty="0" smtClean="0"/>
          </a:p>
          <a:p>
            <a:r>
              <a:rPr lang="zh-CN" altLang="en-US" sz="4400" b="1" dirty="0" smtClean="0"/>
              <a:t>          细致观察一位同学的外貌、衣饰等，住人物特征，写一段人物外貌描写。</a:t>
            </a:r>
            <a:endParaRPr lang="zh-CN" altLang="en-US" sz="4400" b="1" dirty="0" smtClean="0"/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1115060" y="3581400"/>
            <a:ext cx="10972800" cy="1232535"/>
          </a:xfrm>
        </p:spPr>
        <p:txBody>
          <a:bodyPr>
            <a:noAutofit/>
          </a:bodyPr>
          <a:p>
            <a:r>
              <a:rPr lang="en-US" altLang="zh-CN" sz="3900" b="1">
                <a:solidFill>
                  <a:srgbClr val="1313BB"/>
                </a:solidFill>
              </a:rPr>
              <a:t>1.</a:t>
            </a:r>
            <a:r>
              <a:rPr lang="zh-CN" altLang="en-US" sz="3900" b="1">
                <a:solidFill>
                  <a:srgbClr val="1313BB"/>
                </a:solidFill>
              </a:rPr>
              <a:t>小组内读文段，猜一猜</a:t>
            </a:r>
            <a:r>
              <a:rPr lang="en-US" altLang="zh-CN" sz="3900" b="1">
                <a:solidFill>
                  <a:srgbClr val="1313BB"/>
                </a:solidFill>
              </a:rPr>
              <a:t>TA</a:t>
            </a:r>
            <a:r>
              <a:rPr lang="zh-CN" altLang="en-US" sz="3900" b="1">
                <a:solidFill>
                  <a:srgbClr val="1313BB"/>
                </a:solidFill>
              </a:rPr>
              <a:t>是谁？</a:t>
            </a:r>
            <a:endParaRPr lang="zh-CN" altLang="en-US" sz="3900" b="1">
              <a:solidFill>
                <a:srgbClr val="1313BB"/>
              </a:solidFill>
            </a:endParaRPr>
          </a:p>
          <a:p>
            <a:r>
              <a:rPr lang="en-US" altLang="zh-CN" sz="3900" b="1">
                <a:solidFill>
                  <a:srgbClr val="1313BB"/>
                </a:solidFill>
              </a:rPr>
              <a:t>2.</a:t>
            </a:r>
            <a:r>
              <a:rPr lang="zh-CN" altLang="en-US" sz="3900" b="1">
                <a:solidFill>
                  <a:srgbClr val="1313BB"/>
                </a:solidFill>
              </a:rPr>
              <a:t>互相点评：优点及不足？</a:t>
            </a:r>
            <a:endParaRPr lang="zh-CN" altLang="en-US" sz="3900" b="1">
              <a:solidFill>
                <a:srgbClr val="1313BB"/>
              </a:solidFill>
            </a:endParaRPr>
          </a:p>
          <a:p>
            <a:r>
              <a:rPr lang="en-US" altLang="zh-CN" sz="3900" b="1">
                <a:solidFill>
                  <a:srgbClr val="1313BB"/>
                </a:solidFill>
              </a:rPr>
              <a:t>3.</a:t>
            </a:r>
            <a:r>
              <a:rPr lang="zh-CN" altLang="en-US" sz="3900" b="1">
                <a:solidFill>
                  <a:srgbClr val="1313BB"/>
                </a:solidFill>
              </a:rPr>
              <a:t>自我修改。</a:t>
            </a:r>
            <a:endParaRPr lang="zh-CN" altLang="en-US" sz="3900" b="1">
              <a:solidFill>
                <a:srgbClr val="1313BB"/>
              </a:solidFill>
            </a:endParaRPr>
          </a:p>
          <a:p>
            <a:r>
              <a:rPr lang="en-US" altLang="zh-CN" sz="3900" b="1">
                <a:solidFill>
                  <a:srgbClr val="1313BB"/>
                </a:solidFill>
              </a:rPr>
              <a:t>4.</a:t>
            </a:r>
            <a:r>
              <a:rPr lang="zh-CN" altLang="en-US" sz="3900" b="1">
                <a:solidFill>
                  <a:srgbClr val="1313BB"/>
                </a:solidFill>
              </a:rPr>
              <a:t>推选好文段。</a:t>
            </a:r>
            <a:endParaRPr lang="zh-CN" altLang="en-US" sz="3900" b="1">
              <a:solidFill>
                <a:srgbClr val="1313B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39925" y="579755"/>
            <a:ext cx="80854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1313BB"/>
                </a:solidFill>
              </a:rPr>
              <a:t>精彩片段：</a:t>
            </a:r>
            <a:endParaRPr lang="zh-CN" altLang="en-US" sz="4800" b="1" dirty="0" smtClean="0">
              <a:solidFill>
                <a:srgbClr val="1313BB"/>
              </a:solidFill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</a:rPr>
              <a:t>        她身姿轻盈地斜倚在栏杆上，</a:t>
            </a:r>
            <a:r>
              <a:rPr lang="zh-CN" altLang="en-US" sz="3600" b="1" dirty="0" smtClean="0">
                <a:solidFill>
                  <a:srgbClr val="C00000"/>
                </a:solidFill>
                <a:sym typeface="+mn-ea"/>
              </a:rPr>
              <a:t>一身洁白整齐的校服，充满青春的朝阳气息。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浓密的青丝柔顺的垂在肩上。嘴角轻扬，笑容灿烂，露出了两颗可爱的小虎牙，俏皮极了，像一个顽皮的仙子。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她把最美的笑容呈现出来，连身旁的那丛粉色花朵，也绽放得更加鲜艳，朵朵向阳，把自己最好的一面展现给别人。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1841500" y="449580"/>
            <a:ext cx="523303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小结外貌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描写之写法指导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Rectangle 3"/>
          <p:cNvSpPr/>
          <p:nvPr/>
        </p:nvSpPr>
        <p:spPr>
          <a:xfrm>
            <a:off x="1992630" y="1484630"/>
            <a:ext cx="9152255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 u="sng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抓住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最能</a:t>
            </a:r>
            <a:r>
              <a:rPr lang="zh-CN" altLang="en-US" sz="3200" b="1" u="sng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反映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人物</a:t>
            </a:r>
            <a:r>
              <a:rPr lang="zh-CN" altLang="en-US" sz="3200" b="1" u="sng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个性的外貌特征来写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，以形传神，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切忌面面俱到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按一定的顺序来写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（如先整体，后局部，再由上而下）。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用恰当的形容词。</a:t>
            </a:r>
            <a:endParaRPr lang="zh-CN" altLang="en-US" sz="32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、巧</a:t>
            </a:r>
            <a:r>
              <a:rPr lang="zh-CN" altLang="en-US" sz="3200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用修辞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，如比喻、夸张，更好地表现人物性格。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综合描写（</a:t>
            </a:r>
            <a:r>
              <a:rPr lang="zh-CN" altLang="en-US" sz="32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写外貌时，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还可以加上神态、动作、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环境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描写）。</a:t>
            </a:r>
            <a:endParaRPr lang="zh-CN" altLang="en-US" sz="3200" u="sng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71170" y="41910"/>
            <a:ext cx="10972800" cy="4525963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+mj-ea"/>
                <a:ea typeface="+mj-ea"/>
              </a:rPr>
              <a:t>一、猜猜他是谁</a:t>
            </a:r>
            <a:r>
              <a:rPr lang="en-US" altLang="zh-CN" sz="4800" b="1">
                <a:solidFill>
                  <a:srgbClr val="FF0000"/>
                </a:solidFill>
                <a:latin typeface="+mj-ea"/>
                <a:ea typeface="+mj-ea"/>
              </a:rPr>
              <a:t>?</a:t>
            </a:r>
            <a:endParaRPr lang="en-US" altLang="zh-CN" sz="48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170" y="904875"/>
            <a:ext cx="1134491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/>
              <a:t>1.</a:t>
            </a:r>
            <a:r>
              <a:rPr lang="zh-CN" altLang="en-US" sz="4800" b="1"/>
              <a:t>其时进来的是一个</a:t>
            </a:r>
            <a:r>
              <a:rPr lang="zh-CN" altLang="en-US" sz="4800" b="1">
                <a:solidFill>
                  <a:srgbClr val="FF0000"/>
                </a:solidFill>
              </a:rPr>
              <a:t>黑瘦</a:t>
            </a:r>
            <a:r>
              <a:rPr lang="zh-CN" altLang="en-US" sz="4800" b="1"/>
              <a:t>的先生，</a:t>
            </a:r>
            <a:r>
              <a:rPr lang="zh-CN" altLang="en-US" sz="4800" b="1">
                <a:solidFill>
                  <a:srgbClr val="FF0000"/>
                </a:solidFill>
              </a:rPr>
              <a:t>八字须</a:t>
            </a:r>
            <a:r>
              <a:rPr lang="zh-CN" altLang="en-US" sz="4800" b="1"/>
              <a:t>，</a:t>
            </a:r>
            <a:r>
              <a:rPr lang="zh-CN" altLang="en-US" sz="4800" b="1">
                <a:solidFill>
                  <a:srgbClr val="FF0000"/>
                </a:solidFill>
              </a:rPr>
              <a:t>戴着眼镜</a:t>
            </a:r>
            <a:r>
              <a:rPr lang="zh-CN" altLang="en-US" sz="4800" b="1"/>
              <a:t>，挟着一叠大大小小的书。</a:t>
            </a:r>
            <a:endParaRPr lang="zh-CN" altLang="en-US" sz="4800" b="1"/>
          </a:p>
          <a:p>
            <a:pPr algn="r"/>
            <a:r>
              <a:rPr lang="en-US" altLang="zh-CN" sz="4800" b="1"/>
              <a:t>——</a:t>
            </a:r>
            <a:r>
              <a:rPr lang="zh-CN" altLang="en-US" sz="4800" b="1"/>
              <a:t>藤野先生</a:t>
            </a:r>
            <a:endParaRPr lang="zh-CN" altLang="en-US" sz="4800" b="1"/>
          </a:p>
          <a:p>
            <a:pPr algn="r"/>
            <a:endParaRPr lang="zh-CN" altLang="en-US" sz="4800" b="1"/>
          </a:p>
          <a:p>
            <a:pPr algn="l"/>
            <a:r>
              <a:rPr lang="en-US" altLang="zh-CN" sz="4800" b="1" dirty="0">
                <a:solidFill>
                  <a:srgbClr val="0000FF"/>
                </a:solidFill>
                <a:sym typeface="+mn-ea"/>
              </a:rPr>
              <a:t>2.</a:t>
            </a:r>
            <a:r>
              <a:rPr lang="zh-CN" altLang="en-US" sz="4800" b="1" dirty="0">
                <a:solidFill>
                  <a:srgbClr val="0000FF"/>
                </a:solidFill>
                <a:sym typeface="+mn-ea"/>
              </a:rPr>
              <a:t>只见他</a:t>
            </a:r>
            <a:r>
              <a:rPr lang="zh-CN" altLang="en-US" sz="4800" b="1" dirty="0">
                <a:solidFill>
                  <a:srgbClr val="FF0000"/>
                </a:solidFill>
                <a:sym typeface="+mn-ea"/>
              </a:rPr>
              <a:t>黑脸短毛，长嘴大耳，圆身肥肚</a:t>
            </a:r>
            <a:r>
              <a:rPr lang="zh-CN" altLang="en-US" sz="4800" b="1" dirty="0">
                <a:solidFill>
                  <a:srgbClr val="0000FF"/>
                </a:solidFill>
                <a:sym typeface="+mn-ea"/>
              </a:rPr>
              <a:t>，穿一件青不青、蓝不蓝的梭布衣服，提一柄</a:t>
            </a:r>
            <a:r>
              <a:rPr lang="zh-CN" altLang="en-US" sz="4800" b="1" dirty="0">
                <a:solidFill>
                  <a:srgbClr val="FF0000"/>
                </a:solidFill>
                <a:sym typeface="+mn-ea"/>
              </a:rPr>
              <a:t>九齿钉耙</a:t>
            </a:r>
            <a:r>
              <a:rPr lang="zh-CN" altLang="en-US" sz="4800" b="1" dirty="0">
                <a:solidFill>
                  <a:srgbClr val="0000FF"/>
                </a:solidFill>
                <a:sym typeface="+mn-ea"/>
              </a:rPr>
              <a:t>。</a:t>
            </a:r>
            <a:r>
              <a:rPr lang="zh-CN" altLang="en-US" sz="4800" b="1" dirty="0">
                <a:sym typeface="+mn-ea"/>
              </a:rPr>
              <a:t>  </a:t>
            </a:r>
            <a:endParaRPr lang="zh-CN" altLang="en-US" sz="4800" b="1" dirty="0">
              <a:sym typeface="+mn-ea"/>
            </a:endParaRPr>
          </a:p>
          <a:p>
            <a:pPr algn="r"/>
            <a:r>
              <a:rPr lang="en-US" altLang="zh-CN" sz="4800" b="1" dirty="0">
                <a:sym typeface="+mn-ea"/>
              </a:rPr>
              <a:t>——</a:t>
            </a:r>
            <a:r>
              <a:rPr lang="zh-CN" altLang="en-US" sz="4800" b="1" dirty="0">
                <a:sym typeface="+mn-ea"/>
              </a:rPr>
              <a:t>猪八戒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sym typeface="+mn-ea"/>
              </a:rPr>
              <a:t>猜猜他是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  <a:sym typeface="+mn-ea"/>
              </a:rPr>
              <a:t>谁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6245" y="1304290"/>
            <a:ext cx="9175115" cy="4526280"/>
          </a:xfrm>
        </p:spPr>
        <p:txBody>
          <a:bodyPr>
            <a:normAutofit lnSpcReduction="10000"/>
          </a:bodyPr>
          <a:lstStyle/>
          <a:p>
            <a:r>
              <a:rPr lang="en-US" altLang="zh-CN" sz="4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en-US" sz="4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他个子不高不矮，身体不胖不瘦，脸色不黑不白，眼睛不大不小，鼻子不高不低，嘴巴不宽不窄，耳朵不圆不长。</a:t>
            </a:r>
            <a:endParaRPr lang="zh-CN" altLang="en-US" sz="48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endParaRPr lang="en-US" altLang="zh-CN" sz="48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？（没有写出人物的特点）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" y="-11430"/>
            <a:ext cx="12155170" cy="6866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13255" y="1826895"/>
            <a:ext cx="859155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/>
              <a:t>        </a:t>
            </a:r>
            <a:r>
              <a:rPr lang="zh-CN" altLang="en-US" sz="4400" b="1"/>
              <a:t>这个世界脾气特别古怪，你必须</a:t>
            </a:r>
            <a:r>
              <a:rPr lang="zh-CN" altLang="en-US" sz="4400" b="1">
                <a:solidFill>
                  <a:srgbClr val="FF0000"/>
                </a:solidFill>
              </a:rPr>
              <a:t>凝视</a:t>
            </a:r>
            <a:r>
              <a:rPr lang="zh-CN" altLang="en-US" sz="4400" b="1"/>
              <a:t>它，它才会将大门打开，让你看到它里头的风景。</a:t>
            </a:r>
            <a:endParaRPr lang="zh-CN" altLang="en-US" sz="4400" b="1"/>
          </a:p>
          <a:p>
            <a:pPr algn="r"/>
            <a:r>
              <a:rPr lang="en-US" altLang="zh-CN" sz="4400" b="1">
                <a:solidFill>
                  <a:srgbClr val="1313BB"/>
                </a:solidFill>
              </a:rPr>
              <a:t>----</a:t>
            </a:r>
            <a:r>
              <a:rPr lang="zh-CN" altLang="en-US" sz="4400" b="1">
                <a:solidFill>
                  <a:srgbClr val="1313BB"/>
                </a:solidFill>
              </a:rPr>
              <a:t>曹文轩</a:t>
            </a:r>
            <a:endParaRPr lang="zh-CN" altLang="en-US" sz="4400" b="1">
              <a:solidFill>
                <a:srgbClr val="1313BB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521335" y="2873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>
                <a:solidFill>
                  <a:srgbClr val="FF0000"/>
                </a:solidFill>
              </a:rPr>
              <a:t>观察发现特点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"/>
          <p:cNvSpPr txBox="1"/>
          <p:nvPr/>
        </p:nvSpPr>
        <p:spPr>
          <a:xfrm>
            <a:off x="1776413" y="187325"/>
            <a:ext cx="8785225" cy="61855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、外貌描写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对人物的容貌、体态、服饰等外貌特征的描写。</a:t>
            </a:r>
            <a:endParaRPr lang="zh-CN" altLang="en-US" sz="36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1313B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如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600" b="1" dirty="0">
                <a:solidFill>
                  <a:srgbClr val="1313B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肖像（面容长相，五官等）</a:t>
            </a:r>
            <a:endParaRPr lang="zh-CN" altLang="en-US" sz="3600" b="1" dirty="0">
              <a:solidFill>
                <a:srgbClr val="1313B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1313B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身材（高、矮、胖、瘦）</a:t>
            </a:r>
            <a:endParaRPr lang="zh-CN" altLang="en-US" sz="3600" b="1" dirty="0">
              <a:solidFill>
                <a:srgbClr val="1313B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1313B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衣着（穿着打扮）</a:t>
            </a:r>
            <a:endParaRPr lang="zh-CN" altLang="en-US" sz="3600" b="1" dirty="0">
              <a:solidFill>
                <a:srgbClr val="1313B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6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占位符 46081"/>
          <p:cNvSpPr>
            <a:spLocks noGrp="1"/>
          </p:cNvSpPr>
          <p:nvPr>
            <p:ph idx="1"/>
          </p:nvPr>
        </p:nvSpPr>
        <p:spPr>
          <a:xfrm>
            <a:off x="1880235" y="1685925"/>
            <a:ext cx="9062720" cy="5683250"/>
          </a:xfrm>
        </p:spPr>
        <p:txBody>
          <a:bodyPr anchor="t"/>
          <a:lstStyle/>
          <a:p>
            <a:pPr>
              <a:spcBef>
                <a:spcPct val="50000"/>
              </a:spcBef>
              <a:buClr>
                <a:srgbClr val="FF0000"/>
              </a:buClr>
              <a:buNone/>
            </a:pPr>
            <a:r>
              <a:rPr lang="zh-CN" altLang="en-US" sz="54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</a:t>
            </a:r>
            <a:r>
              <a:rPr lang="zh-CN" altLang="en-US" sz="5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对人物进行外貌描写时要注意什么问题呢？</a:t>
            </a:r>
            <a:endParaRPr lang="zh-CN" altLang="en-US" sz="54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ext Box 2"/>
          <p:cNvSpPr txBox="1">
            <a:spLocks noChangeArrowheads="1"/>
          </p:cNvSpPr>
          <p:nvPr/>
        </p:nvSpPr>
        <p:spPr bwMode="auto">
          <a:xfrm>
            <a:off x="1992313" y="4149725"/>
            <a:ext cx="8208962" cy="255333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</a:rPr>
              <a:t>   </a:t>
            </a:r>
            <a:r>
              <a:rPr lang="zh-CN" altLang="en-US" sz="3200" b="1">
                <a:solidFill>
                  <a:schemeClr val="accent2"/>
                </a:solidFill>
              </a:rPr>
              <a:t>他的</a:t>
            </a:r>
            <a:r>
              <a:rPr lang="zh-CN" altLang="en-US" sz="3200" b="1">
                <a:solidFill>
                  <a:srgbClr val="FF0000"/>
                </a:solidFill>
              </a:rPr>
              <a:t>面孔</a:t>
            </a:r>
            <a:r>
              <a:rPr lang="zh-CN" altLang="en-US" sz="3200" b="1">
                <a:solidFill>
                  <a:schemeClr val="accent2"/>
                </a:solidFill>
              </a:rPr>
              <a:t>黄里带白，</a:t>
            </a:r>
            <a:r>
              <a:rPr lang="zh-CN" altLang="en-US" sz="3200" b="1">
                <a:solidFill>
                  <a:srgbClr val="FF0000"/>
                </a:solidFill>
              </a:rPr>
              <a:t>瘦</a:t>
            </a:r>
            <a:r>
              <a:rPr lang="zh-CN" altLang="en-US" sz="3200" b="1">
                <a:solidFill>
                  <a:schemeClr val="accent2"/>
                </a:solidFill>
              </a:rPr>
              <a:t>得教人担心，好象大病新愈的人，但是</a:t>
            </a:r>
            <a:r>
              <a:rPr lang="zh-CN" altLang="en-US" sz="3200" b="1">
                <a:solidFill>
                  <a:srgbClr val="FF0000"/>
                </a:solidFill>
              </a:rPr>
              <a:t>精神</a:t>
            </a:r>
            <a:r>
              <a:rPr lang="zh-CN" altLang="en-US" sz="3200" b="1">
                <a:solidFill>
                  <a:schemeClr val="accent2"/>
                </a:solidFill>
              </a:rPr>
              <a:t>很好，没有一点颓唐的样子。</a:t>
            </a:r>
            <a:r>
              <a:rPr lang="zh-CN" altLang="en-US" sz="3200" b="1">
                <a:solidFill>
                  <a:srgbClr val="FF0000"/>
                </a:solidFill>
              </a:rPr>
              <a:t>头发</a:t>
            </a:r>
            <a:r>
              <a:rPr lang="zh-CN" altLang="en-US" sz="3200" b="1">
                <a:solidFill>
                  <a:schemeClr val="accent2"/>
                </a:solidFill>
              </a:rPr>
              <a:t>约莫一寸长，显然好久没剪，却一根根精神抖擞的直竖着。</a:t>
            </a:r>
            <a:r>
              <a:rPr lang="zh-CN" altLang="en-US" sz="3200" b="1">
                <a:solidFill>
                  <a:srgbClr val="FF0000"/>
                </a:solidFill>
              </a:rPr>
              <a:t>胡须</a:t>
            </a:r>
            <a:r>
              <a:rPr lang="zh-CN" altLang="en-US" sz="3200" b="1">
                <a:solidFill>
                  <a:schemeClr val="accent2"/>
                </a:solidFill>
              </a:rPr>
              <a:t>很打眼；好像浓墨写的隶体“一”字。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pic>
        <p:nvPicPr>
          <p:cNvPr id="154627" name="Picture 3" descr="030124luxun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79875" y="273050"/>
            <a:ext cx="4968875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30" name="WordArt 6"/>
          <p:cNvSpPr>
            <a:spLocks noChangeArrowheads="1" noChangeShapeType="1" noTextEdit="1"/>
          </p:cNvSpPr>
          <p:nvPr/>
        </p:nvSpPr>
        <p:spPr bwMode="auto">
          <a:xfrm>
            <a:off x="1847850" y="333375"/>
            <a:ext cx="1944688" cy="14398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6000" kern="10">
                <a:ln w="12700">
                  <a:solidFill>
                    <a:srgbClr val="B2B2B2"/>
                  </a:solidFill>
                  <a:rou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肖像</a:t>
            </a:r>
            <a:endParaRPr lang="zh-CN" altLang="en-US" sz="6000" kern="10">
              <a:ln w="12700">
                <a:solidFill>
                  <a:srgbClr val="B2B2B2"/>
                </a:solidFill>
                <a:rou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4631" name="Text Box 7"/>
          <p:cNvSpPr txBox="1">
            <a:spLocks noChangeArrowheads="1"/>
          </p:cNvSpPr>
          <p:nvPr/>
        </p:nvSpPr>
        <p:spPr bwMode="auto">
          <a:xfrm>
            <a:off x="9156700" y="260350"/>
            <a:ext cx="1331913" cy="37846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chemeClr val="bg1"/>
                </a:solidFill>
                <a:ea typeface="黑体" panose="02010609060101010101" pitchFamily="49" charset="-122"/>
              </a:rPr>
              <a:t>坚毅不屈</a:t>
            </a:r>
            <a:endParaRPr lang="zh-CN" altLang="en-US" sz="600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/>
      <p:bldP spid="1546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37222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6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标题 137217"/>
          <p:cNvSpPr>
            <a:spLocks noGrp="1" noRot="1"/>
          </p:cNvSpPr>
          <p:nvPr>
            <p:ph type="title"/>
          </p:nvPr>
        </p:nvSpPr>
        <p:spPr>
          <a:xfrm>
            <a:off x="1825625" y="228600"/>
            <a:ext cx="8540750" cy="247650"/>
          </a:xfrm>
        </p:spPr>
        <p:txBody>
          <a:bodyPr anchor="ctr">
            <a:normAutofit fontScale="90000"/>
          </a:bodyPr>
          <a:p>
            <a:r>
              <a:rPr lang="zh-CN" altLang="en-US" sz="4000" dirty="0">
                <a:solidFill>
                  <a:srgbClr val="333399"/>
                </a:solidFill>
              </a:rPr>
              <a:t>。</a:t>
            </a:r>
            <a:endParaRPr lang="zh-CN" altLang="en-US" sz="4000" dirty="0">
              <a:solidFill>
                <a:srgbClr val="333399"/>
              </a:solidFill>
            </a:endParaRPr>
          </a:p>
        </p:txBody>
      </p:sp>
      <p:sp>
        <p:nvSpPr>
          <p:cNvPr id="137220" name="矩形 137219"/>
          <p:cNvSpPr/>
          <p:nvPr/>
        </p:nvSpPr>
        <p:spPr>
          <a:xfrm>
            <a:off x="6827520" y="228600"/>
            <a:ext cx="426593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请介绍一下图中人物的外貌。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示例：  </a:t>
            </a:r>
            <a:r>
              <a:rPr lang="zh-CN" altLang="en-US" sz="4000" b="1" dirty="0">
                <a:solidFill>
                  <a:srgbClr val="1313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他长得又瘦又小，只有脑袋大大的，上边就有三根稀稀拉拉的头发。</a:t>
            </a:r>
            <a:endParaRPr lang="zh-CN" altLang="en-US" sz="4000" b="1" dirty="0">
              <a:solidFill>
                <a:srgbClr val="1313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7225" name="图片 13722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" y="565785"/>
            <a:ext cx="6147435" cy="5869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718685" y="4755515"/>
            <a:ext cx="66421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第一招：抓住主要特点</a:t>
            </a:r>
            <a:r>
              <a:rPr lang="zh-CN" altLang="en-US" sz="4400" b="1" dirty="0">
                <a:solidFill>
                  <a:schemeClr val="tx1"/>
                </a:solidFill>
                <a:sym typeface="+mn-ea"/>
              </a:rPr>
              <a:t>来描写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，但不用面面俱到。</a:t>
            </a:r>
            <a:endParaRPr lang="zh-CN" altLang="en-US" sz="44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slow"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8" name="内容占位符 164867"/>
          <p:cNvSpPr>
            <a:spLocks noGrp="1" noRot="1"/>
          </p:cNvSpPr>
          <p:nvPr>
            <p:ph idx="1"/>
          </p:nvPr>
        </p:nvSpPr>
        <p:spPr>
          <a:xfrm>
            <a:off x="901700" y="682625"/>
            <a:ext cx="10146665" cy="4498975"/>
          </a:xfrm>
          <a:solidFill>
            <a:schemeClr val="bg1"/>
          </a:solidFill>
        </p:spPr>
        <p:txBody>
          <a:bodyPr vert="horz" wrap="square" lIns="91440" tIns="45720" rIns="91440" bIns="45720" anchor="t">
            <a:normAutofit fontScale="60000"/>
          </a:bodyPr>
          <a:p>
            <a:pPr>
              <a:lnSpc>
                <a:spcPct val="90000"/>
              </a:lnSpc>
            </a:pPr>
            <a:r>
              <a:rPr lang="zh-CN" altLang="en-US" sz="7715" b="1" dirty="0"/>
              <a:t>读精彩片段，思考：</a:t>
            </a:r>
            <a:endParaRPr lang="zh-CN" altLang="en-US" sz="7715" b="1" dirty="0"/>
          </a:p>
          <a:p>
            <a:pPr>
              <a:lnSpc>
                <a:spcPct val="90000"/>
              </a:lnSpc>
            </a:pPr>
            <a:r>
              <a:rPr lang="zh-CN" altLang="en-US" sz="4800" b="1" dirty="0"/>
              <a:t>乍一看，她</a:t>
            </a:r>
            <a:r>
              <a:rPr lang="zh-CN" altLang="en-US" sz="4800" b="1" u="sng" dirty="0">
                <a:solidFill>
                  <a:srgbClr val="FF3300"/>
                </a:solidFill>
              </a:rPr>
              <a:t>个子</a:t>
            </a:r>
            <a:r>
              <a:rPr lang="zh-CN" altLang="en-US" sz="4800" b="1" dirty="0"/>
              <a:t>挺高的，</a:t>
            </a:r>
            <a:r>
              <a:rPr lang="zh-CN" altLang="en-US" sz="4800" b="1" u="sng" dirty="0">
                <a:solidFill>
                  <a:srgbClr val="FF3300"/>
                </a:solidFill>
              </a:rPr>
              <a:t>身材</a:t>
            </a:r>
            <a:r>
              <a:rPr lang="zh-CN" altLang="en-US" sz="4800" b="1" dirty="0">
                <a:solidFill>
                  <a:schemeClr val="tx1"/>
                </a:solidFill>
              </a:rPr>
              <a:t>匀称，</a:t>
            </a:r>
            <a:r>
              <a:rPr lang="zh-CN" altLang="en-US" sz="4800" b="1" dirty="0"/>
              <a:t>是块跳舞的料。细看，她留着齐耳短</a:t>
            </a:r>
            <a:r>
              <a:rPr lang="zh-CN" altLang="en-US" sz="4800" b="1" u="sng" dirty="0">
                <a:solidFill>
                  <a:srgbClr val="FF0000"/>
                </a:solidFill>
              </a:rPr>
              <a:t>发</a:t>
            </a:r>
            <a:r>
              <a:rPr lang="zh-CN" altLang="en-US" sz="4800" b="1" dirty="0"/>
              <a:t>，头上总是一左一右地夹着两只发夹，把头发紧紧地拢在耳朵后面，显出一张光滑白净的</a:t>
            </a:r>
            <a:r>
              <a:rPr lang="zh-CN" altLang="en-US" sz="4800" b="1" u="sng" dirty="0">
                <a:solidFill>
                  <a:srgbClr val="FF3300"/>
                </a:solidFill>
              </a:rPr>
              <a:t>脸庞</a:t>
            </a:r>
            <a:r>
              <a:rPr lang="zh-CN" altLang="en-US" sz="4800" b="1" dirty="0"/>
              <a:t>。她的</a:t>
            </a:r>
            <a:r>
              <a:rPr lang="zh-CN" altLang="en-US" sz="4800" b="1" u="sng" dirty="0">
                <a:solidFill>
                  <a:srgbClr val="FF3300"/>
                </a:solidFill>
              </a:rPr>
              <a:t>眼睛</a:t>
            </a:r>
            <a:r>
              <a:rPr lang="zh-CN" altLang="en-US" sz="4800" b="1" dirty="0"/>
              <a:t>不大，细细长长的，但是很有神采，一笑就变成了两条缝。</a:t>
            </a:r>
            <a:r>
              <a:rPr lang="zh-CN" altLang="en-US" sz="4800" b="1" u="sng" dirty="0">
                <a:solidFill>
                  <a:srgbClr val="FF3300"/>
                </a:solidFill>
              </a:rPr>
              <a:t>鼻子</a:t>
            </a:r>
            <a:r>
              <a:rPr lang="zh-CN" altLang="en-US" sz="4800" b="1" dirty="0"/>
              <a:t>微微上翘，给人一种俏皮的感觉，显得十分可爱。她平时最喜欢穿的是一条蓝底白花的连衣裙，裙摆又宽又大。她一跑动起来，裙子就像一只花蝴蝶一样飞起来了。</a:t>
            </a:r>
            <a:endParaRPr lang="zh-CN" altLang="en-US" sz="4800" b="1" dirty="0"/>
          </a:p>
        </p:txBody>
      </p:sp>
      <p:sp>
        <p:nvSpPr>
          <p:cNvPr id="164869" name="标题 164868"/>
          <p:cNvSpPr>
            <a:spLocks noGrp="1" noRot="1"/>
          </p:cNvSpPr>
          <p:nvPr>
            <p:ph type="title"/>
          </p:nvPr>
        </p:nvSpPr>
        <p:spPr>
          <a:xfrm>
            <a:off x="1847850" y="4941888"/>
            <a:ext cx="8540750" cy="1143000"/>
          </a:xfrm>
        </p:spPr>
        <p:txBody>
          <a:bodyPr anchor="ctr">
            <a:normAutofit fontScale="90000"/>
          </a:bodyPr>
          <a:p>
            <a:pPr algn="l"/>
            <a:r>
              <a:rPr lang="zh-CN" altLang="en-US" sz="4445" b="1" dirty="0">
                <a:solidFill>
                  <a:srgbClr val="FF0000"/>
                </a:solidFill>
              </a:rPr>
              <a:t>第二招：按一定的顺序写。</a:t>
            </a:r>
            <a:br>
              <a:rPr lang="zh-CN" altLang="en-US" sz="4445" b="1" dirty="0"/>
            </a:br>
            <a:r>
              <a:rPr lang="zh-CN" altLang="en-US" sz="4445" b="1" dirty="0"/>
              <a:t>（如</a:t>
            </a:r>
            <a:r>
              <a:rPr lang="zh-CN" altLang="en-US" sz="4445" b="1" dirty="0">
                <a:solidFill>
                  <a:srgbClr val="FF0000"/>
                </a:solidFill>
              </a:rPr>
              <a:t>先从整体到局部，再从上到下。</a:t>
            </a:r>
            <a:r>
              <a:rPr lang="zh-CN" altLang="en-US" sz="4445" b="1" dirty="0"/>
              <a:t>）</a:t>
            </a:r>
            <a:endParaRPr lang="zh-CN" altLang="en-US" sz="4445" b="1" dirty="0"/>
          </a:p>
        </p:txBody>
      </p:sp>
    </p:spTree>
  </p:cSld>
  <p:clrMapOvr>
    <a:masterClrMapping/>
  </p:clrMapOvr>
  <p:transition spd="slow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1978</Words>
  <Application>WPS 演示</Application>
  <PresentationFormat>全屏显示(4:3)</PresentationFormat>
  <Paragraphs>103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华文中宋</vt:lpstr>
      <vt:lpstr>隶书</vt:lpstr>
      <vt:lpstr>黑体</vt:lpstr>
      <vt:lpstr>华文隶书</vt:lpstr>
      <vt:lpstr>微软雅黑</vt:lpstr>
      <vt:lpstr>方正舒体</vt:lpstr>
      <vt:lpstr>Gulim</vt:lpstr>
      <vt:lpstr>Calibri</vt:lpstr>
      <vt:lpstr>Arial Unicode MS</vt:lpstr>
      <vt:lpstr>Office 主题</vt:lpstr>
      <vt:lpstr>PowerPoint 演示文稿</vt:lpstr>
      <vt:lpstr>PowerPoint 演示文稿</vt:lpstr>
      <vt:lpstr>猜猜他是谁 </vt:lpstr>
      <vt:lpstr>PowerPoint 演示文稿</vt:lpstr>
      <vt:lpstr>PowerPoint 演示文稿</vt:lpstr>
      <vt:lpstr>PowerPoint 演示文稿</vt:lpstr>
      <vt:lpstr>PowerPoint 演示文稿</vt:lpstr>
      <vt:lpstr>。</vt:lpstr>
      <vt:lpstr>第二招：按一定的顺序写。 （如先从整体到局部，再从上到下。）</vt:lpstr>
      <vt:lpstr>第三招：用恰当的形容词。</vt:lpstr>
      <vt:lpstr>第四招：巧用修辞。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外貌描写</dc:title>
  <dc:creator>win</dc:creator>
  <cp:lastModifiedBy>Fungyee</cp:lastModifiedBy>
  <cp:revision>189</cp:revision>
  <dcterms:created xsi:type="dcterms:W3CDTF">2018-11-06T01:21:00Z</dcterms:created>
  <dcterms:modified xsi:type="dcterms:W3CDTF">2020-11-07T13:28:27Z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2052-11.1.0.10069</vt:lpwstr>
  </property>
</Properties>
</file>