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9" r:id="rId3"/>
    <p:sldId id="265" r:id="rId4"/>
    <p:sldId id="266" r:id="rId5"/>
    <p:sldId id="270" r:id="rId6"/>
    <p:sldId id="271" r:id="rId7"/>
    <p:sldId id="276" r:id="rId8"/>
    <p:sldId id="277" r:id="rId9"/>
    <p:sldId id="274" r:id="rId10"/>
    <p:sldId id="275" r:id="rId11"/>
    <p:sldId id="278" r:id="rId12"/>
    <p:sldId id="284" r:id="rId13"/>
    <p:sldId id="281" r:id="rId14"/>
    <p:sldId id="283" r:id="rId15"/>
    <p:sldId id="285" r:id="rId16"/>
    <p:sldId id="282" r:id="rId17"/>
    <p:sldId id="286" r:id="rId18"/>
    <p:sldId id="287" r:id="rId19"/>
    <p:sldId id="296" r:id="rId20"/>
    <p:sldId id="297" r:id="rId21"/>
    <p:sldId id="289" r:id="rId22"/>
    <p:sldId id="290" r:id="rId23"/>
    <p:sldId id="291" r:id="rId24"/>
    <p:sldId id="292" r:id="rId25"/>
    <p:sldId id="295" r:id="rId26"/>
    <p:sldId id="293" r:id="rId27"/>
    <p:sldId id="294" r:id="rId28"/>
    <p:sldId id="257" r:id="rId29"/>
    <p:sldId id="272" r:id="rId30"/>
    <p:sldId id="264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339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en-US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Picture 4" descr="083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46250"/>
            <a:ext cx="9144000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WordArt 5"/>
          <p:cNvSpPr>
            <a:spLocks noTextEdit="1"/>
          </p:cNvSpPr>
          <p:nvPr/>
        </p:nvSpPr>
        <p:spPr>
          <a:xfrm>
            <a:off x="2051050" y="692150"/>
            <a:ext cx="3313113" cy="1816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学棋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76500" y="6165850"/>
            <a:ext cx="4191000" cy="4064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模板网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-WWW.1PPT.COM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Text Box 4"/>
          <p:cNvSpPr txBox="1"/>
          <p:nvPr/>
        </p:nvSpPr>
        <p:spPr>
          <a:xfrm>
            <a:off x="0" y="1125538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6000" dirty="0">
                <a:latin typeface="Arial" panose="020B0604020202020204" pitchFamily="34" charset="0"/>
                <a:ea typeface="黑体" panose="02010609060101010101" pitchFamily="2" charset="-122"/>
              </a:rPr>
              <a:t>棋    围    能    专    致</a:t>
            </a:r>
            <a:endParaRPr lang="zh-CN" altLang="en-US" sz="60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66" name="Text Box 5"/>
          <p:cNvSpPr txBox="1"/>
          <p:nvPr/>
        </p:nvSpPr>
        <p:spPr>
          <a:xfrm>
            <a:off x="0" y="3644900"/>
            <a:ext cx="91440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  <a:ea typeface="黑体" panose="02010609060101010101" pitchFamily="2" charset="-122"/>
              </a:rPr>
              <a:t>   </a:t>
            </a:r>
            <a:r>
              <a:rPr lang="zh-CN" altLang="en-US" sz="6000" dirty="0">
                <a:latin typeface="Arial" panose="020B0604020202020204" pitchFamily="34" charset="0"/>
                <a:ea typeface="黑体" panose="02010609060101010101" pitchFamily="2" charset="-122"/>
              </a:rPr>
              <a:t>另    鹅    弓    箭    作</a:t>
            </a:r>
            <a:endParaRPr lang="zh-CN" altLang="en-US" sz="60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67" name="Text Box 6"/>
          <p:cNvSpPr txBox="1"/>
          <p:nvPr/>
        </p:nvSpPr>
        <p:spPr>
          <a:xfrm>
            <a:off x="611188" y="2133600"/>
            <a:ext cx="12239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围棋 下棋棋手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8" name="Text Box 7"/>
          <p:cNvSpPr txBox="1"/>
          <p:nvPr/>
        </p:nvSpPr>
        <p:spPr>
          <a:xfrm>
            <a:off x="2195513" y="2133600"/>
            <a:ext cx="12239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围棋 包围 围困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69" name="Text Box 8"/>
          <p:cNvSpPr txBox="1"/>
          <p:nvPr/>
        </p:nvSpPr>
        <p:spPr>
          <a:xfrm>
            <a:off x="3851275" y="2133600"/>
            <a:ext cx="12239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能力能手才能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0" name="Text Box 9"/>
          <p:cNvSpPr txBox="1"/>
          <p:nvPr/>
        </p:nvSpPr>
        <p:spPr>
          <a:xfrm>
            <a:off x="5364163" y="2060575"/>
            <a:ext cx="12239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专心 专注 专门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1" name="Text Box 10"/>
          <p:cNvSpPr txBox="1"/>
          <p:nvPr/>
        </p:nvSpPr>
        <p:spPr>
          <a:xfrm>
            <a:off x="6948488" y="2060575"/>
            <a:ext cx="12239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致力 紧致精制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2" name="Text Box 11"/>
          <p:cNvSpPr txBox="1"/>
          <p:nvPr/>
        </p:nvSpPr>
        <p:spPr>
          <a:xfrm>
            <a:off x="539750" y="4508500"/>
            <a:ext cx="12239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另外 另行 另日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3" name="Text Box 12"/>
          <p:cNvSpPr txBox="1"/>
          <p:nvPr/>
        </p:nvSpPr>
        <p:spPr>
          <a:xfrm>
            <a:off x="2124075" y="4508500"/>
            <a:ext cx="12239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天鹅鹅毛 白鹅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4" name="Text Box 13"/>
          <p:cNvSpPr txBox="1"/>
          <p:nvPr/>
        </p:nvSpPr>
        <p:spPr>
          <a:xfrm>
            <a:off x="3851275" y="4581525"/>
            <a:ext cx="12239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拉弓 弯弓 开弓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5" name="Text Box 14"/>
          <p:cNvSpPr txBox="1"/>
          <p:nvPr/>
        </p:nvSpPr>
        <p:spPr>
          <a:xfrm>
            <a:off x="5364163" y="4508500"/>
            <a:ext cx="1223962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箭头 弓箭 火箭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276" name="Text Box 15"/>
          <p:cNvSpPr txBox="1"/>
          <p:nvPr/>
        </p:nvSpPr>
        <p:spPr>
          <a:xfrm>
            <a:off x="7019925" y="4508500"/>
            <a:ext cx="1223963" cy="1554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习作 作为 作风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 Box 2"/>
          <p:cNvSpPr txBox="1"/>
          <p:nvPr/>
        </p:nvSpPr>
        <p:spPr>
          <a:xfrm>
            <a:off x="950913" y="652463"/>
            <a:ext cx="77279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en-US" altLang="zh-CN" sz="5400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6000" dirty="0">
                <a:latin typeface="楷体_GB2312" pitchFamily="49" charset="-122"/>
                <a:ea typeface="楷体_GB2312" pitchFamily="49" charset="-122"/>
              </a:rPr>
              <a:t>后来，一个学生成了</a:t>
            </a:r>
            <a:endParaRPr lang="zh-CN" altLang="en-US" sz="6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-88900" y="1909763"/>
            <a:ext cx="170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000" dirty="0">
                <a:latin typeface="楷体_GB2312" pitchFamily="49" charset="-122"/>
                <a:ea typeface="楷体_GB2312" pitchFamily="49" charset="-122"/>
              </a:rPr>
              <a:t>出色</a:t>
            </a:r>
            <a:endParaRPr lang="zh-CN" altLang="en-US" sz="6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4" name="Text Box 4"/>
          <p:cNvSpPr txBox="1"/>
          <p:nvPr/>
        </p:nvSpPr>
        <p:spPr>
          <a:xfrm>
            <a:off x="2987675" y="3082925"/>
            <a:ext cx="5518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000" dirty="0">
                <a:latin typeface="楷体_GB2312" pitchFamily="49" charset="-122"/>
                <a:ea typeface="楷体_GB2312" pitchFamily="49" charset="-122"/>
              </a:rPr>
              <a:t>没有多大长进。</a:t>
            </a:r>
            <a:endParaRPr lang="zh-CN" altLang="en-US" sz="6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2" name="Text Box 5"/>
          <p:cNvSpPr txBox="1"/>
          <p:nvPr/>
        </p:nvSpPr>
        <p:spPr>
          <a:xfrm>
            <a:off x="1331913" y="1909763"/>
            <a:ext cx="7804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000" dirty="0">
                <a:latin typeface="楷体_GB2312" pitchFamily="49" charset="-122"/>
                <a:ea typeface="楷体_GB2312" pitchFamily="49" charset="-122"/>
              </a:rPr>
              <a:t>的棋手，而另一个学生</a:t>
            </a:r>
            <a:endParaRPr lang="zh-CN" altLang="en-US" sz="6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3" name="Text Box 6"/>
          <p:cNvSpPr txBox="1"/>
          <p:nvPr/>
        </p:nvSpPr>
        <p:spPr>
          <a:xfrm>
            <a:off x="231775" y="2820988"/>
            <a:ext cx="1841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zh-CN" sz="5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4" name="Text Box 7"/>
          <p:cNvSpPr txBox="1"/>
          <p:nvPr/>
        </p:nvSpPr>
        <p:spPr>
          <a:xfrm>
            <a:off x="-36512" y="3082925"/>
            <a:ext cx="3232150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6000" dirty="0">
                <a:latin typeface="楷体_GB2312" pitchFamily="49" charset="-122"/>
                <a:ea typeface="楷体_GB2312" pitchFamily="49" charset="-122"/>
              </a:rPr>
              <a:t>棋艺一直</a:t>
            </a:r>
            <a:endParaRPr lang="zh-CN" altLang="en-US" sz="60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8" name="Rectangle 8"/>
          <p:cNvSpPr>
            <a:spLocks noGrp="1"/>
          </p:cNvSpPr>
          <p:nvPr>
            <p:ph idx="1"/>
          </p:nvPr>
        </p:nvSpPr>
        <p:spPr>
          <a:xfrm>
            <a:off x="395288" y="4868863"/>
            <a:ext cx="8075612" cy="1008062"/>
          </a:xfrm>
          <a:ln/>
        </p:spPr>
        <p:txBody>
          <a:bodyPr wrap="square" lIns="91440" tIns="45720" rIns="91440" bIns="45720" anchor="t"/>
          <a:p>
            <a:pPr eaLnBrk="1" hangingPunct="1">
              <a:buNone/>
            </a:pPr>
            <a:r>
              <a:rPr lang="en-US" altLang="zh-CN" sz="3600" dirty="0">
                <a:ea typeface="黑体" panose="02010609060101010101" pitchFamily="2" charset="-122"/>
              </a:rPr>
              <a:t>         </a:t>
            </a:r>
            <a:r>
              <a:rPr lang="zh-CN" altLang="en-US" sz="3600" dirty="0">
                <a:ea typeface="黑体" panose="02010609060101010101" pitchFamily="2" charset="-122"/>
              </a:rPr>
              <a:t>两个学生跟同一个老师学下围棋，为什么学的结果不一样？从第二自然段中找找答案。</a:t>
            </a:r>
            <a:endParaRPr lang="zh-CN" altLang="en-US" sz="3600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072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0724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28">
                                            <p:txEl>
                                              <p:charRg st="0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Text Box 4"/>
          <p:cNvSpPr txBox="1"/>
          <p:nvPr/>
        </p:nvSpPr>
        <p:spPr>
          <a:xfrm>
            <a:off x="611188" y="260350"/>
            <a:ext cx="7993062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自由朗读第二自然段，找出写两个学生怎样学棋的句子。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3" name="Rectangle 5"/>
          <p:cNvSpPr/>
          <p:nvPr/>
        </p:nvSpPr>
        <p:spPr>
          <a:xfrm>
            <a:off x="323850" y="1557338"/>
            <a:ext cx="2736850" cy="10080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一个学生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4" name="Text Box 6"/>
          <p:cNvSpPr txBox="1"/>
          <p:nvPr/>
        </p:nvSpPr>
        <p:spPr>
          <a:xfrm>
            <a:off x="3419475" y="1557338"/>
            <a:ext cx="5329238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一个学生专心致志，一边听一边看老师在棋盘上布子，有不明白的地方还要问上几句。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5" name="Rectangle 7"/>
          <p:cNvSpPr/>
          <p:nvPr/>
        </p:nvSpPr>
        <p:spPr>
          <a:xfrm>
            <a:off x="250825" y="4005263"/>
            <a:ext cx="8713788" cy="720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哪个词最能概括他学棋的态度？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6" name="Text Box 8"/>
          <p:cNvSpPr txBox="1"/>
          <p:nvPr/>
        </p:nvSpPr>
        <p:spPr>
          <a:xfrm>
            <a:off x="6804025" y="4076700"/>
            <a:ext cx="201612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专心致志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7" name="Rectangle 9"/>
          <p:cNvSpPr/>
          <p:nvPr/>
        </p:nvSpPr>
        <p:spPr>
          <a:xfrm>
            <a:off x="250825" y="4724400"/>
            <a:ext cx="8713788" cy="720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哪三个动词体现了他专心致志？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7658" name="Text Box 10"/>
          <p:cNvSpPr txBox="1"/>
          <p:nvPr/>
        </p:nvSpPr>
        <p:spPr>
          <a:xfrm>
            <a:off x="6877050" y="4797425"/>
            <a:ext cx="19431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听看问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59" name="Text Box 11"/>
          <p:cNvSpPr txBox="1"/>
          <p:nvPr/>
        </p:nvSpPr>
        <p:spPr>
          <a:xfrm>
            <a:off x="6156325" y="1557338"/>
            <a:ext cx="22320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专心致志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60" name="Text Box 12"/>
          <p:cNvSpPr txBox="1"/>
          <p:nvPr/>
        </p:nvSpPr>
        <p:spPr>
          <a:xfrm>
            <a:off x="4356100" y="2133600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听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61" name="Text Box 13"/>
          <p:cNvSpPr txBox="1"/>
          <p:nvPr/>
        </p:nvSpPr>
        <p:spPr>
          <a:xfrm>
            <a:off x="5724525" y="2133600"/>
            <a:ext cx="108108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看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62" name="Text Box 14"/>
          <p:cNvSpPr txBox="1"/>
          <p:nvPr/>
        </p:nvSpPr>
        <p:spPr>
          <a:xfrm>
            <a:off x="4356100" y="3213100"/>
            <a:ext cx="8636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问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7663" name="Rectangle 15"/>
          <p:cNvSpPr/>
          <p:nvPr/>
        </p:nvSpPr>
        <p:spPr>
          <a:xfrm>
            <a:off x="3203575" y="5589588"/>
            <a:ext cx="3097213" cy="720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朗读句子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nimBg="1"/>
      <p:bldP spid="27654" grpId="0"/>
      <p:bldP spid="27655" grpId="0" animBg="1"/>
      <p:bldP spid="27656" grpId="0"/>
      <p:bldP spid="27657" grpId="0" animBg="1"/>
      <p:bldP spid="27658" grpId="0"/>
      <p:bldP spid="27659" grpId="0"/>
      <p:bldP spid="27660" grpId="0"/>
      <p:bldP spid="27661" grpId="0"/>
      <p:bldP spid="27662" grpId="0"/>
      <p:bldP spid="2766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4"/>
          <p:cNvSpPr/>
          <p:nvPr/>
        </p:nvSpPr>
        <p:spPr>
          <a:xfrm>
            <a:off x="250825" y="260350"/>
            <a:ext cx="223361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理解词语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1042988" y="1268413"/>
            <a:ext cx="70580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专心致志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：全神贯注   一心一意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 rot="-10800000" flipV="1">
            <a:off x="3276600" y="1844675"/>
            <a:ext cx="53276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聚精会神   目不转睛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340" name="Picture 8" descr="20090525091643141486"/>
          <p:cNvPicPr>
            <a:picLocks noChangeAspect="1"/>
          </p:cNvPicPr>
          <p:nvPr/>
        </p:nvPicPr>
        <p:blipFill>
          <a:blip r:embed="rId1"/>
          <a:srcRect r="39500"/>
          <a:stretch>
            <a:fillRect/>
          </a:stretch>
        </p:blipFill>
        <p:spPr>
          <a:xfrm>
            <a:off x="3348038" y="2924175"/>
            <a:ext cx="2551112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11" descr="u=2597212544,4074256784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2852738"/>
            <a:ext cx="2447925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13" descr="u=535186114,31561602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2225" y="2924175"/>
            <a:ext cx="1914525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8" name="Text Box 4"/>
          <p:cNvSpPr txBox="1"/>
          <p:nvPr/>
        </p:nvSpPr>
        <p:spPr>
          <a:xfrm>
            <a:off x="179388" y="1916113"/>
            <a:ext cx="89646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一边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一边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表示两个动作同时进行。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362" name="Rectangle 5"/>
          <p:cNvSpPr/>
          <p:nvPr/>
        </p:nvSpPr>
        <p:spPr>
          <a:xfrm>
            <a:off x="250825" y="260350"/>
            <a:ext cx="2233613" cy="6477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理解词语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1750" name="Text Box 6"/>
          <p:cNvSpPr txBox="1"/>
          <p:nvPr/>
        </p:nvSpPr>
        <p:spPr>
          <a:xfrm>
            <a:off x="1547813" y="3789363"/>
            <a:ext cx="6192837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用“一边</a:t>
            </a:r>
            <a:r>
              <a:rPr lang="en-US" altLang="zh-CN" sz="3200" dirty="0">
                <a:latin typeface="Arial" panose="020B0604020202020204" pitchFamily="34" charset="0"/>
                <a:ea typeface="黑体" panose="02010609060101010101" pitchFamily="2" charset="-122"/>
              </a:rPr>
              <a:t>……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一边</a:t>
            </a:r>
            <a:r>
              <a:rPr lang="en-US" altLang="zh-CN" sz="3200" dirty="0">
                <a:latin typeface="Arial" panose="020B0604020202020204" pitchFamily="34" charset="0"/>
                <a:ea typeface="黑体" panose="02010609060101010101" pitchFamily="2" charset="-122"/>
              </a:rPr>
              <a:t>……”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说句子。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Text Box 4"/>
          <p:cNvSpPr txBox="1"/>
          <p:nvPr/>
        </p:nvSpPr>
        <p:spPr>
          <a:xfrm>
            <a:off x="900113" y="1341438"/>
            <a:ext cx="74168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学习方法：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、概括学习态度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、找出体现学习态度的词语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3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、理解词语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4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、练习朗读句子。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6386" name="Picture 6" descr="u=904348742,3804336591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D4DAEA"/>
              </a:clrFrom>
              <a:clrTo>
                <a:srgbClr val="D4DAE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5963" y="404813"/>
            <a:ext cx="3028950" cy="1576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3"/>
          <p:cNvSpPr/>
          <p:nvPr/>
        </p:nvSpPr>
        <p:spPr>
          <a:xfrm>
            <a:off x="3059113" y="0"/>
            <a:ext cx="2736850" cy="5492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另一个学生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82" name="Text Box 14"/>
          <p:cNvSpPr txBox="1"/>
          <p:nvPr/>
        </p:nvSpPr>
        <p:spPr>
          <a:xfrm>
            <a:off x="250825" y="476250"/>
            <a:ext cx="8497888" cy="3387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另一个学生呢，听着听着就走了神儿，好像看到一只美丽的天鹅正从远处飞来。他想，要是用弓箭把它射下来该有多好哇！想着想着，双手不由得做出了拉弓射箭的动作。老师发现了，提醒他注意听讲。可他听了一会儿，又去想别的事了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2783" name="Text Box 15"/>
          <p:cNvSpPr txBox="1"/>
          <p:nvPr/>
        </p:nvSpPr>
        <p:spPr>
          <a:xfrm>
            <a:off x="1116013" y="4149725"/>
            <a:ext cx="6911975" cy="228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小组合作讨论</a:t>
            </a: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黑体" panose="02010609060101010101" pitchFamily="2" charset="-122"/>
              </a:rPr>
              <a:t>你能用哪个词概括他的学习态度？   从哪些词语看出来的？                     读好句子。</a:t>
            </a:r>
            <a:endParaRPr lang="zh-CN" altLang="en-US" sz="32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/>
      <p:bldP spid="327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Text Box 3"/>
          <p:cNvSpPr txBox="1"/>
          <p:nvPr/>
        </p:nvSpPr>
        <p:spPr>
          <a:xfrm>
            <a:off x="250825" y="476250"/>
            <a:ext cx="8497888" cy="3387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另一个学生呢，听着听着就走了神儿，好像看到一只美丽的天鹅正从远处飞来。他想，要是用弓箭把它射下来该有多好哇！想着想着，双手不由得做出了拉弓射箭的动作。老师发现了，提醒他注意听讲。可他听了一会儿，又去想别的事了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797" name="Text Box 5"/>
          <p:cNvSpPr txBox="1"/>
          <p:nvPr/>
        </p:nvSpPr>
        <p:spPr>
          <a:xfrm>
            <a:off x="1835150" y="4365625"/>
            <a:ext cx="58324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三心二意     心不在焉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798" name="Text Box 6"/>
          <p:cNvSpPr txBox="1"/>
          <p:nvPr/>
        </p:nvSpPr>
        <p:spPr>
          <a:xfrm>
            <a:off x="1619250" y="2133600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想着想着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799" name="Text Box 7"/>
          <p:cNvSpPr txBox="1"/>
          <p:nvPr/>
        </p:nvSpPr>
        <p:spPr>
          <a:xfrm>
            <a:off x="4427538" y="476250"/>
            <a:ext cx="21955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听着听着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800" name="Text Box 8"/>
          <p:cNvSpPr txBox="1"/>
          <p:nvPr/>
        </p:nvSpPr>
        <p:spPr>
          <a:xfrm>
            <a:off x="4859338" y="213360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不由得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3801" name="Text Box 9"/>
          <p:cNvSpPr txBox="1"/>
          <p:nvPr/>
        </p:nvSpPr>
        <p:spPr>
          <a:xfrm>
            <a:off x="4859338" y="3213100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又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8439" name="Picture 11" descr="u=1426977914,3653871914&amp;fm=23&amp;gp=0"/>
          <p:cNvPicPr>
            <a:picLocks noChangeAspect="1"/>
          </p:cNvPicPr>
          <p:nvPr/>
        </p:nvPicPr>
        <p:blipFill>
          <a:blip r:embed="rId1"/>
          <a:srcRect l="4463" r="60873" b="57167"/>
          <a:stretch>
            <a:fillRect/>
          </a:stretch>
        </p:blipFill>
        <p:spPr>
          <a:xfrm>
            <a:off x="179388" y="5157788"/>
            <a:ext cx="2232025" cy="12239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8" grpId="0"/>
      <p:bldP spid="33799" grpId="0"/>
      <p:bldP spid="33800" grpId="0"/>
      <p:bldP spid="3380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20066873510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659188"/>
            <a:ext cx="4643438" cy="3198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3" descr="20061217126285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3321050"/>
            <a:ext cx="4716462" cy="3536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4" descr="7_54395712_200809241743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8313" y="0"/>
            <a:ext cx="4865687" cy="3241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5"/>
          <p:cNvSpPr txBox="1"/>
          <p:nvPr/>
        </p:nvSpPr>
        <p:spPr>
          <a:xfrm>
            <a:off x="1331913" y="765175"/>
            <a:ext cx="2160587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天鹅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20086161555354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8325" y="3500438"/>
            <a:ext cx="2225675" cy="335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3" descr="E8DF42610A578715FE2AF3EE20E866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0438"/>
            <a:ext cx="6877050" cy="3357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4"/>
          <p:cNvSpPr txBox="1"/>
          <p:nvPr/>
        </p:nvSpPr>
        <p:spPr>
          <a:xfrm>
            <a:off x="2843213" y="1268413"/>
            <a:ext cx="367347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60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拉弓射箭</a:t>
            </a:r>
            <a:endParaRPr lang="zh-CN" altLang="en-US" sz="60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Text Box 3"/>
          <p:cNvSpPr txBox="1"/>
          <p:nvPr/>
        </p:nvSpPr>
        <p:spPr>
          <a:xfrm>
            <a:off x="0" y="0"/>
            <a:ext cx="9144000" cy="2227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被人们形象地比喻为黑白世界的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围棋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，是我国古人所喜爱的娱乐竞技活动，同时也是人类历史上最悠久的一种棋戏。围棋，在我国古代称为弈，在整个古代棋类中可以说是棋之鼻祖，相传已有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4000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多年的历史。下围棋被称为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手谈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074" name="Picture 5" descr="Gucn_2010090384812173017Pic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2276475"/>
            <a:ext cx="6337300" cy="451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 Box 2"/>
          <p:cNvSpPr txBox="1"/>
          <p:nvPr/>
        </p:nvSpPr>
        <p:spPr>
          <a:xfrm>
            <a:off x="1455738" y="31750"/>
            <a:ext cx="6069012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一个学生成了出色的棋手，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06" name="Text Box 3"/>
          <p:cNvSpPr txBox="1"/>
          <p:nvPr/>
        </p:nvSpPr>
        <p:spPr>
          <a:xfrm>
            <a:off x="0" y="1412875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因为（                    ），所以他成了出色的棋手。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1507" name="Picture 4" descr="2004471711417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3009900"/>
            <a:ext cx="5040312" cy="384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2004471711417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175" y="3119438"/>
            <a:ext cx="4895850" cy="3738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 Box 3"/>
          <p:cNvSpPr txBox="1"/>
          <p:nvPr/>
        </p:nvSpPr>
        <p:spPr>
          <a:xfrm>
            <a:off x="468313" y="0"/>
            <a:ext cx="7956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而另一个学生棋艺一直没有多大长进。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1" name="Text Box 4"/>
          <p:cNvSpPr txBox="1"/>
          <p:nvPr/>
        </p:nvSpPr>
        <p:spPr>
          <a:xfrm>
            <a:off x="0" y="765175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因为（                    ），所以他棋艺一直没有多大长进。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6869" name="Text Box 5"/>
          <p:cNvSpPr txBox="1"/>
          <p:nvPr/>
        </p:nvSpPr>
        <p:spPr>
          <a:xfrm>
            <a:off x="0" y="2205038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思考：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那个学生如果不学棋，而是改为射箭，是不是会成为出色的射箭能手呢？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Text Box 2"/>
          <p:cNvSpPr txBox="1"/>
          <p:nvPr/>
        </p:nvSpPr>
        <p:spPr>
          <a:xfrm>
            <a:off x="395288" y="765175"/>
            <a:ext cx="8353425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一个学生因为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，所以后来成了的棋手；而另一个学生因为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，所以棋艺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。看来，学习、读书时都要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，不能</a:t>
            </a:r>
            <a:r>
              <a:rPr lang="zh-CN" altLang="en-US" sz="3600" u="sng" dirty="0">
                <a:latin typeface="黑体" panose="02010609060101010101" pitchFamily="2" charset="-122"/>
                <a:ea typeface="黑体" panose="02010609060101010101" pitchFamily="2" charset="-122"/>
              </a:rPr>
              <a:t>        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3554" name="Picture 5" descr="u=2444592592,3559436003&amp;fm=23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667" b="16833"/>
          <a:stretch>
            <a:fillRect/>
          </a:stretch>
        </p:blipFill>
        <p:spPr>
          <a:xfrm>
            <a:off x="250825" y="3933825"/>
            <a:ext cx="4010025" cy="2425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050711yiqiu"/>
          <p:cNvPicPr>
            <a:picLocks noChangeAspect="1"/>
          </p:cNvPicPr>
          <p:nvPr/>
        </p:nvPicPr>
        <p:blipFill>
          <a:blip r:embed="rId1"/>
          <a:srcRect t="14619"/>
          <a:stretch>
            <a:fillRect/>
          </a:stretch>
        </p:blipFill>
        <p:spPr>
          <a:xfrm>
            <a:off x="1692275" y="3308350"/>
            <a:ext cx="5543550" cy="354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 Box 3"/>
          <p:cNvSpPr txBox="1"/>
          <p:nvPr/>
        </p:nvSpPr>
        <p:spPr>
          <a:xfrm>
            <a:off x="323850" y="280988"/>
            <a:ext cx="8208963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这个故事告诉我们：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学习必须专心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。只有全神贯注、用心学习的人才会学好本领，在学习上三心二意、极不专心的人是学而无成的。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Text Box 3"/>
          <p:cNvSpPr txBox="1"/>
          <p:nvPr/>
        </p:nvSpPr>
        <p:spPr>
          <a:xfrm>
            <a:off x="0" y="0"/>
            <a:ext cx="3132138" cy="9144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选字填空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0" y="908050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做 作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）业 工（ ）（ ）品 动（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0" y="2060575"/>
            <a:ext cx="9144000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工 公 弓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）园 拉（ ）（ ）人 （ ）司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0" y="3284538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住 注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上课时，我们要（ ）意听讲，两眼（ ）视黑板，不要东张西望。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1" name="Text Box 7"/>
          <p:cNvSpPr txBox="1"/>
          <p:nvPr/>
        </p:nvSpPr>
        <p:spPr>
          <a:xfrm>
            <a:off x="0" y="5118100"/>
            <a:ext cx="9144000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提 题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还有什么不懂的问（ ），小朋友可以（ ）出来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992" name="Text Box 8"/>
          <p:cNvSpPr txBox="1"/>
          <p:nvPr/>
        </p:nvSpPr>
        <p:spPr>
          <a:xfrm>
            <a:off x="323850" y="148431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作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3" name="Text Box 9"/>
          <p:cNvSpPr txBox="1"/>
          <p:nvPr/>
        </p:nvSpPr>
        <p:spPr>
          <a:xfrm>
            <a:off x="2627313" y="14128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作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4" name="Text Box 10"/>
          <p:cNvSpPr txBox="1"/>
          <p:nvPr/>
        </p:nvSpPr>
        <p:spPr>
          <a:xfrm>
            <a:off x="3779838" y="148431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作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5" name="Text Box 11"/>
          <p:cNvSpPr txBox="1"/>
          <p:nvPr/>
        </p:nvSpPr>
        <p:spPr>
          <a:xfrm>
            <a:off x="6084888" y="1412875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作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6" name="Text Box 12"/>
          <p:cNvSpPr txBox="1"/>
          <p:nvPr/>
        </p:nvSpPr>
        <p:spPr>
          <a:xfrm>
            <a:off x="323850" y="26368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公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7" name="Text Box 13"/>
          <p:cNvSpPr txBox="1"/>
          <p:nvPr/>
        </p:nvSpPr>
        <p:spPr>
          <a:xfrm>
            <a:off x="2627313" y="25654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弓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8" name="Text Box 14"/>
          <p:cNvSpPr txBox="1"/>
          <p:nvPr/>
        </p:nvSpPr>
        <p:spPr>
          <a:xfrm>
            <a:off x="3779838" y="263683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工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1999" name="Text Box 15"/>
          <p:cNvSpPr txBox="1"/>
          <p:nvPr/>
        </p:nvSpPr>
        <p:spPr>
          <a:xfrm>
            <a:off x="5580063" y="25654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公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2000" name="Text Box 16"/>
          <p:cNvSpPr txBox="1"/>
          <p:nvPr/>
        </p:nvSpPr>
        <p:spPr>
          <a:xfrm>
            <a:off x="3563938" y="378936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注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2001" name="Text Box 17"/>
          <p:cNvSpPr txBox="1"/>
          <p:nvPr/>
        </p:nvSpPr>
        <p:spPr>
          <a:xfrm>
            <a:off x="7451725" y="38608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注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2002" name="Text Box 18"/>
          <p:cNvSpPr txBox="1"/>
          <p:nvPr/>
        </p:nvSpPr>
        <p:spPr>
          <a:xfrm>
            <a:off x="3995738" y="5516563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题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2003" name="Text Box 19"/>
          <p:cNvSpPr txBox="1"/>
          <p:nvPr/>
        </p:nvSpPr>
        <p:spPr>
          <a:xfrm>
            <a:off x="7956550" y="5589588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提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  <p:bldP spid="41992" grpId="0"/>
      <p:bldP spid="41993" grpId="0"/>
      <p:bldP spid="41994" grpId="0"/>
      <p:bldP spid="41995" grpId="0"/>
      <p:bldP spid="41996" grpId="0"/>
      <p:bldP spid="41997" grpId="0"/>
      <p:bldP spid="41998" grpId="0"/>
      <p:bldP spid="41999" grpId="0"/>
      <p:bldP spid="42000" grpId="0"/>
      <p:bldP spid="42001" grpId="0"/>
      <p:bldP spid="42002" grpId="0"/>
      <p:bldP spid="4200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Text Box 3"/>
          <p:cNvSpPr txBox="1"/>
          <p:nvPr/>
        </p:nvSpPr>
        <p:spPr>
          <a:xfrm>
            <a:off x="1958975" y="914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6" name="Text Box 4"/>
          <p:cNvSpPr txBox="1"/>
          <p:nvPr/>
        </p:nvSpPr>
        <p:spPr>
          <a:xfrm>
            <a:off x="0" y="333375"/>
            <a:ext cx="9144000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成语乐园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专心致志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意思一样的成语有：（         ），（          ）。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/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表示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不由得，控制不住自己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dirty="0">
                <a:latin typeface="黑体" panose="02010609060101010101" pitchFamily="2" charset="-122"/>
                <a:ea typeface="黑体" panose="02010609060101010101" pitchFamily="2" charset="-122"/>
              </a:rPr>
              <a:t>的成语有（       ），（        ），（       ）。</a:t>
            </a:r>
            <a:endParaRPr lang="zh-CN" altLang="en-US" sz="3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1" name="Text Box 5"/>
          <p:cNvSpPr txBox="1"/>
          <p:nvPr/>
        </p:nvSpPr>
        <p:spPr>
          <a:xfrm>
            <a:off x="611188" y="1989138"/>
            <a:ext cx="58324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聚精会神       全神贯注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395288" y="3644900"/>
            <a:ext cx="856932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不由自主     情不自禁      身不由己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  <p:bldP spid="399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Text Box 4"/>
          <p:cNvSpPr txBox="1"/>
          <p:nvPr/>
        </p:nvSpPr>
        <p:spPr>
          <a:xfrm>
            <a:off x="250825" y="333375"/>
            <a:ext cx="8893175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写出加线词语的近义词。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那个专心听讲的学生成了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出色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的棋手。（              ）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那个老是走神儿的学生，棋艺一直没有多大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长进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。（               ）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684213" y="1989138"/>
            <a:ext cx="37433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杰出、优秀、出众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2771775" y="3716338"/>
            <a:ext cx="37433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进步、进展、提高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7" descr="20060403094055xu"/>
          <p:cNvPicPr>
            <a:picLocks noChangeAspect="1"/>
          </p:cNvPicPr>
          <p:nvPr/>
        </p:nvPicPr>
        <p:blipFill>
          <a:blip r:embed="rId1"/>
          <a:srcRect t="9599"/>
          <a:stretch>
            <a:fillRect/>
          </a:stretch>
        </p:blipFill>
        <p:spPr>
          <a:xfrm>
            <a:off x="250825" y="1700213"/>
            <a:ext cx="8424863" cy="5157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4"/>
          <p:cNvSpPr txBox="1"/>
          <p:nvPr/>
        </p:nvSpPr>
        <p:spPr>
          <a:xfrm>
            <a:off x="323850" y="1052513"/>
            <a:ext cx="7993063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这篇课文讲了两个学生向围棋能手秋学下棋的故事。一个学生因（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专心致志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），所以后来成了（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出色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）的棋手；而另一个学生因为（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不专心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），所以棋艺一直没有多大（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长进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）。看来，学习、读书时都要（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专心致志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）不能（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三心二意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8675" name="Text Box 8"/>
          <p:cNvSpPr txBox="1"/>
          <p:nvPr/>
        </p:nvSpPr>
        <p:spPr>
          <a:xfrm>
            <a:off x="0" y="712788"/>
            <a:ext cx="9144000" cy="6145212"/>
          </a:xfrm>
          <a:prstGeom prst="rect">
            <a:avLst/>
          </a:prstGeom>
          <a:solidFill>
            <a:schemeClr val="bg1">
              <a:alpha val="70195"/>
            </a:schemeClr>
          </a:solidFill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Rectangle 5"/>
          <p:cNvSpPr/>
          <p:nvPr/>
        </p:nvSpPr>
        <p:spPr>
          <a:xfrm>
            <a:off x="179388" y="0"/>
            <a:ext cx="3816350" cy="7651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r>
              <a:rPr lang="en-US" altLang="zh-CN" sz="2500" dirty="0">
                <a:latin typeface="Arial" panose="020B0604020202020204" pitchFamily="34" charset="0"/>
                <a:ea typeface="黑体" panose="02010609060101010101" pitchFamily="2" charset="-122"/>
              </a:rPr>
              <a:t>  </a:t>
            </a:r>
            <a:r>
              <a:rPr lang="zh-CN" altLang="en-US" sz="2500" dirty="0">
                <a:latin typeface="Arial" panose="020B0604020202020204" pitchFamily="34" charset="0"/>
                <a:ea typeface="黑体" panose="02010609060101010101" pitchFamily="2" charset="-122"/>
              </a:rPr>
              <a:t>根据提示说说课文内容</a:t>
            </a:r>
            <a:endParaRPr lang="zh-CN" altLang="en-US" sz="25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323850" y="1052513"/>
            <a:ext cx="7993063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这篇课文讲了两个学生向围棋能手秋学下棋的故事。一个学生因（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专心致志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），所以后来成了（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出色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）的棋手；而另一个学生因为（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不专心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），所以棋艺一直没有多大（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长进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）。看来，学习、读书时都要（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专心致志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）不能（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三心二意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）。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050711yiqiu"/>
          <p:cNvPicPr>
            <a:picLocks noChangeAspect="1"/>
          </p:cNvPicPr>
          <p:nvPr/>
        </p:nvPicPr>
        <p:blipFill>
          <a:blip r:embed="rId1"/>
          <a:srcRect t="9142"/>
          <a:stretch>
            <a:fillRect/>
          </a:stretch>
        </p:blipFill>
        <p:spPr>
          <a:xfrm>
            <a:off x="2051050" y="3068638"/>
            <a:ext cx="5256213" cy="358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 Box 3"/>
          <p:cNvSpPr txBox="1"/>
          <p:nvPr/>
        </p:nvSpPr>
        <p:spPr>
          <a:xfrm>
            <a:off x="323850" y="280988"/>
            <a:ext cx="8208963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这个故事告诉我们：</a:t>
            </a: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学习必须专心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。只有全神贯注、用心学习的人才会学好本领，在学习上三心二意、极不专心的人是学而无成的。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Text Box 4"/>
          <p:cNvSpPr txBox="1"/>
          <p:nvPr/>
        </p:nvSpPr>
        <p:spPr>
          <a:xfrm>
            <a:off x="1116013" y="765175"/>
            <a:ext cx="6769100" cy="3748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学弈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    弈秋，通国之善弈者也。使弈秋诲二人弈，其一人专心致志，惟弈秋之为听；一人虽听之，一心以为有鸿鹄将至，思援弓缴（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zhuó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而射之。虽与之俱学，弗若之矣。为是其智弗若与？吾曰：非然也。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722" name="Rectangle 5"/>
          <p:cNvSpPr/>
          <p:nvPr/>
        </p:nvSpPr>
        <p:spPr>
          <a:xfrm>
            <a:off x="395288" y="188913"/>
            <a:ext cx="2089150" cy="7191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/>
            <a:r>
              <a:rPr lang="en-US" altLang="zh-CN" sz="2600" dirty="0">
                <a:latin typeface="Arial" panose="020B0604020202020204" pitchFamily="34" charset="0"/>
                <a:ea typeface="黑体" panose="02010609060101010101" pitchFamily="2" charset="-122"/>
              </a:rPr>
              <a:t>    </a:t>
            </a:r>
            <a:r>
              <a:rPr lang="zh-CN" altLang="en-US" sz="2600" dirty="0">
                <a:latin typeface="Arial" panose="020B0604020202020204" pitchFamily="34" charset="0"/>
                <a:ea typeface="黑体" panose="02010609060101010101" pitchFamily="2" charset="-122"/>
              </a:rPr>
              <a:t>小链接</a:t>
            </a:r>
            <a:endParaRPr lang="zh-CN" altLang="en-US" sz="2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30723" name="Picture 7" descr="u=1350166189,608161432&amp;fm=23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725" y="3998913"/>
            <a:ext cx="3600450" cy="2859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Picture 2" descr="93742266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9338" y="3144838"/>
            <a:ext cx="4284662" cy="371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Picture 3" descr="01300000165597121057474128153_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8188"/>
            <a:ext cx="4859338" cy="3579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4"/>
          <p:cNvSpPr txBox="1"/>
          <p:nvPr/>
        </p:nvSpPr>
        <p:spPr>
          <a:xfrm>
            <a:off x="0" y="0"/>
            <a:ext cx="9144000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600" b="1" dirty="0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春秋时期鲁国有位叫秋的人特别喜欢下围棋，潜心研究，终于成为当时的第一高手，人们不知道他姓什么，因为他是因下围棋而出名的，所以人们都叫他</a:t>
            </a:r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弈秋</a:t>
            </a:r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6868356256448"/>
          <p:cNvPicPr>
            <a:picLocks noChangeAspect="1"/>
          </p:cNvPicPr>
          <p:nvPr/>
        </p:nvPicPr>
        <p:blipFill>
          <a:blip r:embed="rId1">
            <a:clrChange>
              <a:clrFrom>
                <a:srgbClr val="E2E4E1"/>
              </a:clrFrom>
              <a:clrTo>
                <a:srgbClr val="E2E4E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863" y="4652963"/>
            <a:ext cx="3132137" cy="2205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Text Box 4"/>
          <p:cNvSpPr txBox="1"/>
          <p:nvPr/>
        </p:nvSpPr>
        <p:spPr>
          <a:xfrm>
            <a:off x="827088" y="692150"/>
            <a:ext cx="7921625" cy="37766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围棋    能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手　　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心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致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志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鹅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　  动物 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拉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弓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射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箭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听讲　  提醒    独一无二  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动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    棋艺 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另</a:t>
            </a:r>
            <a:r>
              <a:rPr lang="zh-CN" altLang="en-US" sz="4400" b="1" dirty="0">
                <a:latin typeface="楷体_GB2312" pitchFamily="49" charset="-122"/>
                <a:ea typeface="楷体_GB2312" pitchFamily="49" charset="-122"/>
              </a:rPr>
              <a:t>一个</a:t>
            </a:r>
            <a:endParaRPr lang="zh-CN" altLang="en-US" sz="4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1026" descr="1180420151483_1180420151483_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4525" y="3932238"/>
            <a:ext cx="3419475" cy="292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Text Box 1027"/>
          <p:cNvSpPr txBox="1"/>
          <p:nvPr/>
        </p:nvSpPr>
        <p:spPr>
          <a:xfrm>
            <a:off x="468313" y="554038"/>
            <a:ext cx="8064500" cy="2559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5400" dirty="0"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5400" b="1" dirty="0">
                <a:latin typeface="Arial" panose="020B0604020202020204" pitchFamily="34" charset="0"/>
                <a:ea typeface="楷体_GB2312" pitchFamily="49" charset="-122"/>
              </a:rPr>
              <a:t>古时候，有一位下围棋的能手，名叫秋，他的棋艺远近闻名。</a:t>
            </a:r>
            <a:endParaRPr lang="zh-CN" altLang="en-US" sz="5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2" name="Text Box 1028"/>
          <p:cNvSpPr txBox="1"/>
          <p:nvPr/>
        </p:nvSpPr>
        <p:spPr>
          <a:xfrm>
            <a:off x="1835150" y="1341438"/>
            <a:ext cx="1944688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能手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3" name="Text Box 1029"/>
          <p:cNvSpPr txBox="1"/>
          <p:nvPr/>
        </p:nvSpPr>
        <p:spPr>
          <a:xfrm>
            <a:off x="1835150" y="2205038"/>
            <a:ext cx="338455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远近闻名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4" name="Rectangle 1030"/>
          <p:cNvSpPr/>
          <p:nvPr/>
        </p:nvSpPr>
        <p:spPr>
          <a:xfrm>
            <a:off x="539750" y="3500438"/>
            <a:ext cx="748823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能手：具有某种技能，对某项工作、运动特别熟练的人。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7415" name="Rectangle 1031"/>
          <p:cNvSpPr/>
          <p:nvPr/>
        </p:nvSpPr>
        <p:spPr>
          <a:xfrm>
            <a:off x="539750" y="5157788"/>
            <a:ext cx="5003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3200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dirty="0">
                <a:latin typeface="Arial" panose="020B0604020202020204" pitchFamily="34" charset="0"/>
                <a:ea typeface="楷体_GB2312" pitchFamily="49" charset="-122"/>
              </a:rPr>
              <a:t>远近闻名”还可以怎么说？</a:t>
            </a:r>
            <a:endParaRPr lang="zh-CN" altLang="en-US" sz="32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Text Box 4"/>
          <p:cNvSpPr txBox="1"/>
          <p:nvPr/>
        </p:nvSpPr>
        <p:spPr>
          <a:xfrm>
            <a:off x="468313" y="554038"/>
            <a:ext cx="80645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秋是（           ）的能手。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555875" y="476250"/>
            <a:ext cx="273685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下围棋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1" name="Text Box 6"/>
          <p:cNvSpPr txBox="1"/>
          <p:nvPr/>
        </p:nvSpPr>
        <p:spPr>
          <a:xfrm>
            <a:off x="539750" y="1916113"/>
            <a:ext cx="8280400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（           ）是跨栏的能手。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172" name="Text Box 7"/>
          <p:cNvSpPr txBox="1"/>
          <p:nvPr/>
        </p:nvSpPr>
        <p:spPr>
          <a:xfrm>
            <a:off x="539750" y="3644900"/>
            <a:ext cx="83534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dirty="0">
                <a:latin typeface="Arial" panose="020B0604020202020204" pitchFamily="34" charset="0"/>
                <a:ea typeface="楷体_GB2312" pitchFamily="49" charset="-122"/>
              </a:rPr>
              <a:t>（      ）是（      ）的能手。</a:t>
            </a:r>
            <a:endParaRPr lang="zh-CN" altLang="en-US" sz="54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Picture 5" descr="zc-6349-4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21063"/>
            <a:ext cx="9144000" cy="343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Text Box 6"/>
          <p:cNvSpPr txBox="1"/>
          <p:nvPr/>
        </p:nvSpPr>
        <p:spPr>
          <a:xfrm>
            <a:off x="395288" y="404813"/>
            <a:ext cx="84248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秋，你的棋艺真是</a:t>
            </a:r>
            <a:r>
              <a:rPr lang="zh-CN" altLang="en-US" sz="4400" u="sng" dirty="0">
                <a:latin typeface="Arial" panose="020B0604020202020204" pitchFamily="34" charset="0"/>
                <a:ea typeface="楷体_GB2312" pitchFamily="49" charset="-122"/>
              </a:rPr>
              <a:t>              </a:t>
            </a:r>
            <a:r>
              <a:rPr lang="zh-CN" altLang="en-US" sz="4400" dirty="0">
                <a:latin typeface="Arial" panose="020B0604020202020204" pitchFamily="34" charset="0"/>
                <a:ea typeface="楷体_GB2312" pitchFamily="49" charset="-122"/>
              </a:rPr>
              <a:t> 啊！</a:t>
            </a:r>
            <a:endParaRPr lang="zh-CN" altLang="en-US" sz="4400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1116013" y="1557338"/>
            <a:ext cx="6769100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举世闻名  大名鼎鼎</a:t>
            </a:r>
            <a:endParaRPr lang="zh-CN" altLang="en-US" sz="5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0"/>
            <a:r>
              <a:rPr lang="zh-CN" altLang="en-US" sz="54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家喻户晓  驰名天下</a:t>
            </a:r>
            <a:endParaRPr lang="zh-CN" altLang="en-US" sz="5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4"/>
          <p:cNvSpPr txBox="1"/>
          <p:nvPr/>
        </p:nvSpPr>
        <p:spPr>
          <a:xfrm>
            <a:off x="539750" y="333375"/>
            <a:ext cx="82073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有两个学生拜秋为师，跟他学下棋。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5" name="Rectangle 5"/>
          <p:cNvSpPr/>
          <p:nvPr/>
        </p:nvSpPr>
        <p:spPr>
          <a:xfrm>
            <a:off x="827088" y="5876925"/>
            <a:ext cx="7632700" cy="720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dirty="0">
                <a:latin typeface="Arial" panose="020B0604020202020204" pitchFamily="34" charset="0"/>
                <a:ea typeface="隶书" panose="02010509060101010101" pitchFamily="49" charset="-122"/>
              </a:rPr>
              <a:t>这两个学生是怎么学棋的呢？</a:t>
            </a:r>
            <a:endParaRPr lang="zh-CN" altLang="en-US" sz="32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611188" y="908050"/>
            <a:ext cx="8207375" cy="17399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33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一个学生专心致志，一边听一边看老师在棋盘上布子，有不明白的地方还要问上几句。</a:t>
            </a:r>
            <a:endParaRPr lang="zh-CN" altLang="en-US" sz="3600" dirty="0">
              <a:solidFill>
                <a:srgbClr val="003399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539750" y="1989138"/>
            <a:ext cx="8207375" cy="3937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       </a:t>
            </a:r>
            <a:r>
              <a:rPr lang="zh-CN" altLang="en-US" sz="3600" dirty="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另一个学生呢，听着听着就走了神儿，好像看到一只美丽的天鹅正从远处飞来。他想，要是用弓箭把它射下来该有多好哇！想着想着，双手不由得做出了拉弓射箭的动作。老师发现了，提醒他注意听讲。可他听了一会儿，又去想别的事了。</a:t>
            </a:r>
            <a:endParaRPr lang="zh-CN" altLang="en-US" sz="3600" dirty="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/>
      <p:bldP spid="20486" grpId="0"/>
      <p:bldP spid="204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4"/>
          <p:cNvSpPr/>
          <p:nvPr/>
        </p:nvSpPr>
        <p:spPr>
          <a:xfrm>
            <a:off x="755650" y="549275"/>
            <a:ext cx="7632700" cy="7207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r>
              <a:rPr lang="zh-CN" altLang="en-US" sz="3200" dirty="0">
                <a:latin typeface="Arial" panose="020B0604020202020204" pitchFamily="34" charset="0"/>
                <a:ea typeface="隶书" panose="02010509060101010101" pitchFamily="49" charset="-122"/>
              </a:rPr>
              <a:t>结果怎样？</a:t>
            </a:r>
            <a:endParaRPr lang="zh-CN" altLang="en-US" sz="32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684213" y="1557338"/>
            <a:ext cx="7920037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latin typeface="Arial" panose="020B0604020202020204" pitchFamily="34" charset="0"/>
                <a:ea typeface="黑体" panose="02010609060101010101" pitchFamily="2" charset="-122"/>
              </a:rPr>
              <a:t>后来一个学生成了出色的棋手，而另一个学生棋艺一直没有多大长进。</a:t>
            </a:r>
            <a:endParaRPr lang="zh-CN" altLang="en-US" sz="36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0243" name="Picture 6" descr="084_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3570288"/>
            <a:ext cx="5689600" cy="3287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2498</Words>
  <Application>WPS 演示</Application>
  <PresentationFormat>全屏显示(4:3)</PresentationFormat>
  <Paragraphs>249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楷体_GB2312</vt:lpstr>
      <vt:lpstr>黑体</vt:lpstr>
      <vt:lpstr>隶书</vt:lpstr>
      <vt:lpstr>Calibri</vt:lpstr>
      <vt:lpstr>Arial</vt:lpstr>
      <vt:lpstr>新宋体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peng</cp:lastModifiedBy>
  <cp:revision>10</cp:revision>
  <dcterms:created xsi:type="dcterms:W3CDTF">2014-04-08T15:07:03Z</dcterms:created>
  <dcterms:modified xsi:type="dcterms:W3CDTF">2017-04-27T02:11:10Z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2052-10.1.0.6207</vt:lpwstr>
  </property>
</Properties>
</file>