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98" r:id="rId4"/>
    <p:sldId id="300" r:id="rId5"/>
    <p:sldId id="315" r:id="rId6"/>
    <p:sldId id="301" r:id="rId7"/>
    <p:sldId id="317" r:id="rId8"/>
    <p:sldId id="318" r:id="rId9"/>
    <p:sldId id="319" r:id="rId10"/>
    <p:sldId id="303" r:id="rId11"/>
    <p:sldId id="32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30" r:id="rId21"/>
    <p:sldId id="328" r:id="rId22"/>
    <p:sldId id="309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1008" y="-96"/>
      </p:cViewPr>
      <p:guideLst>
        <p:guide orient="horz" pos="2155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192853" y="1413671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7272908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68117" y="286227"/>
            <a:ext cx="523845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4" descr="C:\Users\Administrator\AppData\Roaming\Tencent\Users\541737432\QQ\WinTemp\RichOle\V67MJR5UD)I4KIA93`OBX3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500188"/>
            <a:ext cx="7858125" cy="471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Text Box 4"/>
          <p:cNvSpPr txBox="1"/>
          <p:nvPr/>
        </p:nvSpPr>
        <p:spPr>
          <a:xfrm>
            <a:off x="857250" y="2857500"/>
            <a:ext cx="7715250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Arial" panose="020B0604020202020204" pitchFamily="34" charset="0"/>
                <a:ea typeface="楷体" panose="02010609060101010101" pitchFamily="49" charset="-122"/>
              </a:rPr>
              <a:t>5.</a:t>
            </a:r>
            <a:r>
              <a:rPr lang="zh-CN" altLang="en-US" sz="5400" dirty="0">
                <a:latin typeface="Arial" panose="020B0604020202020204" pitchFamily="34" charset="0"/>
                <a:ea typeface="楷体" panose="02010609060101010101" pitchFamily="49" charset="-122"/>
              </a:rPr>
              <a:t>铺满金色巴掌的水泥道</a:t>
            </a:r>
            <a:endParaRPr lang="zh-CN" altLang="en-US" sz="54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cover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AutoShape 9" descr="http://redirect04.sogou.com/proxy?url=aHR0cDovL2QuaGlwaG90b3MuYmFpZHUuY29tL3poaWRhby93aCUzRDYwMCUyQzgwMC9zaWduPTExNDY1ZWNmMGNmNDMxYWRiYzg3NGIzZjdiMDY4MDk3LzkwOGZhMGVjMDhmYTUxM2Q4NTY2ZDc4MzNkNmQ1NWZiYjNmYmQ5OWIuanBn&amp;md5=35ef3f7cfe3bf83cfcede5a0513661b6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AutoShape 11" descr="http://redirect04.sogou.com/proxy?url=aHR0cDovL2QuaGlwaG90b3MuYmFpZHUuY29tL3poaWRhby93aCUzRDYwMCUyQzgwMC9zaWduPTExNDY1ZWNmMGNmNDMxYWRiYzg3NGIzZjdiMDY4MDk3LzkwOGZhMGVjMDhmYTUxM2Q4NTY2ZDc4MzNkNmQ1NWZiYjNmYmQ5OWIuanBn&amp;md5=35ef3f7cfe3bf83cfcede5a0513661b6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AutoShape 13" descr="http://redirect04.sogou.com/proxy?url=aHR0cDovL2QuaGlwaG90b3MuYmFpZHUuY29tL3poaWRhby93aCUzRDYwMCUyQzgwMC9zaWduPTExNDY1ZWNmMGNmNDMxYWRiYzg3NGIzZjdiMDY4MDk3LzkwOGZhMGVjMDhmYTUxM2Q4NTY2ZDc4MzNkNmQ1NWZiYjNmYmQ5OWIuanBn&amp;md5=35ef3f7cfe3bf83cfcede5a0513661b6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7" name="Picture 14" descr="C:\Users\Administrator\Desktop\proxy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7287" y="1142984"/>
            <a:ext cx="6600848" cy="50006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71850" y="1547495"/>
            <a:ext cx="548322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读第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自然段，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文中描写的景色，使你想到什么词语？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通过“明朗”一词你体会到什么？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" y="2152650"/>
            <a:ext cx="2961640" cy="35515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3448050" y="4050665"/>
            <a:ext cx="50158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雨后天晴 </a:t>
            </a:r>
            <a:endParaRPr lang="en-US" altLang="zh-CN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可以体会到作者愉快的心情。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3379" y="1655645"/>
            <a:ext cx="2599690" cy="3911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自读第</a:t>
            </a:r>
            <a:r>
              <a:rPr lang="en-US" altLang="zh-CN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自然段：</a:t>
            </a:r>
            <a:endParaRPr lang="zh-CN" altLang="en-US" sz="21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969" y="2176160"/>
            <a:ext cx="5965074" cy="11988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要求：读准字音，读通句子。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思考：雨后的景色是怎么样的？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270" y="3232150"/>
            <a:ext cx="8403590" cy="11988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地面还是潮湿的。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道路两旁的法国梧桐树，掉下了一片片金黄金黄的叶子。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5393" y="1511223"/>
            <a:ext cx="1645103" cy="237052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5273" y="4430881"/>
            <a:ext cx="43548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主要写了潮湿的地面。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梧桐树叶飘落。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13" grpId="0" animBg="1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5" y="2223135"/>
            <a:ext cx="9073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落满梧桐树叶的水泥道是什么样子的呢？用“</a:t>
            </a: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”画出比喻句。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每一片梧桐树叶像什么？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905" y="3648075"/>
            <a:ext cx="884618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水泥道像铺上了一块彩色的地毯。把“水泥道”比作“地毯”。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每一片法国梧桐树的落叶，都像一个金色的小巴掌，熨帖地、平展地粘在水泥道上。把落叶比作小巴掌。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629" y="1595405"/>
            <a:ext cx="264541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读课文第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277" y="1648103"/>
            <a:ext cx="2865120" cy="3911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自读第</a:t>
            </a:r>
            <a:r>
              <a:rPr lang="en-US" altLang="zh-CN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10~13</a:t>
            </a:r>
            <a:r>
              <a:rPr lang="zh-CN" altLang="en-US" sz="21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自然段：</a:t>
            </a:r>
            <a:endParaRPr lang="zh-CN" altLang="en-US" sz="21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6686" y="2040518"/>
            <a:ext cx="6372186" cy="203009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要求：读准字音，读通句子。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思考：句子“你瞧，这多像两只棕红色的小鸟，在秋天金黄的叶丛间，愉快地蹦跳着、歌唱着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”是把什么比作什么？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6686" y="4235603"/>
            <a:ext cx="5996288" cy="106045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这一比喻句，把雨靴比作小鸟，写出作者愉快的心情。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8872" y="3451473"/>
            <a:ext cx="1481443" cy="15860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6064" y="1802683"/>
            <a:ext cx="665905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思考：“一夜秋风，一夜秋雨。”在文章的开头和结尾都有，这样的写法是什么？有什么好处？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0895" y="3550082"/>
            <a:ext cx="589632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这叫做首尾呼应。好处：结构更加紧密，严谨，内容更加完整；强调主题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加深印象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引起共鸣。好处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结构严谨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自然明确。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1431" y="1974910"/>
            <a:ext cx="578031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作者写一场秋雨过后，梧桐树叶落满水泥道，作者发现的美丽景色。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7574" y="3269979"/>
            <a:ext cx="52690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这个世界不是缺少美，而是缺少发现美的眼睛。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罗丹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1488" y="4279401"/>
            <a:ext cx="53693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观察，观察，再观察。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巴甫洛夫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8085" y="1864766"/>
            <a:ext cx="7117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“铺满金色巴掌的水泥道”，多美的发现啊！你在上学或放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学路上看到了什么样的景色？用几句话写下来吧。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3582" y="2799584"/>
            <a:ext cx="7154839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放学啦，一路走一路堵，路上不断往学校赶来的都是焦急接子女的家长。还有一边走一边和子女嘘寒问暖的温馨场面，这一道道美丽的风景，真让我羡慕不已。忽然想到自己的父母虽然没来接送，但一定在家里准备了丰盛的饭菜，于是加快了回家的脚步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9568" y="1768061"/>
            <a:ext cx="5584294" cy="53022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en-US" sz="3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根据课文内容填空</a:t>
            </a:r>
            <a:endParaRPr lang="zh-CN" altLang="en-US" sz="3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998" y="2350452"/>
            <a:ext cx="7006707" cy="899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水泥道像（                                          ）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32547" y="2465863"/>
            <a:ext cx="2579920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铺上了一块彩色的地毯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63210" y="3092560"/>
            <a:ext cx="2200225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一个金色的小巴掌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08293" y="3876134"/>
            <a:ext cx="120831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一片一片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9250" y="3876143"/>
            <a:ext cx="1929944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一步一步小心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3671" y="3462073"/>
            <a:ext cx="795147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每一片法国梧桐树的落叶，都像（                        ）。       ）。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450" y="4140835"/>
            <a:ext cx="61709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我（                    ）地走着，（        ）仔细地数着。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3" grpId="0"/>
      <p:bldP spid="10" grpId="0"/>
      <p:bldP spid="5" grpId="0"/>
      <p:bldP spid="6" grpId="0"/>
      <p:bldP spid="9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1"/>
          <p:cNvSpPr/>
          <p:nvPr/>
        </p:nvSpPr>
        <p:spPr>
          <a:xfrm>
            <a:off x="298450" y="2686050"/>
            <a:ext cx="854710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 eaLnBrk="0" hangingPunct="0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）啊！多么明朗的天空。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）每一片法国梧桐树的落叶，都像一个金色的小巴掌，熨帖地、平展地粘在水泥道上。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（3）它们排列得并不规则，甚至有些凌乱。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矩形 2"/>
          <p:cNvSpPr/>
          <p:nvPr/>
        </p:nvSpPr>
        <p:spPr>
          <a:xfrm>
            <a:off x="3381375" y="2987675"/>
            <a:ext cx="8048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2862263" y="4487863"/>
            <a:ext cx="804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WordArt 2"/>
          <p:cNvSpPr>
            <a:spLocks noTextEdit="1"/>
          </p:cNvSpPr>
          <p:nvPr/>
        </p:nvSpPr>
        <p:spPr>
          <a:xfrm>
            <a:off x="571500" y="1584325"/>
            <a:ext cx="2643188" cy="7731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理解加点的词语：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7466013" y="5218113"/>
            <a:ext cx="804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1"/>
          <p:cNvSpPr/>
          <p:nvPr/>
        </p:nvSpPr>
        <p:spPr>
          <a:xfrm>
            <a:off x="264160" y="1634173"/>
            <a:ext cx="8451215" cy="396938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indent="457200" eaLnBrk="0" hangingPunct="0">
              <a:lnSpc>
                <a:spcPct val="150000"/>
              </a:lnSpc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法国梧桐树，大乔木，高可达20-30m,树冠阔钟形；干皮灰褐色至灰白色，呈薄片状剥落。幼枝、幼叶密生褐色星状毛。叶掌状，花黄绿色。多数坚果聚全叶球形，3-6球成一串，呈刺毛状，果柄长而下垂。花期4-5月；果9-10月成熟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它适应性强，又耐修剪整形，对多种有毒气体抗性较强，并能吸收有害气体，广泛应用于城市绿化，是世界著名的优良庭荫树和行道树。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WordArt 2"/>
          <p:cNvSpPr>
            <a:spLocks noTextEdit="1"/>
          </p:cNvSpPr>
          <p:nvPr/>
        </p:nvSpPr>
        <p:spPr>
          <a:xfrm>
            <a:off x="663575" y="485140"/>
            <a:ext cx="1714500" cy="7143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小资料：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Picture 6" descr="E:\孙巧灵\2016秋上\上课课件\制作\R一语上\人一语大课堂（正文）\XS139.tif"/>
          <p:cNvPicPr>
            <a:picLocks noChangeAspect="1"/>
          </p:cNvPicPr>
          <p:nvPr/>
        </p:nvPicPr>
        <p:blipFill>
          <a:blip r:embed="rId1"/>
          <a:srcRect t="21463" r="75378" b="24937"/>
          <a:stretch>
            <a:fillRect/>
          </a:stretch>
        </p:blipFill>
        <p:spPr>
          <a:xfrm>
            <a:off x="7732713" y="5110163"/>
            <a:ext cx="982662" cy="120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1488" y="1673409"/>
            <a:ext cx="597588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拿起画笔，把你家乡的一角画出来，并配上一些文字，大家交流交流。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617" y="3203939"/>
            <a:ext cx="2386013" cy="1714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699" y="3203939"/>
            <a:ext cx="2764631" cy="1714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512" y="3203939"/>
            <a:ext cx="2299939" cy="1714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7" descr="%R@JY_TJ~KWI{S5JC4K$IP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214438"/>
            <a:ext cx="8572500" cy="504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1"/>
          <p:cNvSpPr/>
          <p:nvPr/>
        </p:nvSpPr>
        <p:spPr>
          <a:xfrm>
            <a:off x="1071563" y="2571750"/>
            <a:ext cx="7143750" cy="2862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从我家到小学要经过一条大街，一条曲曲弯弯的巷子。我放学回家喜欢东看看、西看看，看看那些店铺、手工作坊、布店、酱园、杂货店、爆仗店、烧饼店、卖石灰麻刀的铺子、染坊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我到银匠店去看银匠在一个模子上錾出一个小罗汉，到竹器厂看师傅怎样把一根竹竿做成筢子，到车匠店看车匠用硬木车旋出各种形状的器物，看灯笼铺糊灯笼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百看不厌。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57188" y="1143000"/>
            <a:ext cx="2500312" cy="1690688"/>
            <a:chOff x="214282" y="1142984"/>
            <a:chExt cx="2500298" cy="1690322"/>
          </a:xfrm>
        </p:grpSpPr>
        <p:pic>
          <p:nvPicPr>
            <p:cNvPr id="15364" name="Picture 6" descr="o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1142984"/>
              <a:ext cx="2500298" cy="1690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30"/>
            <p:cNvSpPr txBox="1"/>
            <p:nvPr/>
          </p:nvSpPr>
          <p:spPr bwMode="auto">
            <a:xfrm>
              <a:off x="428593" y="1928627"/>
              <a:ext cx="2122476" cy="523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algn="di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kern="1200" cap="none" spc="20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拓 展 阅 读</a:t>
              </a:r>
              <a:endParaRPr kumimoji="0" lang="zh-CN" altLang="en-US" sz="2800" kern="1200" cap="none" spc="20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3" descr="边框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07975"/>
            <a:ext cx="2103437" cy="82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 Box 4"/>
          <p:cNvSpPr txBox="1"/>
          <p:nvPr/>
        </p:nvSpPr>
        <p:spPr>
          <a:xfrm>
            <a:off x="208915" y="208280"/>
            <a:ext cx="297180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400" b="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读一读</a:t>
            </a:r>
            <a:endParaRPr lang="zh-CN" altLang="en-US" sz="4400" b="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124" name="Rectangle 16"/>
          <p:cNvSpPr/>
          <p:nvPr/>
        </p:nvSpPr>
        <p:spPr>
          <a:xfrm>
            <a:off x="73025" y="856933"/>
            <a:ext cx="899795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pū            ní        jīnɡ      jǐn      yuàn     yìn     </a:t>
            </a:r>
            <a:r>
              <a:rPr lang="en-US" altLang="zh-CN" sz="28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pái  liè     ɡuī zé </a:t>
            </a:r>
            <a:endParaRPr lang="en-US" altLang="zh-CN" sz="28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铺满 水泥 亮晶晶 紧紧 院子 印着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排列  规</a:t>
            </a:r>
            <a:r>
              <a:rPr lang="en-US" altLang="zh-CN" sz="32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则</a:t>
            </a:r>
            <a:r>
              <a:rPr lang="en-US" altLang="zh-CN" sz="32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luàn   zōng  chí        </a:t>
            </a:r>
            <a:r>
              <a:rPr lang="en-US" altLang="zh-CN" sz="32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wā    zēnɡ    xuē    y</a:t>
            </a:r>
            <a:r>
              <a:rPr lang="en-US" altLang="zh-CN" sz="24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Ù</a:t>
            </a:r>
            <a:r>
              <a:rPr lang="en-US" altLang="zh-CN" sz="32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tiē        lù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凌乱 棕色 迟到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水洼 增添 雨靴  熨帖  湿漉漉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7025" y="4283075"/>
            <a:ext cx="54356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一夜秋风      一个水洼      一角蓝天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一片叶子     一块地毯       一只小鸟</a:t>
            </a:r>
            <a:endParaRPr lang="zh-CN" altLang="en-US" sz="240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66235" y="2411095"/>
            <a:ext cx="47072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整体把握课文脉络：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雨过天晴，树叶飘落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落满树叶的水泥道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我走在小道上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1691640"/>
            <a:ext cx="4119245" cy="4165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4332605" y="1765935"/>
            <a:ext cx="3964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课文主要分为几部分？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" descr="图片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985838"/>
            <a:ext cx="9039225" cy="533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1"/>
          <p:cNvSpPr/>
          <p:nvPr/>
        </p:nvSpPr>
        <p:spPr>
          <a:xfrm>
            <a:off x="457200" y="2006600"/>
            <a:ext cx="86201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 eaLnBrk="0" hangingPunct="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第一段（第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自然段）：一夜秋风，一夜秋雨。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第二段（第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自然段）：“我”在上学路上看到的情景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铺满金色巴掌的水泥道。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第三段（第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自然段）：门前的水泥道真美啊。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WordArt 2"/>
          <p:cNvSpPr>
            <a:spLocks noTextEdit="1"/>
          </p:cNvSpPr>
          <p:nvPr/>
        </p:nvSpPr>
        <p:spPr>
          <a:xfrm rot="-508945">
            <a:off x="681038" y="1363663"/>
            <a:ext cx="2071687" cy="6810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我会分：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5893" y="2059982"/>
            <a:ext cx="7333622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要求：读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准字音、读通句子。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）课题中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“金色巴掌”实际上是什么？把“金色巴掌”换掉，读读看看。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）课文主要写什么？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8283" y="1641448"/>
            <a:ext cx="2537460" cy="3911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1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自读</a:t>
            </a:r>
            <a:r>
              <a:rPr lang="zh-CN" altLang="en-US" sz="21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课文，整体感知</a:t>
            </a:r>
            <a:endParaRPr lang="zh-CN" altLang="en-US" sz="2100" b="1" cap="none" spc="0" dirty="0">
              <a:solidFill>
                <a:schemeClr val="accent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5893" y="3900411"/>
            <a:ext cx="7333622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）课题中的“金色手掌”实际上是梧桐树落下来的叶子。如果换掉就是：铺满金色落叶的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水泥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）课文主要写“我”在一场秋雨后上学，看到水泥道上铺满了金黄的落叶，觉得很美。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3" grpId="0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课堂小练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13846" y="1802135"/>
            <a:ext cx="5584294" cy="53022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en-US" sz="3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根据课文内容填空</a:t>
            </a:r>
            <a:endParaRPr lang="zh-CN" altLang="en-US" sz="3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998" y="2350452"/>
            <a:ext cx="7006707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水泥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像（      ）了一块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彩色的地毯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一块（         ）落叶图案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、（               ）的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地毯，从脚下一直铺到很远很远的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，一直到路的尽头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1732" y="2350463"/>
            <a:ext cx="930983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铺上 </a:t>
            </a:r>
            <a:endParaRPr lang="zh-CN" altLang="en-US" sz="1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4538" y="2379861"/>
            <a:ext cx="1003602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677" y="3380282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闪闪发光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3309" y="1073882"/>
            <a:ext cx="1356360" cy="437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93058" y="2533218"/>
            <a:ext cx="461451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抄写生字词；</a:t>
            </a:r>
            <a:endParaRPr lang="en-US" altLang="zh-CN" sz="2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课后多多观察周围景物，发现不一样的地方，做生活的有心人。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452" y="2751276"/>
            <a:ext cx="1728788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Box 9"/>
          <p:cNvSpPr txBox="1"/>
          <p:nvPr/>
        </p:nvSpPr>
        <p:spPr>
          <a:xfrm>
            <a:off x="2195513" y="2276475"/>
            <a:ext cx="51816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2272</Words>
  <Application>WPS 演示</Application>
  <PresentationFormat>全屏显示(4:3)</PresentationFormat>
  <Paragraphs>162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楷体</vt:lpstr>
      <vt:lpstr>Times New Roman</vt:lpstr>
      <vt:lpstr>隶书</vt:lpstr>
      <vt:lpstr>方正姚体</vt:lpstr>
      <vt:lpstr>微软雅黑</vt:lpstr>
      <vt:lpstr>Arial Unicode MS</vt:lpstr>
      <vt:lpstr>Calibri Light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admin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lenovo</cp:lastModifiedBy>
  <cp:revision>31</cp:revision>
  <dcterms:created xsi:type="dcterms:W3CDTF">2015-03-28T16:48:03Z</dcterms:created>
  <dcterms:modified xsi:type="dcterms:W3CDTF">2018-07-31T03:53:17Z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