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4D44DC-B2CD-4AA9-BEEB-EB3ED230E452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F40805-A649-4D20-ADDA-558DDF6D453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595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595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ECFC27C-4B40-43C4-8861-5586BAE858E2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974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974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42E2415-244E-45A2-B15F-BB0EADC07E65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800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800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57A75B7-55CF-4F7D-8395-92EE7D6CE73D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005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005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A425B9B-2B5D-494A-8F51-E51B8DC8D911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209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209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F7A53AA-C213-442C-8EDF-018847DDD117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414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414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57E1E1F-C85C-44C6-878C-C2B9ECE51D0D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824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8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02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4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565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565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904C6A4-1263-408B-AB8F-08085B0DF70F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769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769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E0124F9-D769-4C39-96E2-992057A1F74A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017B8-43FD-4871-BD43-ACE39B4D1931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4914D-E69B-4B02-87BC-D502A759D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017B8-43FD-4871-BD43-ACE39B4D1931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4914D-E69B-4B02-87BC-D502A759D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017B8-43FD-4871-BD43-ACE39B4D1931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4914D-E69B-4B02-87BC-D502A759D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017B8-43FD-4871-BD43-ACE39B4D1931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4914D-E69B-4B02-87BC-D502A759D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017B8-43FD-4871-BD43-ACE39B4D1931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4914D-E69B-4B02-87BC-D502A759D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017B8-43FD-4871-BD43-ACE39B4D1931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4914D-E69B-4B02-87BC-D502A759D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017B8-43FD-4871-BD43-ACE39B4D1931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4914D-E69B-4B02-87BC-D502A759D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017B8-43FD-4871-BD43-ACE39B4D1931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4914D-E69B-4B02-87BC-D502A759D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017B8-43FD-4871-BD43-ACE39B4D1931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4914D-E69B-4B02-87BC-D502A759D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017B8-43FD-4871-BD43-ACE39B4D1931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4914D-E69B-4B02-87BC-D502A759D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017B8-43FD-4871-BD43-ACE39B4D1931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4914D-E69B-4B02-87BC-D502A759D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8017B8-43FD-4871-BD43-ACE39B4D1931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64914D-E69B-4B02-87BC-D502A759D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98646" y="2122805"/>
            <a:ext cx="4725974" cy="193899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 dirty="0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6.</a:t>
            </a:r>
            <a:r>
              <a:rPr lang="zh-CN" altLang="en-US" sz="6000" b="1" dirty="0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陶罐和铁罐</a:t>
            </a:r>
            <a:endParaRPr lang="en-US" altLang="zh-CN" sz="6000" b="1" dirty="0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dirty="0"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课后练习</a:t>
            </a:r>
          </a:p>
        </p:txBody>
      </p:sp>
      <p:sp>
        <p:nvSpPr>
          <p:cNvPr id="5" name="矩形 4"/>
          <p:cNvSpPr/>
          <p:nvPr/>
        </p:nvSpPr>
        <p:spPr>
          <a:xfrm>
            <a:off x="47625" y="120650"/>
            <a:ext cx="5330825" cy="7080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部编版三年级语文下册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5" name="文本框 99"/>
          <p:cNvSpPr txBox="1">
            <a:spLocks noChangeArrowheads="1"/>
          </p:cNvSpPr>
          <p:nvPr/>
        </p:nvSpPr>
        <p:spPr bwMode="auto">
          <a:xfrm>
            <a:off x="1385888" y="1052513"/>
            <a:ext cx="6448425" cy="526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(2)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上述词语中含有一对反义词的是</a:t>
            </a:r>
            <a:r>
              <a:rPr lang="zh-CN" altLang="en-US" sz="3200" u="sng">
                <a:latin typeface="楷体" pitchFamily="49" charset="-122"/>
                <a:ea typeface="楷体" pitchFamily="49" charset="-122"/>
              </a:rPr>
              <a:t>         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看到这个词语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我会想到这样的情形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zh-CN" altLang="en-US" sz="3200" u="sng">
                <a:latin typeface="楷体" pitchFamily="49" charset="-122"/>
                <a:ea typeface="楷体" pitchFamily="49" charset="-122"/>
              </a:rPr>
              <a:t>                                  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。类似这样的词语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我还积累了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en-US" sz="3200" u="sng">
                <a:latin typeface="楷体" pitchFamily="49" charset="-122"/>
                <a:ea typeface="楷体" pitchFamily="49" charset="-122"/>
              </a:rPr>
              <a:t>        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、</a:t>
            </a:r>
            <a:r>
              <a:rPr lang="zh-CN" altLang="en-US" sz="3200" u="sng">
                <a:latin typeface="楷体" pitchFamily="49" charset="-122"/>
                <a:ea typeface="楷体" pitchFamily="49" charset="-122"/>
              </a:rPr>
              <a:t>       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。 </a:t>
            </a:r>
          </a:p>
          <a:p>
            <a:pPr>
              <a:lnSpc>
                <a:spcPct val="150000"/>
              </a:lnSpc>
            </a:pPr>
            <a:endParaRPr lang="en-US" altLang="zh-CN" sz="3200" u="sng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191250" y="1196975"/>
            <a:ext cx="1404938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翻来覆去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679950" y="3355975"/>
            <a:ext cx="3186113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顶天立地  七上八下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655763" y="2636838"/>
            <a:ext cx="4643437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晚上</a:t>
            </a: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我有心事</a:t>
            </a: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怎么也睡不着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3" name="Rectangle 3"/>
          <p:cNvSpPr>
            <a:spLocks noChangeArrowheads="1"/>
          </p:cNvSpPr>
          <p:nvPr/>
        </p:nvSpPr>
        <p:spPr bwMode="auto">
          <a:xfrm>
            <a:off x="1143000" y="573088"/>
            <a:ext cx="6588125" cy="895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>
                <a:solidFill>
                  <a:srgbClr val="00FFFF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4.</a:t>
            </a:r>
            <a:r>
              <a:rPr lang="zh-CN" altLang="en-US" sz="3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句子练习。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(1)“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我们还是和睦相处吧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有什么可吵的呢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!”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与这句话意思一样的是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  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   A.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我们还是和睦相处吧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没什么可吵的。 </a:t>
            </a:r>
            <a:endParaRPr lang="en-US" altLang="zh-CN" sz="32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   B.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我们还是和睦相处吧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还有可吵的。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   C.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我们还是和睦相处吧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或许还要吵。	</a:t>
            </a:r>
            <a:endParaRPr lang="en-US" altLang="zh-CN" sz="32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   D.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我们还是和睦相处吧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怎么可能不再吵呢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?</a:t>
            </a:r>
            <a:endParaRPr lang="zh-CN" altLang="en-US" sz="32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410075" y="2060575"/>
            <a:ext cx="40481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A</a:t>
            </a:r>
            <a:endParaRPr lang="zh-CN" altLang="en-US" sz="32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7" name="Rectangle 1"/>
          <p:cNvSpPr>
            <a:spLocks noChangeArrowheads="1"/>
          </p:cNvSpPr>
          <p:nvPr/>
        </p:nvSpPr>
        <p:spPr bwMode="auto">
          <a:xfrm>
            <a:off x="1439863" y="407988"/>
            <a:ext cx="6048375" cy="526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(2)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读句子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用“</a:t>
            </a:r>
            <a:r>
              <a:rPr lang="zh-CN" altLang="en-US" sz="3200" u="sng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”画出描写陶罐和铁罐神态的词语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体会朗读语气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并完成练习。 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A.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“你敢碰我吗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陶罐子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!”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铁罐傲慢地问。 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B.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“不敢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铁罐兄弟。”陶罐谦虚地回答。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楷体" pitchFamily="49" charset="-122"/>
                <a:ea typeface="楷体" pitchFamily="49" charset="-122"/>
              </a:rPr>
              <a:t>  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5743575" y="2640013"/>
            <a:ext cx="59372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381625" y="3359150"/>
            <a:ext cx="53975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1" name="Rectangle 1"/>
          <p:cNvSpPr>
            <a:spLocks noChangeArrowheads="1"/>
          </p:cNvSpPr>
          <p:nvPr/>
        </p:nvSpPr>
        <p:spPr bwMode="auto">
          <a:xfrm>
            <a:off x="1439863" y="981075"/>
            <a:ext cx="6210300" cy="821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楷体" pitchFamily="49" charset="-122"/>
                <a:ea typeface="楷体" pitchFamily="49" charset="-122"/>
              </a:rPr>
              <a:t>通过描写神态的词语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我们可以感受到铁罐的</a:t>
            </a:r>
            <a:r>
              <a:rPr lang="zh-CN" altLang="en-US" sz="3200" u="sng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和陶罐的</a:t>
            </a:r>
            <a:r>
              <a:rPr lang="zh-CN" altLang="en-US" sz="3200" u="sng">
                <a:latin typeface="楷体" pitchFamily="49" charset="-122"/>
                <a:ea typeface="楷体" pitchFamily="49" charset="-122"/>
              </a:rPr>
              <a:t>         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。在朗读下列语句时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我</a:t>
            </a:r>
            <a:endParaRPr lang="en-US" altLang="zh-CN" sz="32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楷体" pitchFamily="49" charset="-122"/>
                <a:ea typeface="楷体" pitchFamily="49" charset="-122"/>
              </a:rPr>
              <a:t>们也可以根据语境加上恰当的修饰语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把人物  </a:t>
            </a:r>
            <a:endParaRPr lang="en-US" altLang="zh-CN" sz="32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楷体" pitchFamily="49" charset="-122"/>
                <a:ea typeface="楷体" pitchFamily="49" charset="-122"/>
              </a:rPr>
              <a:t>                  的语气解读出来。</a:t>
            </a:r>
            <a:endParaRPr lang="en-US" altLang="zh-CN" sz="32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楷体" pitchFamily="49" charset="-122"/>
                <a:ea typeface="楷体" pitchFamily="49" charset="-122"/>
              </a:rPr>
              <a:t>①“何必这样说呢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?”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陶罐</a:t>
            </a:r>
            <a:r>
              <a:rPr lang="zh-CN" altLang="en-US" sz="3200" u="sng">
                <a:latin typeface="楷体" pitchFamily="49" charset="-122"/>
                <a:ea typeface="楷体" pitchFamily="49" charset="-122"/>
              </a:rPr>
              <a:t>       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地说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,“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我们还是和睦相处吧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有什么可吵的呢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!” 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735263" y="1773238"/>
            <a:ext cx="1566862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傲慢无礼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165725" y="4005263"/>
            <a:ext cx="804863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友善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655763" y="3284538"/>
            <a:ext cx="2430462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谦虚、不卑不亢</a:t>
            </a:r>
          </a:p>
        </p:txBody>
      </p:sp>
      <p:pic>
        <p:nvPicPr>
          <p:cNvPr id="143365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 b="50000"/>
          <a:stretch>
            <a:fillRect/>
          </a:stretch>
        </p:blipFill>
        <p:spPr bwMode="auto">
          <a:xfrm>
            <a:off x="1601788" y="3068638"/>
            <a:ext cx="2592387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5" name="Rectangle 1"/>
          <p:cNvSpPr>
            <a:spLocks noChangeArrowheads="1"/>
          </p:cNvSpPr>
          <p:nvPr/>
        </p:nvSpPr>
        <p:spPr bwMode="auto">
          <a:xfrm>
            <a:off x="1439863" y="1196975"/>
            <a:ext cx="6210300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楷体" pitchFamily="49" charset="-122"/>
                <a:ea typeface="楷体" pitchFamily="49" charset="-122"/>
              </a:rPr>
              <a:t>②“和你在一起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我感到羞耻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你算什么东西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!”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铁罐</a:t>
            </a:r>
            <a:r>
              <a:rPr lang="zh-CN" altLang="en-US" sz="3200" u="sng">
                <a:latin typeface="楷体" pitchFamily="49" charset="-122"/>
                <a:ea typeface="楷体" pitchFamily="49" charset="-122"/>
              </a:rPr>
              <a:t>       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地说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,“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走着瞧吧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总有一天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我要把你碰成碎片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!” </a:t>
            </a:r>
            <a:endParaRPr lang="zh-CN" altLang="en-US" sz="32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楷体" pitchFamily="49" charset="-122"/>
                <a:ea typeface="楷体" pitchFamily="49" charset="-122"/>
              </a:rPr>
              <a:t> 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249488" y="2132013"/>
            <a:ext cx="917575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轻蔑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9" name="文本框 99"/>
          <p:cNvSpPr txBox="1">
            <a:spLocks noChangeArrowheads="1"/>
          </p:cNvSpPr>
          <p:nvPr/>
        </p:nvSpPr>
        <p:spPr bwMode="auto">
          <a:xfrm>
            <a:off x="1331913" y="549275"/>
            <a:ext cx="6448425" cy="747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00FFFF"/>
                </a:solidFill>
                <a:latin typeface="微软雅黑" pitchFamily="34" charset="-122"/>
                <a:ea typeface="微软雅黑" pitchFamily="34" charset="-122"/>
              </a:rPr>
              <a:t>5. </a:t>
            </a:r>
            <a:r>
              <a:rPr lang="zh-CN" altLang="en-US" sz="3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课文传真。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(1)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课文介绍了铁罐的优点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en-US" sz="3200" u="sng">
                <a:latin typeface="楷体" pitchFamily="49" charset="-122"/>
                <a:ea typeface="楷体" pitchFamily="49" charset="-122"/>
              </a:rPr>
              <a:t>            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;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陶罐的优点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en-US" sz="3200" u="sng">
                <a:latin typeface="楷体" pitchFamily="49" charset="-122"/>
                <a:ea typeface="楷体" pitchFamily="49" charset="-122"/>
              </a:rPr>
              <a:t>                                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。 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(2)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读了课文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我明白了一个道理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 </a:t>
            </a:r>
          </a:p>
          <a:p>
            <a:pPr>
              <a:lnSpc>
                <a:spcPct val="150000"/>
              </a:lnSpc>
            </a:pPr>
            <a:endParaRPr lang="zh-CN" altLang="en-US" sz="32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32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楷体" pitchFamily="49" charset="-122"/>
                <a:ea typeface="楷体" pitchFamily="49" charset="-122"/>
              </a:rPr>
              <a:t>由此我想到了一个八字成语：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楷体" pitchFamily="49" charset="-122"/>
                <a:ea typeface="楷体" pitchFamily="49" charset="-122"/>
              </a:rPr>
              <a:t> 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949825" y="1412875"/>
            <a:ext cx="24574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坚固、不易碎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73338" y="2205038"/>
            <a:ext cx="43751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不易腐蚀、光洁、朴素、美观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493838" y="3429000"/>
            <a:ext cx="59944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每个人都有长处和短处</a:t>
            </a: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要善于看到别人的长处</a:t>
            </a: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正视自己的短处</a:t>
            </a: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相互尊重</a:t>
            </a: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和睦相处 </a:t>
            </a:r>
          </a:p>
        </p:txBody>
      </p:sp>
      <p:pic>
        <p:nvPicPr>
          <p:cNvPr id="145413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 b="50000"/>
          <a:stretch>
            <a:fillRect/>
          </a:stretch>
        </p:blipFill>
        <p:spPr bwMode="auto">
          <a:xfrm>
            <a:off x="1493838" y="3357563"/>
            <a:ext cx="59404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5414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 b="50000"/>
          <a:stretch>
            <a:fillRect/>
          </a:stretch>
        </p:blipFill>
        <p:spPr bwMode="auto">
          <a:xfrm>
            <a:off x="1547813" y="4076700"/>
            <a:ext cx="5940425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5415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 b="50000"/>
          <a:stretch>
            <a:fillRect/>
          </a:stretch>
        </p:blipFill>
        <p:spPr bwMode="auto">
          <a:xfrm>
            <a:off x="1601788" y="5451475"/>
            <a:ext cx="5940425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5416" name="文本框 1"/>
          <p:cNvSpPr txBox="1">
            <a:spLocks noChangeArrowheads="1"/>
          </p:cNvSpPr>
          <p:nvPr/>
        </p:nvSpPr>
        <p:spPr bwMode="auto">
          <a:xfrm>
            <a:off x="1741488" y="5626100"/>
            <a:ext cx="451167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尺有所短 ，寸有所长。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3" name="文本框 99"/>
          <p:cNvSpPr txBox="1">
            <a:spLocks noChangeArrowheads="1"/>
          </p:cNvSpPr>
          <p:nvPr/>
        </p:nvSpPr>
        <p:spPr bwMode="auto">
          <a:xfrm>
            <a:off x="1601788" y="1268413"/>
            <a:ext cx="6189662" cy="674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00FFFF"/>
                </a:solidFill>
                <a:latin typeface="微软雅黑" pitchFamily="34" charset="-122"/>
                <a:ea typeface="微软雅黑" pitchFamily="34" charset="-122"/>
              </a:rPr>
              <a:t>6. </a:t>
            </a:r>
            <a:r>
              <a:rPr lang="zh-CN" altLang="en-US" sz="3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快乐阅读。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               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直尺和天平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楷体" pitchFamily="49" charset="-122"/>
                <a:ea typeface="楷体" pitchFamily="49" charset="-122"/>
              </a:rPr>
              <a:t>    直尺和天平在实验仪器柜中相遇了。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楷体" pitchFamily="49" charset="-122"/>
                <a:ea typeface="楷体" pitchFamily="49" charset="-122"/>
              </a:rPr>
              <a:t>    直尺简简单单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清清爽爽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看不起天平那始终把一副担子压在肩头的样子。直尺说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:“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你我虽说都担负着计量任务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但我因为正直才敢去丈量别人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你凭什么呢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?”</a:t>
            </a:r>
            <a:endParaRPr lang="zh-CN" altLang="en-US" sz="320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7" name="文本框 99"/>
          <p:cNvSpPr txBox="1">
            <a:spLocks noChangeArrowheads="1"/>
          </p:cNvSpPr>
          <p:nvPr/>
        </p:nvSpPr>
        <p:spPr bwMode="auto">
          <a:xfrm>
            <a:off x="1601788" y="692150"/>
            <a:ext cx="5832475" cy="600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天平很自信地说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:“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因为我公平啊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你知道法官服装的肩章上是什么吗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告诉你吧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就是我。我是公正无私的楷模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!”</a:t>
            </a:r>
            <a:endParaRPr lang="zh-CN" altLang="en-US" sz="32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楷体" pitchFamily="49" charset="-122"/>
                <a:ea typeface="楷体" pitchFamily="49" charset="-122"/>
              </a:rPr>
              <a:t>    接着直尺和天平就把各自的长处炫耀开了。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楷体" pitchFamily="49" charset="-122"/>
                <a:ea typeface="楷体" pitchFamily="49" charset="-122"/>
              </a:rPr>
              <a:t>    直尺说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:“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凡经过我测量的长度没有半点儿差池。”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1" name="文本框 99"/>
          <p:cNvSpPr txBox="1">
            <a:spLocks noChangeArrowheads="1"/>
          </p:cNvSpPr>
          <p:nvPr/>
        </p:nvSpPr>
        <p:spPr bwMode="auto">
          <a:xfrm>
            <a:off x="1493838" y="620713"/>
            <a:ext cx="6264275" cy="674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天平说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:“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凡经过我称量的重量没有丝毫出入。”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楷体" pitchFamily="49" charset="-122"/>
                <a:ea typeface="楷体" pitchFamily="49" charset="-122"/>
              </a:rPr>
              <a:t>    直尺说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:“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整长余短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我一看就知。”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楷体" pitchFamily="49" charset="-122"/>
                <a:ea typeface="楷体" pitchFamily="49" charset="-122"/>
              </a:rPr>
              <a:t>    天平说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:“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缺斤少两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我过眼即明。”</a:t>
            </a:r>
            <a:endParaRPr lang="en-US" altLang="zh-CN" sz="32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    …………</a:t>
            </a:r>
            <a:endParaRPr lang="zh-CN" altLang="en-US" sz="32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楷体" pitchFamily="49" charset="-122"/>
                <a:ea typeface="楷体" pitchFamily="49" charset="-122"/>
              </a:rPr>
              <a:t>    柜子听到他俩的吵吵闹闹后说话了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:“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请你们暂停一下。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5" name="文本框 99"/>
          <p:cNvSpPr txBox="1">
            <a:spLocks noChangeArrowheads="1"/>
          </p:cNvSpPr>
          <p:nvPr/>
        </p:nvSpPr>
        <p:spPr bwMode="auto">
          <a:xfrm>
            <a:off x="1547813" y="908050"/>
            <a:ext cx="6189662" cy="748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楷体" pitchFamily="49" charset="-122"/>
                <a:ea typeface="楷体" pitchFamily="49" charset="-122"/>
              </a:rPr>
              <a:t>你们只说自己的长处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难道就没想想自己的短处吗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?”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直尺骄傲地说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:“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我没有短处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!”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天平自豪地说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:“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我也没有短处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!”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楷体" pitchFamily="49" charset="-122"/>
                <a:ea typeface="楷体" pitchFamily="49" charset="-122"/>
              </a:rPr>
              <a:t>    柜子说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:“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你们的眼睛老盯着自己的优点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当然看不到自己的缺点啊。那就让我这个旁观者来说说你们的缺点吧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!”</a:t>
            </a:r>
            <a:endParaRPr lang="zh-CN" altLang="en-US" sz="32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楷体" pitchFamily="49" charset="-122"/>
                <a:ea typeface="楷体" pitchFamily="49" charset="-122"/>
              </a:rPr>
              <a:t>    直尺和天平说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:“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愿洗耳恭听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!”</a:t>
            </a:r>
            <a:endParaRPr lang="zh-CN" altLang="en-US" sz="320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5048250"/>
            <a:ext cx="1008062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854700"/>
            <a:ext cx="9153525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23850" y="452438"/>
            <a:ext cx="7373938" cy="6667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一、给加点的字选择正确的读音。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42988" y="1604963"/>
            <a:ext cx="4681537" cy="3543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陶罐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en-US" altLang="zh-CN" sz="3735" dirty="0" err="1">
                <a:latin typeface="微软雅黑" panose="020B0503020204020204" charset="-122"/>
                <a:ea typeface="微软雅黑" panose="020B0503020204020204" charset="-122"/>
              </a:rPr>
              <a:t>guān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　 </a:t>
            </a:r>
            <a:r>
              <a:rPr lang="en-US" altLang="zh-CN" sz="3735" dirty="0" err="1">
                <a:latin typeface="微软雅黑" panose="020B0503020204020204" charset="-122"/>
                <a:ea typeface="微软雅黑" panose="020B0503020204020204" charset="-122"/>
              </a:rPr>
              <a:t>guàn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)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骄傲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en-US" altLang="zh-CN" sz="3735" dirty="0" err="1">
                <a:latin typeface="微软雅黑" panose="020B0503020204020204" charset="-122"/>
                <a:ea typeface="微软雅黑" panose="020B0503020204020204" charset="-122"/>
              </a:rPr>
              <a:t>ào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　</a:t>
            </a:r>
            <a:r>
              <a:rPr lang="en-US" altLang="zh-CN" sz="3735" dirty="0" err="1">
                <a:latin typeface="微软雅黑" panose="020B0503020204020204" charset="-122"/>
                <a:ea typeface="微软雅黑" panose="020B0503020204020204" charset="-122"/>
              </a:rPr>
              <a:t>nào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)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懦弱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en-US" altLang="zh-CN" sz="3735" dirty="0" err="1">
                <a:latin typeface="微软雅黑" panose="020B0503020204020204" charset="-122"/>
                <a:ea typeface="微软雅黑" panose="020B0503020204020204" charset="-122"/>
              </a:rPr>
              <a:t>ruò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　</a:t>
            </a:r>
            <a:r>
              <a:rPr lang="en-US" altLang="zh-CN" sz="3735" dirty="0" err="1">
                <a:latin typeface="微软雅黑" panose="020B0503020204020204" charset="-122"/>
                <a:ea typeface="微软雅黑" panose="020B0503020204020204" charset="-122"/>
              </a:rPr>
              <a:t>luò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)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灰尘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en-US" altLang="zh-CN" sz="3735" dirty="0" err="1">
                <a:latin typeface="微软雅黑" panose="020B0503020204020204" charset="-122"/>
                <a:ea typeface="微软雅黑" panose="020B0503020204020204" charset="-122"/>
              </a:rPr>
              <a:t>cén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　</a:t>
            </a:r>
            <a:r>
              <a:rPr lang="en-US" altLang="zh-CN" sz="3735" dirty="0" err="1">
                <a:latin typeface="微软雅黑" panose="020B0503020204020204" charset="-122"/>
                <a:ea typeface="微软雅黑" panose="020B0503020204020204" charset="-122"/>
              </a:rPr>
              <a:t>chén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19475" y="2181225"/>
            <a:ext cx="666750" cy="6667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908175" y="2949575"/>
            <a:ext cx="904875" cy="6651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051050" y="3908425"/>
            <a:ext cx="906463" cy="6667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987675" y="4676775"/>
            <a:ext cx="906463" cy="6667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13" name="TextBox 9"/>
          <p:cNvSpPr txBox="1">
            <a:spLocks noChangeArrowheads="1"/>
          </p:cNvSpPr>
          <p:nvPr/>
        </p:nvSpPr>
        <p:spPr bwMode="auto">
          <a:xfrm>
            <a:off x="1547813" y="2276475"/>
            <a:ext cx="261937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● </a:t>
            </a:r>
          </a:p>
        </p:txBody>
      </p:sp>
      <p:sp>
        <p:nvSpPr>
          <p:cNvPr id="14" name="TextBox 9"/>
          <p:cNvSpPr txBox="1">
            <a:spLocks noChangeArrowheads="1"/>
          </p:cNvSpPr>
          <p:nvPr/>
        </p:nvSpPr>
        <p:spPr bwMode="auto">
          <a:xfrm>
            <a:off x="1547813" y="3141663"/>
            <a:ext cx="2619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● </a:t>
            </a:r>
          </a:p>
        </p:txBody>
      </p:sp>
      <p:sp>
        <p:nvSpPr>
          <p:cNvPr id="15" name="TextBox 9"/>
          <p:cNvSpPr txBox="1">
            <a:spLocks noChangeArrowheads="1"/>
          </p:cNvSpPr>
          <p:nvPr/>
        </p:nvSpPr>
        <p:spPr bwMode="auto">
          <a:xfrm>
            <a:off x="1547813" y="4005263"/>
            <a:ext cx="2619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● </a:t>
            </a:r>
          </a:p>
        </p:txBody>
      </p:sp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1547813" y="4773613"/>
            <a:ext cx="2619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● 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29" name="文本框 99"/>
          <p:cNvSpPr txBox="1">
            <a:spLocks noChangeArrowheads="1"/>
          </p:cNvSpPr>
          <p:nvPr/>
        </p:nvSpPr>
        <p:spPr bwMode="auto">
          <a:xfrm>
            <a:off x="1476375" y="841375"/>
            <a:ext cx="6189663" cy="526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楷体" pitchFamily="49" charset="-122"/>
                <a:ea typeface="楷体" pitchFamily="49" charset="-122"/>
              </a:rPr>
              <a:t>柜子说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:“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请恕我直言。直尺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你总喜欢用自己的标准去度量别人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;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天平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谁给得多点儿你就倾向于谁的那一边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……”</a:t>
            </a:r>
            <a:endParaRPr lang="zh-CN" altLang="en-US" sz="32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楷体" pitchFamily="49" charset="-122"/>
                <a:ea typeface="楷体" pitchFamily="49" charset="-122"/>
              </a:rPr>
              <a:t>    直尺和天平越听越觉得有道理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他们停止了争论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开始在心里默默反思自己的行为。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3" name="文本框 99"/>
          <p:cNvSpPr txBox="1">
            <a:spLocks noChangeArrowheads="1"/>
          </p:cNvSpPr>
          <p:nvPr/>
        </p:nvSpPr>
        <p:spPr bwMode="auto">
          <a:xfrm>
            <a:off x="1493838" y="836613"/>
            <a:ext cx="6264275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(1)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联系上下文理解词语。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楷体" pitchFamily="49" charset="-122"/>
                <a:ea typeface="楷体" pitchFamily="49" charset="-122"/>
              </a:rPr>
              <a:t>恕我直言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en-US" sz="3200" u="sng">
                <a:latin typeface="楷体" pitchFamily="49" charset="-122"/>
                <a:ea typeface="楷体" pitchFamily="49" charset="-122"/>
              </a:rPr>
              <a:t> </a:t>
            </a:r>
            <a:endParaRPr lang="zh-CN" altLang="en-US" sz="32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32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楷体" pitchFamily="49" charset="-122"/>
                <a:ea typeface="楷体" pitchFamily="49" charset="-122"/>
              </a:rPr>
              <a:t>洗耳恭听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en-US" sz="3200" u="sng">
                <a:latin typeface="楷体" pitchFamily="49" charset="-122"/>
                <a:ea typeface="楷体" pitchFamily="49" charset="-122"/>
              </a:rPr>
              <a:t> </a:t>
            </a:r>
            <a:endParaRPr lang="zh-CN" altLang="en-US" sz="320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5155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 r="44756"/>
          <a:stretch>
            <a:fillRect/>
          </a:stretch>
        </p:blipFill>
        <p:spPr bwMode="auto">
          <a:xfrm>
            <a:off x="2951163" y="2997200"/>
            <a:ext cx="4483100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1555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 r="44756"/>
          <a:stretch>
            <a:fillRect/>
          </a:stretch>
        </p:blipFill>
        <p:spPr bwMode="auto">
          <a:xfrm>
            <a:off x="1493838" y="3716338"/>
            <a:ext cx="6210300" cy="91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655763" y="2997200"/>
            <a:ext cx="610235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   文中指直尺和天平都作好准备要用心地聆听柜子要说的话。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601788" y="1557338"/>
            <a:ext cx="6264275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   文中指柜子请直尺和天平原谅他有话直说。</a:t>
            </a:r>
          </a:p>
        </p:txBody>
      </p:sp>
      <p:pic>
        <p:nvPicPr>
          <p:cNvPr id="15155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 r="44756"/>
          <a:stretch>
            <a:fillRect/>
          </a:stretch>
        </p:blipFill>
        <p:spPr bwMode="auto">
          <a:xfrm>
            <a:off x="2951163" y="1557338"/>
            <a:ext cx="4483100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1559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 r="44756"/>
          <a:stretch>
            <a:fillRect/>
          </a:stretch>
        </p:blipFill>
        <p:spPr bwMode="auto">
          <a:xfrm>
            <a:off x="1547813" y="2205038"/>
            <a:ext cx="6048375" cy="91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矩形 2"/>
          <p:cNvSpPr>
            <a:spLocks noChangeArrowheads="1"/>
          </p:cNvSpPr>
          <p:nvPr/>
        </p:nvSpPr>
        <p:spPr bwMode="auto">
          <a:xfrm>
            <a:off x="1277938" y="406400"/>
            <a:ext cx="6723062" cy="821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(2)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阅读寓言故事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填空。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楷体" pitchFamily="49" charset="-122"/>
                <a:ea typeface="楷体" pitchFamily="49" charset="-122"/>
              </a:rPr>
              <a:t>①直尺和天平的共同点是</a:t>
            </a:r>
            <a:r>
              <a:rPr lang="zh-CN" altLang="en-US" sz="3200" u="sng">
                <a:latin typeface="楷体" pitchFamily="49" charset="-122"/>
                <a:ea typeface="楷体" pitchFamily="49" charset="-122"/>
              </a:rPr>
              <a:t>                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。 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楷体" pitchFamily="49" charset="-122"/>
                <a:ea typeface="楷体" pitchFamily="49" charset="-122"/>
              </a:rPr>
              <a:t>②直尺的缺点是</a:t>
            </a:r>
            <a:r>
              <a:rPr lang="zh-CN" altLang="en-US" sz="3200" u="sng">
                <a:latin typeface="楷体" pitchFamily="49" charset="-122"/>
                <a:ea typeface="楷体" pitchFamily="49" charset="-122"/>
              </a:rPr>
              <a:t>                            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 </a:t>
            </a:r>
            <a:endParaRPr lang="zh-CN" altLang="en-US" sz="32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楷体" pitchFamily="49" charset="-122"/>
                <a:ea typeface="楷体" pitchFamily="49" charset="-122"/>
              </a:rPr>
              <a:t>而天平的缺点是</a:t>
            </a:r>
            <a:r>
              <a:rPr lang="zh-CN" altLang="en-US" sz="3200" u="sng">
                <a:latin typeface="楷体" pitchFamily="49" charset="-122"/>
                <a:ea typeface="楷体" pitchFamily="49" charset="-122"/>
              </a:rPr>
              <a:t>                             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2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(3)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寓言故事中有三个角色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分别是直尺、天平和柜子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你喜欢谁呢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为什么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?</a:t>
            </a:r>
          </a:p>
          <a:p>
            <a:pPr>
              <a:lnSpc>
                <a:spcPct val="150000"/>
              </a:lnSpc>
            </a:pPr>
            <a:endParaRPr lang="zh-CN" altLang="en-US" sz="32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楷体" pitchFamily="49" charset="-122"/>
                <a:ea typeface="楷体" pitchFamily="49" charset="-122"/>
              </a:rPr>
              <a:t> 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330575" y="2781300"/>
            <a:ext cx="4913313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谁给得多点儿就倾向于谁的那一边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625975" y="1341438"/>
            <a:ext cx="3024188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都担负着计量任务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598863" y="2060575"/>
            <a:ext cx="4348162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喜欢用自己的标准去度量别人</a:t>
            </a:r>
          </a:p>
        </p:txBody>
      </p:sp>
      <p:pic>
        <p:nvPicPr>
          <p:cNvPr id="152581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 b="50000"/>
          <a:stretch>
            <a:fillRect/>
          </a:stretch>
        </p:blipFill>
        <p:spPr bwMode="auto">
          <a:xfrm>
            <a:off x="1385888" y="4654550"/>
            <a:ext cx="631825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331913" y="4654550"/>
            <a:ext cx="6534150" cy="230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我喜欢直尺和天平</a:t>
            </a: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因为他们能听取别人的意见</a:t>
            </a: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反思自己的不足。</a:t>
            </a:r>
          </a:p>
          <a:p>
            <a:pPr>
              <a:lnSpc>
                <a:spcPct val="150000"/>
              </a:lnSpc>
            </a:pPr>
            <a:endParaRPr lang="zh-CN" altLang="en-US" sz="32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52583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 b="50000"/>
          <a:stretch>
            <a:fillRect/>
          </a:stretch>
        </p:blipFill>
        <p:spPr bwMode="auto">
          <a:xfrm>
            <a:off x="1385888" y="5373688"/>
            <a:ext cx="631825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1" name="文本框 99"/>
          <p:cNvSpPr txBox="1">
            <a:spLocks noChangeArrowheads="1"/>
          </p:cNvSpPr>
          <p:nvPr/>
        </p:nvSpPr>
        <p:spPr bwMode="auto">
          <a:xfrm>
            <a:off x="1385888" y="692150"/>
            <a:ext cx="637222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(4)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这则寓言故事告诉我们的道理是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  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   A.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近朱者赤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近墨者黑。     </a:t>
            </a:r>
            <a:endParaRPr lang="en-US" altLang="zh-CN" sz="32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   B.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前人栽树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后人乘凉。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   C.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尺有所短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寸有所长。	</a:t>
            </a:r>
            <a:endParaRPr lang="en-US" altLang="zh-CN" sz="32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   D.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八仙过海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各显神通。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6354763" y="836613"/>
            <a:ext cx="3778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C</a:t>
            </a:r>
            <a:endParaRPr lang="zh-CN" altLang="en-US" sz="32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9750" y="1412875"/>
            <a:ext cx="8064500" cy="62436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5" dirty="0">
                <a:latin typeface="微软雅黑" panose="020B0503020204020204" charset="-122"/>
                <a:ea typeface="微软雅黑" panose="020B0503020204020204" charset="-122"/>
              </a:rPr>
              <a:t>     “我确实不敢碰你</a:t>
            </a:r>
            <a:r>
              <a:rPr lang="en-US" altLang="zh-CN" sz="2665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665" dirty="0">
                <a:latin typeface="微软雅黑" panose="020B0503020204020204" charset="-122"/>
                <a:ea typeface="微软雅黑" panose="020B0503020204020204" charset="-122"/>
              </a:rPr>
              <a:t>但并不是懦弱。”陶罐争辩说</a:t>
            </a:r>
            <a:r>
              <a:rPr lang="en-US" altLang="zh-CN" sz="2665" dirty="0">
                <a:latin typeface="微软雅黑" panose="020B0503020204020204" charset="-122"/>
                <a:ea typeface="微软雅黑" panose="020B0503020204020204" charset="-122"/>
              </a:rPr>
              <a:t>,“</a:t>
            </a:r>
            <a:r>
              <a:rPr lang="zh-CN" altLang="en-US" sz="2665" dirty="0">
                <a:latin typeface="微软雅黑" panose="020B0503020204020204" charset="-122"/>
                <a:ea typeface="微软雅黑" panose="020B0503020204020204" charset="-122"/>
              </a:rPr>
              <a:t>我们生来就是盛东西的</a:t>
            </a:r>
            <a:r>
              <a:rPr lang="en-US" altLang="zh-CN" sz="2665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665" dirty="0">
                <a:latin typeface="微软雅黑" panose="020B0503020204020204" charset="-122"/>
                <a:ea typeface="微软雅黑" panose="020B0503020204020204" charset="-122"/>
              </a:rPr>
              <a:t>并不是来互相碰撞的。说到盛东西</a:t>
            </a:r>
            <a:r>
              <a:rPr lang="en-US" altLang="zh-CN" sz="2665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665" dirty="0">
                <a:latin typeface="微软雅黑" panose="020B0503020204020204" charset="-122"/>
                <a:ea typeface="微软雅黑" panose="020B0503020204020204" charset="-122"/>
              </a:rPr>
              <a:t>我不见得就比你差。再说</a:t>
            </a:r>
            <a:r>
              <a:rPr lang="en-US" altLang="zh-CN" sz="2665" dirty="0">
                <a:latin typeface="微软雅黑" panose="020B0503020204020204" charset="-122"/>
                <a:ea typeface="微软雅黑" panose="020B0503020204020204" charset="-122"/>
              </a:rPr>
              <a:t>……”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5" dirty="0">
                <a:latin typeface="微软雅黑" panose="020B0503020204020204" charset="-122"/>
                <a:ea typeface="微软雅黑" panose="020B0503020204020204" charset="-122"/>
              </a:rPr>
              <a:t>　  “住嘴</a:t>
            </a:r>
            <a:r>
              <a:rPr lang="en-US" altLang="zh-CN" sz="2665" dirty="0">
                <a:latin typeface="微软雅黑" panose="020B0503020204020204" charset="-122"/>
                <a:ea typeface="微软雅黑" panose="020B0503020204020204" charset="-122"/>
              </a:rPr>
              <a:t>!”</a:t>
            </a:r>
            <a:r>
              <a:rPr lang="zh-CN" altLang="en-US" sz="2665" dirty="0">
                <a:latin typeface="微软雅黑" panose="020B0503020204020204" charset="-122"/>
                <a:ea typeface="微软雅黑" panose="020B0503020204020204" charset="-122"/>
              </a:rPr>
              <a:t>铁罐恼怒了</a:t>
            </a:r>
            <a:r>
              <a:rPr lang="en-US" altLang="zh-CN" sz="2665" dirty="0">
                <a:latin typeface="微软雅黑" panose="020B0503020204020204" charset="-122"/>
                <a:ea typeface="微软雅黑" panose="020B0503020204020204" charset="-122"/>
              </a:rPr>
              <a:t>,“</a:t>
            </a:r>
            <a:r>
              <a:rPr lang="zh-CN" altLang="en-US" sz="2665" dirty="0">
                <a:latin typeface="微软雅黑" panose="020B0503020204020204" charset="-122"/>
                <a:ea typeface="微软雅黑" panose="020B0503020204020204" charset="-122"/>
              </a:rPr>
              <a:t>你怎么敢和我相提并论</a:t>
            </a:r>
            <a:r>
              <a:rPr lang="en-US" altLang="zh-CN" sz="2665" dirty="0">
                <a:latin typeface="微软雅黑" panose="020B0503020204020204" charset="-122"/>
                <a:ea typeface="微软雅黑" panose="020B0503020204020204" charset="-122"/>
              </a:rPr>
              <a:t>!</a:t>
            </a:r>
            <a:r>
              <a:rPr lang="zh-CN" altLang="en-US" sz="2665" dirty="0">
                <a:latin typeface="微软雅黑" panose="020B0503020204020204" charset="-122"/>
                <a:ea typeface="微软雅黑" panose="020B0503020204020204" charset="-122"/>
              </a:rPr>
              <a:t>你等着吧</a:t>
            </a:r>
            <a:r>
              <a:rPr lang="en-US" altLang="zh-CN" sz="2665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665" dirty="0">
                <a:latin typeface="微软雅黑" panose="020B0503020204020204" charset="-122"/>
                <a:ea typeface="微软雅黑" panose="020B0503020204020204" charset="-122"/>
              </a:rPr>
              <a:t>要不了几天</a:t>
            </a:r>
            <a:r>
              <a:rPr lang="en-US" altLang="zh-CN" sz="2665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665" dirty="0">
                <a:latin typeface="微软雅黑" panose="020B0503020204020204" charset="-122"/>
                <a:ea typeface="微软雅黑" panose="020B0503020204020204" charset="-122"/>
              </a:rPr>
              <a:t>你就会破成碎片</a:t>
            </a:r>
            <a:r>
              <a:rPr lang="en-US" altLang="zh-CN" sz="2665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665" dirty="0">
                <a:latin typeface="微软雅黑" panose="020B0503020204020204" charset="-122"/>
                <a:ea typeface="微软雅黑" panose="020B0503020204020204" charset="-122"/>
              </a:rPr>
              <a:t>我却永远在这里</a:t>
            </a:r>
            <a:r>
              <a:rPr lang="en-US" altLang="zh-CN" sz="2665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665" dirty="0">
                <a:latin typeface="微软雅黑" panose="020B0503020204020204" charset="-122"/>
                <a:ea typeface="微软雅黑" panose="020B0503020204020204" charset="-122"/>
              </a:rPr>
              <a:t>什么也不怕。”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5" dirty="0">
                <a:latin typeface="微软雅黑" panose="020B0503020204020204" charset="-122"/>
                <a:ea typeface="微软雅黑" panose="020B0503020204020204" charset="-122"/>
              </a:rPr>
              <a:t>　  “何必这样说呢</a:t>
            </a:r>
            <a:r>
              <a:rPr lang="en-US" altLang="zh-CN" sz="2665" dirty="0">
                <a:latin typeface="微软雅黑" panose="020B0503020204020204" charset="-122"/>
                <a:ea typeface="微软雅黑" panose="020B0503020204020204" charset="-122"/>
              </a:rPr>
              <a:t>?”</a:t>
            </a:r>
            <a:r>
              <a:rPr lang="zh-CN" altLang="en-US" sz="2665" dirty="0">
                <a:latin typeface="微软雅黑" panose="020B0503020204020204" charset="-122"/>
                <a:ea typeface="微软雅黑" panose="020B0503020204020204" charset="-122"/>
              </a:rPr>
              <a:t>陶罐说</a:t>
            </a:r>
            <a:r>
              <a:rPr lang="en-US" altLang="zh-CN" sz="2665" dirty="0">
                <a:latin typeface="微软雅黑" panose="020B0503020204020204" charset="-122"/>
                <a:ea typeface="微软雅黑" panose="020B0503020204020204" charset="-122"/>
              </a:rPr>
              <a:t>,“</a:t>
            </a:r>
            <a:r>
              <a:rPr lang="zh-CN" altLang="en-US" sz="2665" dirty="0">
                <a:latin typeface="微软雅黑" panose="020B0503020204020204" charset="-122"/>
                <a:ea typeface="微软雅黑" panose="020B0503020204020204" charset="-122"/>
              </a:rPr>
              <a:t>我们还是和睦相处吧</a:t>
            </a:r>
            <a:r>
              <a:rPr lang="en-US" altLang="zh-CN" sz="2665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665" dirty="0">
                <a:latin typeface="微软雅黑" panose="020B0503020204020204" charset="-122"/>
                <a:ea typeface="微软雅黑" panose="020B0503020204020204" charset="-122"/>
              </a:rPr>
              <a:t>有什么可吵的呢</a:t>
            </a:r>
            <a:r>
              <a:rPr lang="en-US" altLang="zh-CN" sz="2665" dirty="0">
                <a:latin typeface="微软雅黑" panose="020B0503020204020204" charset="-122"/>
                <a:ea typeface="微软雅黑" panose="020B0503020204020204" charset="-122"/>
              </a:rPr>
              <a:t>!”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5" dirty="0">
                <a:latin typeface="微软雅黑" panose="020B0503020204020204" charset="-122"/>
                <a:ea typeface="微软雅黑" panose="020B0503020204020204" charset="-122"/>
              </a:rPr>
              <a:t>　  “和你在一起</a:t>
            </a:r>
            <a:r>
              <a:rPr lang="en-US" altLang="zh-CN" sz="2665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665" dirty="0">
                <a:latin typeface="微软雅黑" panose="020B0503020204020204" charset="-122"/>
                <a:ea typeface="微软雅黑" panose="020B0503020204020204" charset="-122"/>
              </a:rPr>
              <a:t>我感到羞耻</a:t>
            </a:r>
            <a:r>
              <a:rPr lang="en-US" altLang="zh-CN" sz="2665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665" dirty="0">
                <a:latin typeface="微软雅黑" panose="020B0503020204020204" charset="-122"/>
                <a:ea typeface="微软雅黑" panose="020B0503020204020204" charset="-122"/>
              </a:rPr>
              <a:t>你算什么东西</a:t>
            </a:r>
            <a:r>
              <a:rPr lang="en-US" altLang="zh-CN" sz="2665" dirty="0">
                <a:latin typeface="微软雅黑" panose="020B0503020204020204" charset="-122"/>
                <a:ea typeface="微软雅黑" panose="020B0503020204020204" charset="-122"/>
              </a:rPr>
              <a:t>!”</a:t>
            </a:r>
            <a:r>
              <a:rPr lang="zh-CN" altLang="en-US" sz="2665" dirty="0">
                <a:latin typeface="微软雅黑" panose="020B0503020204020204" charset="-122"/>
                <a:ea typeface="微软雅黑" panose="020B0503020204020204" charset="-122"/>
              </a:rPr>
              <a:t>铁罐说</a:t>
            </a:r>
            <a:r>
              <a:rPr lang="en-US" altLang="zh-CN" sz="2665" dirty="0">
                <a:latin typeface="微软雅黑" panose="020B0503020204020204" charset="-122"/>
                <a:ea typeface="微软雅黑" panose="020B0503020204020204" charset="-122"/>
              </a:rPr>
              <a:t>,“</a:t>
            </a:r>
            <a:r>
              <a:rPr lang="zh-CN" altLang="en-US" sz="2665" dirty="0">
                <a:latin typeface="微软雅黑" panose="020B0503020204020204" charset="-122"/>
                <a:ea typeface="微软雅黑" panose="020B0503020204020204" charset="-122"/>
              </a:rPr>
              <a:t>走着瞧吧</a:t>
            </a:r>
            <a:r>
              <a:rPr lang="en-US" altLang="zh-CN" sz="2665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665" dirty="0">
                <a:latin typeface="微软雅黑" panose="020B0503020204020204" charset="-122"/>
                <a:ea typeface="微软雅黑" panose="020B0503020204020204" charset="-122"/>
              </a:rPr>
              <a:t>总有一天</a:t>
            </a:r>
            <a:r>
              <a:rPr lang="en-US" altLang="zh-CN" sz="2665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665" dirty="0">
                <a:latin typeface="微软雅黑" panose="020B0503020204020204" charset="-122"/>
                <a:ea typeface="微软雅黑" panose="020B0503020204020204" charset="-122"/>
              </a:rPr>
              <a:t>我要把你碰成碎片</a:t>
            </a:r>
            <a:r>
              <a:rPr lang="en-US" altLang="zh-CN" sz="2665" dirty="0">
                <a:latin typeface="微软雅黑" panose="020B0503020204020204" charset="-122"/>
                <a:ea typeface="微软雅黑" panose="020B0503020204020204" charset="-122"/>
              </a:rPr>
              <a:t>!”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68313" y="260350"/>
            <a:ext cx="842486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微软雅黑" pitchFamily="34" charset="-122"/>
                <a:ea typeface="微软雅黑" pitchFamily="34" charset="-122"/>
              </a:rPr>
              <a:t>五、课内阅读。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854700"/>
            <a:ext cx="9153525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854700"/>
            <a:ext cx="9153525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95288" y="260350"/>
            <a:ext cx="7848600" cy="1043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zh-CN" sz="3735" dirty="0">
                <a:latin typeface="微软雅黑" panose="020B0503020204020204" charset="-122"/>
                <a:ea typeface="微软雅黑" panose="020B0503020204020204" charset="-122"/>
              </a:rPr>
              <a:t>从选文中可以看出陶罐的</a:t>
            </a:r>
            <a:r>
              <a:rPr lang="zh-CN" altLang="zh-CN" sz="3735" u="sng" dirty="0">
                <a:latin typeface="微软雅黑" panose="020B0503020204020204" charset="-122"/>
                <a:ea typeface="微软雅黑" panose="020B0503020204020204" charset="-122"/>
              </a:rPr>
              <a:t>　　　　　　　　</a:t>
            </a:r>
            <a:r>
              <a:rPr lang="zh-CN" altLang="zh-CN" sz="3735" dirty="0">
                <a:latin typeface="微软雅黑" panose="020B0503020204020204" charset="-122"/>
                <a:ea typeface="微软雅黑" panose="020B0503020204020204" charset="-122"/>
              </a:rPr>
              <a:t>和铁罐的</a:t>
            </a:r>
            <a:r>
              <a:rPr lang="zh-CN" altLang="zh-CN" sz="3735" u="sng" dirty="0">
                <a:latin typeface="微软雅黑" panose="020B0503020204020204" charset="-122"/>
                <a:ea typeface="微软雅黑" panose="020B0503020204020204" charset="-122"/>
              </a:rPr>
              <a:t>　　　　　　　　</a:t>
            </a:r>
            <a:r>
              <a:rPr lang="zh-CN" altLang="zh-CN" sz="3735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3735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用恰当的词语替换句中加点的词语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使意思不变。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(1)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骄傲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) 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的铁罐看不起陶罐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常常奚落它。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(2)“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我就知道你不敢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懦弱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的东西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!”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铁罐说。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(3)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铁罐用轻蔑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的语气对陶罐说话。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735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 </a:t>
            </a:r>
            <a:endParaRPr lang="zh-CN" altLang="zh-CN" sz="373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08625" y="0"/>
            <a:ext cx="1079500" cy="1816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谦虚</a:t>
            </a:r>
          </a:p>
        </p:txBody>
      </p:sp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971550" y="3524250"/>
            <a:ext cx="261938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● 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331913" y="3524250"/>
            <a:ext cx="261937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● </a:t>
            </a:r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3924300" y="4292600"/>
            <a:ext cx="261938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● </a:t>
            </a:r>
          </a:p>
        </p:txBody>
      </p:sp>
      <p:sp>
        <p:nvSpPr>
          <p:cNvPr id="12" name="TextBox 9"/>
          <p:cNvSpPr txBox="1">
            <a:spLocks noChangeArrowheads="1"/>
          </p:cNvSpPr>
          <p:nvPr/>
        </p:nvSpPr>
        <p:spPr bwMode="auto">
          <a:xfrm>
            <a:off x="4284663" y="4292600"/>
            <a:ext cx="26035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● </a:t>
            </a:r>
          </a:p>
        </p:txBody>
      </p:sp>
      <p:sp>
        <p:nvSpPr>
          <p:cNvPr id="13" name="TextBox 9"/>
          <p:cNvSpPr txBox="1">
            <a:spLocks noChangeArrowheads="1"/>
          </p:cNvSpPr>
          <p:nvPr/>
        </p:nvSpPr>
        <p:spPr bwMode="auto">
          <a:xfrm>
            <a:off x="2051050" y="5157788"/>
            <a:ext cx="26193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● </a:t>
            </a:r>
          </a:p>
        </p:txBody>
      </p:sp>
      <p:sp>
        <p:nvSpPr>
          <p:cNvPr id="14" name="TextBox 9"/>
          <p:cNvSpPr txBox="1">
            <a:spLocks noChangeArrowheads="1"/>
          </p:cNvSpPr>
          <p:nvPr/>
        </p:nvSpPr>
        <p:spPr bwMode="auto">
          <a:xfrm>
            <a:off x="2411413" y="5157788"/>
            <a:ext cx="2619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●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11413" y="1028700"/>
            <a:ext cx="1081087" cy="1816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傲慢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692275" y="2852738"/>
            <a:ext cx="1079500" cy="1816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傲慢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43438" y="3716338"/>
            <a:ext cx="1081087" cy="18176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软弱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700338" y="4484688"/>
            <a:ext cx="1079500" cy="18176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轻侮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7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854700"/>
            <a:ext cx="9153525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95288" y="644525"/>
            <a:ext cx="7848600" cy="35417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选文主要运用了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两种描写方法来表现陶罐和铁罐的性格。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A.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语言、动作　　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B.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语言、神态　 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C.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动作、神态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00562" y="857232"/>
            <a:ext cx="431800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854700"/>
            <a:ext cx="9153525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619250" y="1508125"/>
            <a:ext cx="6121400" cy="61277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欣赏　观赏　 赞赏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秋天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老师带我们去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菊花。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课余时间我常常在家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古典音乐。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同学们对助人为乐的品格十分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8313" y="357188"/>
            <a:ext cx="7358062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二、选词填空。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03800" y="2468563"/>
            <a:ext cx="1146175" cy="6667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观赏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219700" y="3333750"/>
            <a:ext cx="1146175" cy="6667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欣赏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659563" y="4197350"/>
            <a:ext cx="1147762" cy="6667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赞赏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9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95513" y="1508125"/>
            <a:ext cx="6572250" cy="3543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我们还是和睦相处吧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有什么可吵的呢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!(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改为陈述句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)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 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 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809750"/>
            <a:ext cx="2319338" cy="425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854700"/>
            <a:ext cx="9153525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11188" y="452438"/>
            <a:ext cx="4498975" cy="6667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三、按要求写句子。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24075" y="3813175"/>
            <a:ext cx="8601075" cy="6667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我们还是和睦相处吧</a:t>
            </a:r>
            <a:r>
              <a:rPr lang="en-US" altLang="zh-CN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没有什么可吵的。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854700"/>
            <a:ext cx="9153525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68313" y="260350"/>
            <a:ext cx="7775575" cy="52657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你等着吧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要不了几天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我就会碰碎你。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改为“把”字句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)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 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735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我确实不敢碰你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但并不是懦弱。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改为反问句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4213" y="2373313"/>
            <a:ext cx="8843962" cy="6667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你等着吧</a:t>
            </a:r>
            <a:r>
              <a:rPr lang="en-US" altLang="zh-CN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要不了几天</a:t>
            </a:r>
            <a:r>
              <a:rPr lang="en-US" altLang="zh-CN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我就会把你碰碎。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55650" y="4773613"/>
            <a:ext cx="7400925" cy="6667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我确实不敢碰你</a:t>
            </a:r>
            <a:r>
              <a:rPr lang="en-US" altLang="zh-CN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这难道是懦弱吗</a:t>
            </a:r>
            <a:r>
              <a:rPr lang="en-US" altLang="zh-CN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39750" y="1220788"/>
            <a:ext cx="8064500" cy="526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微软雅黑" pitchFamily="34" charset="-122"/>
                <a:ea typeface="微软雅黑" pitchFamily="34" charset="-122"/>
              </a:rPr>
              <a:t>       国王的橱柜里有两个罐子</a:t>
            </a:r>
            <a:r>
              <a:rPr lang="en-US" altLang="zh-CN" sz="3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3200">
                <a:latin typeface="微软雅黑" pitchFamily="34" charset="-122"/>
                <a:ea typeface="微软雅黑" pitchFamily="34" charset="-122"/>
              </a:rPr>
              <a:t>一个是陶的</a:t>
            </a:r>
            <a:r>
              <a:rPr lang="en-US" altLang="zh-CN" sz="3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3200">
                <a:latin typeface="微软雅黑" pitchFamily="34" charset="-122"/>
                <a:ea typeface="微软雅黑" pitchFamily="34" charset="-122"/>
              </a:rPr>
              <a:t>一个是铁的。骄傲的铁罐看不起陶罐</a:t>
            </a:r>
            <a:r>
              <a:rPr lang="en-US" altLang="zh-CN" sz="3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3200">
                <a:latin typeface="微软雅黑" pitchFamily="34" charset="-122"/>
                <a:ea typeface="微软雅黑" pitchFamily="34" charset="-122"/>
              </a:rPr>
              <a:t>常常奚落它。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微软雅黑" pitchFamily="34" charset="-122"/>
                <a:ea typeface="微软雅黑" pitchFamily="34" charset="-122"/>
              </a:rPr>
              <a:t>　  “你敢碰我吗</a:t>
            </a:r>
            <a:r>
              <a:rPr lang="en-US" altLang="zh-CN" sz="3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3200">
                <a:latin typeface="微软雅黑" pitchFamily="34" charset="-122"/>
                <a:ea typeface="微软雅黑" pitchFamily="34" charset="-122"/>
              </a:rPr>
              <a:t>陶罐子</a:t>
            </a:r>
            <a:r>
              <a:rPr lang="en-US" altLang="zh-CN" sz="3200">
                <a:latin typeface="微软雅黑" pitchFamily="34" charset="-122"/>
                <a:ea typeface="微软雅黑" pitchFamily="34" charset="-122"/>
              </a:rPr>
              <a:t>!”</a:t>
            </a:r>
            <a:r>
              <a:rPr lang="zh-CN" altLang="en-US" sz="3200">
                <a:latin typeface="微软雅黑" pitchFamily="34" charset="-122"/>
                <a:ea typeface="微软雅黑" pitchFamily="34" charset="-122"/>
              </a:rPr>
              <a:t>铁罐傲慢地问。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微软雅黑" pitchFamily="34" charset="-122"/>
                <a:ea typeface="微软雅黑" pitchFamily="34" charset="-122"/>
              </a:rPr>
              <a:t>　  “不敢</a:t>
            </a:r>
            <a:r>
              <a:rPr lang="en-US" altLang="zh-CN" sz="3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3200">
                <a:latin typeface="微软雅黑" pitchFamily="34" charset="-122"/>
                <a:ea typeface="微软雅黑" pitchFamily="34" charset="-122"/>
              </a:rPr>
              <a:t>铁罐兄弟。”陶罐谦虚地回答。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微软雅黑" pitchFamily="34" charset="-122"/>
                <a:ea typeface="微软雅黑" pitchFamily="34" charset="-122"/>
              </a:rPr>
              <a:t>　  “我就知道你不敢</a:t>
            </a:r>
            <a:r>
              <a:rPr lang="en-US" altLang="zh-CN" sz="3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3200">
                <a:latin typeface="微软雅黑" pitchFamily="34" charset="-122"/>
                <a:ea typeface="微软雅黑" pitchFamily="34" charset="-122"/>
              </a:rPr>
              <a:t>懦弱的东西</a:t>
            </a:r>
            <a:r>
              <a:rPr lang="en-US" altLang="zh-CN" sz="3200">
                <a:latin typeface="微软雅黑" pitchFamily="34" charset="-122"/>
                <a:ea typeface="微软雅黑" pitchFamily="34" charset="-122"/>
              </a:rPr>
              <a:t>!”</a:t>
            </a:r>
            <a:r>
              <a:rPr lang="zh-CN" altLang="en-US" sz="3200">
                <a:latin typeface="微软雅黑" pitchFamily="34" charset="-122"/>
                <a:ea typeface="微软雅黑" pitchFamily="34" charset="-122"/>
              </a:rPr>
              <a:t>铁罐说</a:t>
            </a:r>
            <a:r>
              <a:rPr lang="en-US" altLang="zh-CN" sz="3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3200">
                <a:latin typeface="微软雅黑" pitchFamily="34" charset="-122"/>
                <a:ea typeface="微软雅黑" pitchFamily="34" charset="-122"/>
              </a:rPr>
              <a:t>带着更加轻蔑的神气。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68313" y="260350"/>
            <a:ext cx="842486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微软雅黑" pitchFamily="34" charset="-122"/>
                <a:ea typeface="微软雅黑" pitchFamily="34" charset="-122"/>
              </a:rPr>
              <a:t>四、课内阅读。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854700"/>
            <a:ext cx="9153525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439863" y="1268413"/>
            <a:ext cx="6318250" cy="5262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读句子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用“</a:t>
            </a:r>
            <a:r>
              <a:rPr lang="zh-CN" altLang="en-US" sz="3200" b="1" u="sng" dirty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”画出加点字的正确读音。 </a:t>
            </a: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铁罐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 b="1" dirty="0" err="1">
                <a:latin typeface="宋体" panose="02010600030101010101" pitchFamily="2" charset="-122"/>
                <a:ea typeface="+mn-ea"/>
                <a:cs typeface="Arial" panose="020B0604020202020204" pitchFamily="34" charset="0"/>
              </a:rPr>
              <a:t>ɡuàn</a:t>
            </a:r>
            <a:r>
              <a:rPr lang="en-US" altLang="zh-CN" sz="3200" dirty="0">
                <a:latin typeface="+mn-lt"/>
                <a:ea typeface="楷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en-US" altLang="zh-CN" sz="3200" b="1" dirty="0" err="1">
                <a:latin typeface="宋体" panose="02010600030101010101" pitchFamily="2" charset="-122"/>
                <a:ea typeface="+mn-ea"/>
                <a:cs typeface="Arial" panose="020B0604020202020204" pitchFamily="34" charset="0"/>
              </a:rPr>
              <a:t>ɡ</a:t>
            </a:r>
            <a:r>
              <a:rPr lang="en-US" altLang="zh-CN" sz="3200" dirty="0" err="1">
                <a:latin typeface="+mj-ea"/>
                <a:ea typeface="+mj-ea"/>
                <a:cs typeface="Arial" panose="020B0604020202020204" pitchFamily="34" charset="0"/>
              </a:rPr>
              <a:t>à</a:t>
            </a:r>
            <a:r>
              <a:rPr lang="en-US" altLang="zh-CN" sz="2800" dirty="0" err="1">
                <a:latin typeface="+mn-lt"/>
                <a:ea typeface="楷体" panose="02010609060101010101" pitchFamily="49" charset="-122"/>
                <a:cs typeface="Arial" panose="020B0604020202020204" pitchFamily="34" charset="0"/>
              </a:rPr>
              <a:t>n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听到这里顿时恼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 b="1" dirty="0" err="1">
                <a:latin typeface="宋体" panose="02010600030101010101" pitchFamily="2" charset="-122"/>
                <a:ea typeface="+mn-ea"/>
                <a:cs typeface="Arial" panose="020B0604020202020204" pitchFamily="34" charset="0"/>
              </a:rPr>
              <a:t>nǎo</a:t>
            </a:r>
            <a:r>
              <a:rPr lang="en-US" altLang="zh-CN" sz="3200" b="1" dirty="0">
                <a:latin typeface="宋体" panose="02010600030101010101" pitchFamily="2" charset="-122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3200" b="1" dirty="0" err="1">
                <a:latin typeface="宋体" panose="02010600030101010101" pitchFamily="2" charset="-122"/>
                <a:ea typeface="+mn-ea"/>
                <a:cs typeface="Arial" panose="020B0604020202020204" pitchFamily="34" charset="0"/>
              </a:rPr>
              <a:t>náo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怒了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开始大声斥责陶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 b="1" dirty="0" err="1">
                <a:latin typeface="宋体" panose="02010600030101010101" pitchFamily="2" charset="-122"/>
                <a:ea typeface="+mn-ea"/>
                <a:cs typeface="Arial" panose="020B0604020202020204" pitchFamily="34" charset="0"/>
              </a:rPr>
              <a:t>táo</a:t>
            </a:r>
            <a:r>
              <a:rPr lang="en-US" altLang="zh-CN" sz="3200" b="1" dirty="0">
                <a:latin typeface="宋体" panose="02010600030101010101" pitchFamily="2" charset="-122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3200" b="1" dirty="0" err="1">
                <a:latin typeface="宋体" panose="02010600030101010101" pitchFamily="2" charset="-122"/>
                <a:ea typeface="+mn-ea"/>
                <a:cs typeface="Arial" panose="020B0604020202020204" pitchFamily="34" charset="0"/>
              </a:rPr>
              <a:t>tāo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罐。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solidFill>
                <a:srgbClr val="000000"/>
              </a:solidFill>
              <a:latin typeface="+mn-lt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35170" name="TextBox 6"/>
          <p:cNvSpPr txBox="1">
            <a:spLocks noChangeArrowheads="1"/>
          </p:cNvSpPr>
          <p:nvPr/>
        </p:nvSpPr>
        <p:spPr bwMode="auto">
          <a:xfrm>
            <a:off x="5435600" y="2636838"/>
            <a:ext cx="3238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endParaRPr lang="zh-CN" altLang="en-US" sz="32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5171" name="TextBox 11"/>
          <p:cNvSpPr txBox="1">
            <a:spLocks noChangeArrowheads="1"/>
          </p:cNvSpPr>
          <p:nvPr/>
        </p:nvSpPr>
        <p:spPr bwMode="auto">
          <a:xfrm>
            <a:off x="1763713" y="2708275"/>
            <a:ext cx="3238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endParaRPr lang="zh-CN" altLang="en-US" sz="32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5172" name="TextBox 12"/>
          <p:cNvSpPr txBox="1">
            <a:spLocks noChangeArrowheads="1"/>
          </p:cNvSpPr>
          <p:nvPr/>
        </p:nvSpPr>
        <p:spPr bwMode="auto">
          <a:xfrm>
            <a:off x="3708400" y="3716338"/>
            <a:ext cx="3238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endParaRPr lang="zh-CN" altLang="en-US" sz="32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2303463" y="2997200"/>
            <a:ext cx="48577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921375" y="2997200"/>
            <a:ext cx="43338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248150" y="3933825"/>
            <a:ext cx="53975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3" name="TextBox 12"/>
          <p:cNvSpPr txBox="1">
            <a:spLocks noChangeArrowheads="1"/>
          </p:cNvSpPr>
          <p:nvPr/>
        </p:nvSpPr>
        <p:spPr bwMode="auto">
          <a:xfrm>
            <a:off x="468313" y="260350"/>
            <a:ext cx="842486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微软雅黑" pitchFamily="34" charset="-122"/>
                <a:ea typeface="微软雅黑" pitchFamily="34" charset="-122"/>
              </a:rPr>
              <a:t>四、按要求完成下列练习。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3" name="文本框 1"/>
          <p:cNvSpPr txBox="1">
            <a:spLocks noChangeArrowheads="1"/>
          </p:cNvSpPr>
          <p:nvPr/>
        </p:nvSpPr>
        <p:spPr bwMode="auto">
          <a:xfrm>
            <a:off x="1470025" y="755650"/>
            <a:ext cx="63468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00FFFF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2. </a:t>
            </a:r>
            <a:r>
              <a:rPr lang="zh-CN" altLang="en-US" sz="3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楷体" pitchFamily="49" charset="-122"/>
                <a:sym typeface="+mn-ea"/>
              </a:rPr>
              <a:t>看拼音</a:t>
            </a:r>
            <a:r>
              <a:rPr lang="en-US" altLang="zh-CN" sz="3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楷体" pitchFamily="49" charset="-122"/>
                <a:sym typeface="+mn-ea"/>
              </a:rPr>
              <a:t>,</a:t>
            </a:r>
            <a:r>
              <a:rPr lang="zh-CN" altLang="en-US" sz="3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楷体" pitchFamily="49" charset="-122"/>
                <a:sym typeface="+mn-ea"/>
              </a:rPr>
              <a:t>写词语。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979613" y="4005263"/>
            <a:ext cx="809625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骄傲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978275" y="1844675"/>
            <a:ext cx="809625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懦弱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4949825" y="4005263"/>
            <a:ext cx="809625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代价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3276600" y="4724400"/>
            <a:ext cx="10795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谦虚</a:t>
            </a:r>
          </a:p>
        </p:txBody>
      </p:sp>
      <p:sp>
        <p:nvSpPr>
          <p:cNvPr id="136198" name="TextBox 27"/>
          <p:cNvSpPr txBox="1">
            <a:spLocks noChangeArrowheads="1"/>
          </p:cNvSpPr>
          <p:nvPr/>
        </p:nvSpPr>
        <p:spPr bwMode="auto">
          <a:xfrm>
            <a:off x="1385888" y="1700213"/>
            <a:ext cx="6318250" cy="480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(1)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她性格</a:t>
            </a:r>
            <a:r>
              <a:rPr lang="en-US" altLang="zh-CN" sz="3200" b="1">
                <a:latin typeface="宋体" pitchFamily="2" charset="-122"/>
                <a:cs typeface="Arial" pitchFamily="34" charset="0"/>
              </a:rPr>
              <a:t>nuò</a:t>
            </a:r>
            <a:r>
              <a:rPr lang="zh-CN" altLang="en-US" sz="3200" b="1">
                <a:latin typeface="宋体" pitchFamily="2" charset="-122"/>
                <a:cs typeface="Arial" pitchFamily="34" charset="0"/>
              </a:rPr>
              <a:t> </a:t>
            </a:r>
            <a:r>
              <a:rPr lang="en-US" altLang="zh-CN" sz="3200" b="1">
                <a:latin typeface="宋体" pitchFamily="2" charset="-122"/>
                <a:cs typeface="Arial" pitchFamily="34" charset="0"/>
              </a:rPr>
              <a:t>ruò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     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),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被人欺负也不敢出声。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(2)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妈妈看了看试卷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说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:“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这都是你</a:t>
            </a:r>
            <a:r>
              <a:rPr lang="en-US" altLang="zh-CN" sz="3200" b="1">
                <a:latin typeface="宋体" pitchFamily="2" charset="-122"/>
                <a:cs typeface="Arial" pitchFamily="34" charset="0"/>
              </a:rPr>
              <a:t>jiāo</a:t>
            </a:r>
            <a:r>
              <a:rPr lang="zh-CN" altLang="en-US" sz="3200" b="1">
                <a:latin typeface="宋体" pitchFamily="2" charset="-122"/>
                <a:cs typeface="Arial" pitchFamily="34" charset="0"/>
              </a:rPr>
              <a:t> </a:t>
            </a:r>
            <a:r>
              <a:rPr lang="en-US" altLang="zh-CN" sz="3200" b="1">
                <a:latin typeface="宋体" pitchFamily="2" charset="-122"/>
                <a:cs typeface="Arial" pitchFamily="34" charset="0"/>
              </a:rPr>
              <a:t>ào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     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付出的</a:t>
            </a:r>
            <a:r>
              <a:rPr lang="en-US" altLang="zh-CN" sz="3200" b="1">
                <a:latin typeface="宋体" pitchFamily="2" charset="-122"/>
                <a:cs typeface="Arial" pitchFamily="34" charset="0"/>
              </a:rPr>
              <a:t>dài</a:t>
            </a:r>
            <a:r>
              <a:rPr lang="zh-CN" altLang="en-US" sz="3200" b="1">
                <a:latin typeface="宋体" pitchFamily="2" charset="-122"/>
                <a:cs typeface="Arial" pitchFamily="34" charset="0"/>
              </a:rPr>
              <a:t> </a:t>
            </a:r>
            <a:r>
              <a:rPr lang="en-US" altLang="zh-CN" sz="3200" b="1">
                <a:latin typeface="宋体" pitchFamily="2" charset="-122"/>
                <a:cs typeface="Arial" pitchFamily="34" charset="0"/>
              </a:rPr>
              <a:t>jià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     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啊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你以后一定要</a:t>
            </a:r>
            <a:r>
              <a:rPr lang="en-US" altLang="zh-CN" sz="3200" b="1">
                <a:latin typeface="宋体" pitchFamily="2" charset="-122"/>
                <a:cs typeface="Arial" pitchFamily="34" charset="0"/>
              </a:rPr>
              <a:t>qiān</a:t>
            </a:r>
            <a:r>
              <a:rPr lang="zh-CN" altLang="en-US" sz="3200" b="1">
                <a:latin typeface="宋体" pitchFamily="2" charset="-122"/>
                <a:cs typeface="Arial" pitchFamily="34" charset="0"/>
              </a:rPr>
              <a:t> </a:t>
            </a:r>
            <a:r>
              <a:rPr lang="en-US" altLang="zh-CN" sz="3200" b="1">
                <a:latin typeface="宋体" pitchFamily="2" charset="-122"/>
                <a:cs typeface="Arial" pitchFamily="34" charset="0"/>
              </a:rPr>
              <a:t>xū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     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。”</a:t>
            </a:r>
          </a:p>
          <a:p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文本框 99"/>
          <p:cNvSpPr txBox="1">
            <a:spLocks noChangeArrowheads="1"/>
          </p:cNvSpPr>
          <p:nvPr/>
        </p:nvSpPr>
        <p:spPr bwMode="auto">
          <a:xfrm>
            <a:off x="1293813" y="701675"/>
            <a:ext cx="6448425" cy="526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00FFFF"/>
                </a:solidFill>
                <a:latin typeface="微软雅黑" pitchFamily="34" charset="-122"/>
                <a:ea typeface="微软雅黑" pitchFamily="34" charset="-122"/>
              </a:rPr>
              <a:t>3. </a:t>
            </a:r>
            <a:r>
              <a:rPr lang="zh-CN" altLang="en-US" sz="3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把词语补充完整</a:t>
            </a:r>
            <a:r>
              <a:rPr lang="en-US" altLang="zh-CN" sz="3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3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并完成练习。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楷体" pitchFamily="49" charset="-122"/>
                <a:ea typeface="楷体" pitchFamily="49" charset="-122"/>
              </a:rPr>
              <a:t>相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(  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  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并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(   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  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           </a:t>
            </a:r>
            <a:endParaRPr lang="en-US" altLang="zh-CN" sz="32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楷体" pitchFamily="49" charset="-122"/>
                <a:ea typeface="楷体" pitchFamily="49" charset="-122"/>
              </a:rPr>
              <a:t>翻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(  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  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覆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(  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      </a:t>
            </a:r>
            <a:endParaRPr lang="en-US" altLang="zh-CN" sz="32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     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)(   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  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相处</a:t>
            </a:r>
            <a:endParaRPr lang="en-US" altLang="zh-CN" sz="32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(1)“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相”是多音字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在画“</a:t>
            </a:r>
            <a:r>
              <a:rPr lang="zh-CN" altLang="en-US" sz="3200" u="sng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”的词语中都读</a:t>
            </a:r>
            <a:r>
              <a:rPr lang="zh-CN" altLang="en-US" sz="3200" u="sng">
                <a:latin typeface="楷体" pitchFamily="49" charset="-122"/>
                <a:ea typeface="楷体" pitchFamily="49" charset="-122"/>
              </a:rPr>
              <a:t>      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我能用它的另一个读音组词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en-US" sz="3200" u="sng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。 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114675" y="2276475"/>
            <a:ext cx="4857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去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871663" y="1628775"/>
            <a:ext cx="593725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提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114675" y="1628775"/>
            <a:ext cx="566738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论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871663" y="2347913"/>
            <a:ext cx="539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来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493838" y="3068638"/>
            <a:ext cx="1998662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和      睦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570663" y="4437063"/>
            <a:ext cx="86360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照相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709738" y="4437063"/>
            <a:ext cx="1025525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itchFamily="2" charset="-122"/>
                <a:cs typeface="Arial" pitchFamily="34" charset="0"/>
              </a:rPr>
              <a:t>xiānɡ</a:t>
            </a:r>
            <a:endParaRPr lang="zh-CN" altLang="en-US" sz="3200" b="1">
              <a:solidFill>
                <a:srgbClr val="FF0000"/>
              </a:solidFill>
              <a:latin typeface="宋体" pitchFamily="2" charset="-122"/>
              <a:cs typeface="Arial" pitchFamily="34" charset="0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385888" y="2205038"/>
            <a:ext cx="2484437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439863" y="3716338"/>
            <a:ext cx="2646362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1323</Words>
  <Application>Microsoft Office PowerPoint</Application>
  <PresentationFormat>全屏显示(4:3)</PresentationFormat>
  <Paragraphs>175</Paragraphs>
  <Slides>26</Slides>
  <Notes>10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ProBook</dc:creator>
  <cp:lastModifiedBy>ProBook</cp:lastModifiedBy>
  <cp:revision>2</cp:revision>
  <dcterms:created xsi:type="dcterms:W3CDTF">2020-02-27T06:08:51Z</dcterms:created>
  <dcterms:modified xsi:type="dcterms:W3CDTF">2020-02-27T06:10:20Z</dcterms:modified>
</cp:coreProperties>
</file>