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71" r:id="rId14"/>
    <p:sldId id="268" r:id="rId15"/>
    <p:sldId id="269" r:id="rId16"/>
    <p:sldId id="270" r:id="rId17"/>
    <p:sldId id="273" r:id="rId18"/>
    <p:sldId id="272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细黑"/>
        <a:cs typeface="华文细黑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细黑"/>
        <a:cs typeface="华文细黑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细黑"/>
        <a:cs typeface="华文细黑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细黑"/>
        <a:cs typeface="华文细黑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细黑"/>
        <a:cs typeface="华文细黑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华文细黑"/>
        <a:cs typeface="华文细黑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华文细黑"/>
        <a:cs typeface="华文细黑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华文细黑"/>
        <a:cs typeface="华文细黑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华文细黑"/>
        <a:cs typeface="华文细黑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C0000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8F47F05-E8CF-46E1-9B9D-7722079DCE4D}" type="datetimeFigureOut">
              <a:rPr lang="zh-CN" altLang="en-US"/>
              <a:pPr>
                <a:defRPr/>
              </a:pPr>
              <a:t>2016/6/25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67EF10A-6A59-43F5-B43F-4176069323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7F8BB9-4AFC-48C2-A90A-C636D8C6EFF2}" type="slidenum">
              <a:rPr lang="zh-CN" altLang="en-US">
                <a:cs typeface="华文细黑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>
              <a:cs typeface="华文细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393A53C-A444-4405-B830-C71193EEB128}" type="slidenum">
              <a:rPr lang="zh-CN" altLang="en-US" sz="1200">
                <a:latin typeface="+mn-lt"/>
                <a:ea typeface="+mn-ea"/>
              </a:rPr>
              <a:pPr algn="r">
                <a:defRPr/>
              </a:pPr>
              <a:t>19</a:t>
            </a:fld>
            <a:endParaRPr lang="en-US" altLang="zh-CN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5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教育标志 - 以此为准 - 横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7550" y="5676900"/>
            <a:ext cx="31543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108200"/>
            <a:ext cx="8207375" cy="960438"/>
          </a:xfrm>
        </p:spPr>
        <p:txBody>
          <a:bodyPr/>
          <a:lstStyle>
            <a:lvl1pPr algn="ctr">
              <a:defRPr sz="34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2052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9900" y="3500438"/>
            <a:ext cx="8207375" cy="720725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 b="0">
                <a:ea typeface="叶根友行书繁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EB335-2695-4AF4-B5FF-F0D8D9C7C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AC117-D0C2-4C35-88A6-2DE2107BBE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900" y="190500"/>
            <a:ext cx="8207375" cy="7905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207375" cy="5183187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A379E-8FFE-4511-A93B-4B0F1D382B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51253-5638-41C2-B220-B897174EC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AD539-6363-4D45-84D5-B3C1CECE59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6EBF9-C14A-4F42-8792-8DDCD75A3B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D99BE-0219-49B8-B6BD-3E6C9834C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48D0E-3581-4809-8B8D-FEE71E7A3B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C7EDE-2521-4179-B324-0FD3211E1F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BE8CA-DDCC-4DCA-9FC5-77CF70FBB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10694-EC74-4334-B3CB-DA1A479BF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-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33B4C48-4865-40F8-A8BB-55E45933E3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29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190500"/>
            <a:ext cx="82073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030" name="Picture 6" descr="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112000" y="6022975"/>
            <a:ext cx="1817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华文细黑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b="1">
          <a:solidFill>
            <a:schemeClr val="tx1"/>
          </a:solidFill>
          <a:latin typeface="+mn-lt"/>
          <a:ea typeface="+mn-ea"/>
          <a:cs typeface="华文细黑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华文细黑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1400" b="1">
          <a:solidFill>
            <a:schemeClr val="tx1"/>
          </a:solidFill>
          <a:latin typeface="+mn-lt"/>
          <a:ea typeface="+mn-ea"/>
          <a:cs typeface="华文细黑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华文细黑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ctrTitle"/>
          </p:nvPr>
        </p:nvSpPr>
        <p:spPr>
          <a:xfrm>
            <a:off x="-396875" y="1484313"/>
            <a:ext cx="8424863" cy="17526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关于定语从句那些事儿</a:t>
            </a:r>
          </a:p>
        </p:txBody>
      </p:sp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1258888" y="3500438"/>
            <a:ext cx="8207375" cy="720725"/>
          </a:xfrm>
        </p:spPr>
        <p:txBody>
          <a:bodyPr/>
          <a:lstStyle/>
          <a:p>
            <a:pPr eaLnBrk="1" hangingPunct="1"/>
            <a:r>
              <a:rPr lang="en-US" altLang="zh-CN" sz="4400" b="1" smtClean="0">
                <a:latin typeface="Times New Roman" pitchFamily="18" charset="0"/>
                <a:ea typeface="叶根友行书繁"/>
                <a:cs typeface="Times New Roman" pitchFamily="18" charset="0"/>
              </a:rPr>
              <a:t>Attributive Clauses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7848600" cy="503237"/>
          </a:xfrm>
        </p:spPr>
        <p:txBody>
          <a:bodyPr/>
          <a:lstStyle/>
          <a:p>
            <a:pPr algn="r" eaLnBrk="1" hangingPunct="1"/>
            <a:r>
              <a:rPr lang="zh-CN" altLang="en-US" sz="2400" smtClean="0"/>
              <a:t>先行词指物时，定语从句关系代词必须用</a:t>
            </a:r>
            <a:r>
              <a:rPr lang="en-US" altLang="zh-CN" sz="2400" smtClean="0">
                <a:solidFill>
                  <a:srgbClr val="FF0000"/>
                </a:solidFill>
              </a:rPr>
              <a:t>which</a:t>
            </a:r>
            <a:r>
              <a:rPr lang="zh-CN" altLang="en-US" sz="2400" smtClean="0"/>
              <a:t>的情况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964612" cy="5329237"/>
          </a:xfrm>
        </p:spPr>
        <p:txBody>
          <a:bodyPr/>
          <a:lstStyle/>
          <a:p>
            <a:pPr eaLnBrk="1" hangingPunct="1"/>
            <a:r>
              <a:rPr lang="zh-CN" altLang="en-US" b="0" smtClean="0"/>
              <a:t> </a:t>
            </a:r>
            <a:r>
              <a:rPr lang="zh-CN" altLang="en-US" sz="2400" b="0" smtClean="0"/>
              <a:t>在非限定性定语从句中，</a:t>
            </a:r>
            <a:r>
              <a:rPr lang="zh-CN" altLang="en-US" sz="2400" smtClean="0">
                <a:solidFill>
                  <a:srgbClr val="FF0000"/>
                </a:solidFill>
              </a:rPr>
              <a:t>只用</a:t>
            </a:r>
            <a:r>
              <a:rPr lang="en-US" altLang="zh-CN" sz="2400" smtClean="0">
                <a:solidFill>
                  <a:srgbClr val="FF0000"/>
                </a:solidFill>
              </a:rPr>
              <a:t>which</a:t>
            </a:r>
            <a:r>
              <a:rPr lang="en-US" altLang="zh-CN" sz="2400" b="0" smtClean="0"/>
              <a:t>,</a:t>
            </a:r>
            <a:r>
              <a:rPr lang="zh-CN" altLang="en-US" sz="2400" b="0" smtClean="0"/>
              <a:t>不用</a:t>
            </a:r>
            <a:r>
              <a:rPr lang="en-US" altLang="zh-CN" sz="2400" b="0" smtClean="0"/>
              <a:t>that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e.g. Football, </a:t>
            </a:r>
            <a:r>
              <a:rPr lang="en-US" altLang="zh-CN" sz="2400" i="1" smtClean="0">
                <a:solidFill>
                  <a:srgbClr val="FF0000"/>
                </a:solidFill>
              </a:rPr>
              <a:t>which</a:t>
            </a:r>
            <a:r>
              <a:rPr lang="en-US" altLang="zh-CN" sz="2400" b="0" smtClean="0"/>
              <a:t> is an interesting game, is played all over the  world.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       Carol said the work would be done by July, </a:t>
            </a:r>
            <a:r>
              <a:rPr lang="en-US" altLang="zh-CN" sz="2400" i="1" smtClean="0">
                <a:solidFill>
                  <a:srgbClr val="FF0000"/>
                </a:solidFill>
              </a:rPr>
              <a:t>which</a:t>
            </a:r>
            <a:r>
              <a:rPr lang="en-US" altLang="zh-CN" sz="2400" b="0" smtClean="0"/>
              <a:t> personally I doubt     very much.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400" b="0" smtClean="0"/>
          </a:p>
          <a:p>
            <a:pPr eaLnBrk="1" hangingPunct="1"/>
            <a:r>
              <a:rPr lang="en-US" altLang="zh-CN" sz="2400" b="0" smtClean="0"/>
              <a:t> </a:t>
            </a:r>
            <a:r>
              <a:rPr lang="zh-CN" altLang="en-US" sz="2400" b="0" smtClean="0"/>
              <a:t>定语从句中介词提前，</a:t>
            </a:r>
            <a:r>
              <a:rPr lang="zh-CN" altLang="en-US" sz="2400" smtClean="0">
                <a:solidFill>
                  <a:srgbClr val="FF0000"/>
                </a:solidFill>
              </a:rPr>
              <a:t>只用</a:t>
            </a:r>
            <a:r>
              <a:rPr lang="en-US" altLang="zh-CN" sz="2400" smtClean="0">
                <a:solidFill>
                  <a:srgbClr val="FF0000"/>
                </a:solidFill>
              </a:rPr>
              <a:t>which</a:t>
            </a:r>
            <a:r>
              <a:rPr lang="en-US" altLang="zh-CN" sz="2400" b="0" smtClean="0"/>
              <a:t>,</a:t>
            </a:r>
            <a:r>
              <a:rPr lang="zh-CN" altLang="en-US" sz="2400" b="0" smtClean="0"/>
              <a:t>不用</a:t>
            </a:r>
            <a:r>
              <a:rPr lang="en-US" altLang="zh-CN" sz="2400" b="0" smtClean="0"/>
              <a:t>that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e.g. Language is the most important tool </a:t>
            </a:r>
            <a:r>
              <a:rPr lang="en-US" altLang="zh-CN" sz="2400" i="1" smtClean="0">
                <a:solidFill>
                  <a:srgbClr val="FF0000"/>
                </a:solidFill>
              </a:rPr>
              <a:t>without which</a:t>
            </a:r>
            <a:r>
              <a:rPr lang="en-US" altLang="zh-CN" sz="2400" b="0" smtClean="0"/>
              <a:t> people  can’t communicate with each other. </a:t>
            </a:r>
            <a:endParaRPr lang="zh-CN" altLang="en-US" sz="2400" b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1584325" cy="501650"/>
          </a:xfrm>
        </p:spPr>
        <p:txBody>
          <a:bodyPr/>
          <a:lstStyle/>
          <a:p>
            <a:pPr algn="r" eaLnBrk="1" hangingPunct="1"/>
            <a:r>
              <a:rPr lang="en-US" altLang="zh-CN" sz="2600" smtClean="0"/>
              <a:t>Exercise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0" y="404813"/>
            <a:ext cx="91440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1. You will find taxis waiting at the bus station_______ you can hire to reach your host family.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2.</a:t>
            </a:r>
            <a:r>
              <a:rPr lang="en-US" altLang="zh-CN" sz="2000" b="1"/>
              <a:t> </a:t>
            </a:r>
            <a:r>
              <a:rPr lang="en-US" altLang="zh-CN" sz="2000"/>
              <a:t>The old town has narrow streets and small houses________ are built close to each other.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3. It is a truly delightful place,_______ looks the same as it must have done 100 years ago with its winding streets and pretty cottages.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4. She has a gift for creating an atmosphere for her students________ aloows them to communicate freely with each other.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5. I’ve become good friends with several of the students in my school______ I met in the English speech contest last year.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6. This is the most serious and worst situation_______ I have ever experienced as a fan of the NBA.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7. Please send us all the information_______ you have about the candidates for the position.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8. Some experts think reading is the fundamental skill upon_______ school education depends.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9. I refused to accept the blame for something ________ was someone else’s fault.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4286250" cy="790575"/>
          </a:xfrm>
        </p:spPr>
        <p:txBody>
          <a:bodyPr/>
          <a:lstStyle/>
          <a:p>
            <a:pPr eaLnBrk="1" hangingPunct="1"/>
            <a:r>
              <a:rPr lang="zh-CN" altLang="en-US" sz="2000" smtClean="0"/>
              <a:t>非限定性定语从句中关系代词的用法</a:t>
            </a:r>
          </a:p>
        </p:txBody>
      </p:sp>
      <p:graphicFrame>
        <p:nvGraphicFramePr>
          <p:cNvPr id="26741" name="Group 117"/>
          <p:cNvGraphicFramePr>
            <a:graphicFrameLocks noGrp="1"/>
          </p:cNvGraphicFramePr>
          <p:nvPr>
            <p:ph idx="1"/>
          </p:nvPr>
        </p:nvGraphicFramePr>
        <p:xfrm>
          <a:off x="468313" y="836613"/>
          <a:ext cx="7991475" cy="5664200"/>
        </p:xfrm>
        <a:graphic>
          <a:graphicData uri="http://schemas.openxmlformats.org/drawingml/2006/table">
            <a:tbl>
              <a:tblPr/>
              <a:tblGrid>
                <a:gridCol w="2232025"/>
                <a:gridCol w="3095625"/>
                <a:gridCol w="2663825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先行词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关系代词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成分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People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subject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object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attributive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Things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只用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which,</a:t>
                      </a:r>
                      <a:r>
                        <a:rPr kumimoji="0" lang="zh-CN" alt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不用</a:t>
                      </a: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that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23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Time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Place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1584325" cy="501650"/>
          </a:xfrm>
        </p:spPr>
        <p:txBody>
          <a:bodyPr/>
          <a:lstStyle/>
          <a:p>
            <a:pPr algn="r" eaLnBrk="1" hangingPunct="1"/>
            <a:r>
              <a:rPr lang="en-US" altLang="zh-CN" sz="2600" smtClean="0"/>
              <a:t>Exercise</a:t>
            </a:r>
          </a:p>
        </p:txBody>
      </p: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0" y="908050"/>
            <a:ext cx="9144000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1. In ancient Egypt, green represented hope and spring,_______ is the time of year______ things in nature start to grow after a long winter.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2.</a:t>
            </a:r>
            <a:r>
              <a:rPr lang="en-US" altLang="zh-CN" sz="2000" b="1"/>
              <a:t> </a:t>
            </a:r>
            <a:r>
              <a:rPr lang="en-US" altLang="zh-CN" sz="2000"/>
              <a:t>Mo Yan was awarded the Nobel Prize for Literature in 2012,_____ made one of the Chinese people’s long-held dreams come true.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3. Until now, we have raised 50,000 pounds for the poor children, ________ is quite unexpected.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4. The book has helped me greatly in my daily communication, especially at work _______ a good impression is a must.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5. Ted came for the weekend wearing only some shorts and a t-shirt ,________ is a stupid thing to do in such weather.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6. Between the two parts of the concert is an interval, ________ the audience can buy ice-cream.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7. Whatever is left over may be put into the refrigerator, _______ it will keep fpr twp or three weeks.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8. Many children, _______ parents are away working in big cities, are taken good care of in the village.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4608512" cy="790575"/>
          </a:xfrm>
        </p:spPr>
        <p:txBody>
          <a:bodyPr/>
          <a:lstStyle/>
          <a:p>
            <a:pPr algn="r" eaLnBrk="1" hangingPunct="1"/>
            <a:r>
              <a:rPr lang="zh-CN" altLang="en-US" sz="2400" smtClean="0"/>
              <a:t>介词</a:t>
            </a:r>
            <a:r>
              <a:rPr lang="en-US" altLang="zh-CN" sz="2400" smtClean="0"/>
              <a:t>+</a:t>
            </a:r>
            <a:r>
              <a:rPr lang="zh-CN" altLang="en-US" sz="2400" smtClean="0"/>
              <a:t>关系代词引导的定语从句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497887" cy="5183187"/>
          </a:xfrm>
        </p:spPr>
        <p:txBody>
          <a:bodyPr/>
          <a:lstStyle/>
          <a:p>
            <a:pPr marL="381000" indent="-381000" eaLnBrk="1" hangingPunct="1"/>
            <a:r>
              <a:rPr lang="zh-CN" altLang="en-US" b="0" smtClean="0"/>
              <a:t>先行词作宾语</a:t>
            </a:r>
            <a:r>
              <a:rPr lang="en-US" altLang="zh-CN" b="0" smtClean="0"/>
              <a:t>----</a:t>
            </a:r>
            <a:r>
              <a:rPr lang="zh-CN" altLang="en-US" b="0" smtClean="0"/>
              <a:t>介词放关系代词后</a:t>
            </a:r>
          </a:p>
          <a:p>
            <a:pPr marL="381000" indent="-381000" eaLnBrk="1" hangingPunct="1"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     介词</a:t>
            </a:r>
            <a:r>
              <a:rPr lang="en-US" altLang="zh-CN" sz="2400" smtClean="0">
                <a:solidFill>
                  <a:srgbClr val="FF0000"/>
                </a:solidFill>
              </a:rPr>
              <a:t>+</a:t>
            </a:r>
            <a:r>
              <a:rPr lang="zh-CN" altLang="en-US" sz="2400" smtClean="0">
                <a:solidFill>
                  <a:srgbClr val="FF0000"/>
                </a:solidFill>
              </a:rPr>
              <a:t>关系代词</a:t>
            </a:r>
            <a:r>
              <a:rPr lang="en-US" altLang="zh-CN" sz="2400" smtClean="0">
                <a:solidFill>
                  <a:srgbClr val="FF0000"/>
                </a:solidFill>
              </a:rPr>
              <a:t>which/whom</a:t>
            </a:r>
            <a:endParaRPr lang="en-US" altLang="zh-CN" b="0" smtClean="0"/>
          </a:p>
          <a:p>
            <a:pPr marL="381000" indent="-381000" eaLnBrk="1" hangingPunct="1">
              <a:buFont typeface="Wingdings" pitchFamily="2" charset="2"/>
              <a:buNone/>
            </a:pPr>
            <a:r>
              <a:rPr lang="zh-CN" altLang="en-US" b="0" smtClean="0"/>
              <a:t>但如</a:t>
            </a:r>
            <a:r>
              <a:rPr lang="en-US" altLang="zh-CN" b="0" smtClean="0"/>
              <a:t>look after </a:t>
            </a:r>
            <a:r>
              <a:rPr lang="zh-CN" altLang="en-US" b="0" smtClean="0"/>
              <a:t>这种固定搭配，不能将介词放关系代词前</a:t>
            </a:r>
          </a:p>
          <a:p>
            <a:pPr marL="381000" indent="-381000" eaLnBrk="1" hangingPunct="1">
              <a:buFont typeface="Wingdings" pitchFamily="2" charset="2"/>
              <a:buNone/>
            </a:pPr>
            <a:endParaRPr lang="zh-CN" altLang="en-US" b="0" smtClean="0"/>
          </a:p>
          <a:p>
            <a:pPr marL="381000" indent="-381000" eaLnBrk="1" hangingPunct="1">
              <a:buFont typeface="Wingdings" pitchFamily="2" charset="2"/>
              <a:buAutoNum type="arabicPeriod"/>
            </a:pPr>
            <a:r>
              <a:rPr lang="zh-CN" altLang="en-US" b="0" smtClean="0"/>
              <a:t>动词所需介词的习惯搭配</a:t>
            </a:r>
          </a:p>
          <a:p>
            <a:pPr marL="381000" indent="-381000" eaLnBrk="1" hangingPunct="1">
              <a:buFont typeface="Wingdings" pitchFamily="2" charset="2"/>
              <a:buAutoNum type="arabicPeriod"/>
            </a:pPr>
            <a:r>
              <a:rPr lang="zh-CN" altLang="en-US" b="0" smtClean="0"/>
              <a:t> 先行词的习惯搭配</a:t>
            </a:r>
          </a:p>
          <a:p>
            <a:pPr marL="381000" indent="-381000" eaLnBrk="1" hangingPunct="1">
              <a:buFont typeface="Wingdings" pitchFamily="2" charset="2"/>
              <a:buAutoNum type="arabicPeriod"/>
            </a:pPr>
            <a:r>
              <a:rPr lang="zh-CN" altLang="en-US" b="0" smtClean="0"/>
              <a:t>表达的意思</a:t>
            </a:r>
          </a:p>
          <a:p>
            <a:pPr marL="381000" indent="-381000" eaLnBrk="1" hangingPunct="1">
              <a:buFont typeface="Wingdings" pitchFamily="2" charset="2"/>
              <a:buNone/>
            </a:pPr>
            <a:endParaRPr lang="zh-CN" altLang="en-US" b="0" smtClean="0"/>
          </a:p>
          <a:p>
            <a:pPr marL="381000" indent="-381000" eaLnBrk="1" hangingPunct="1">
              <a:buFont typeface="Wingdings" pitchFamily="2" charset="2"/>
              <a:buNone/>
            </a:pPr>
            <a:r>
              <a:rPr lang="zh-CN" altLang="en-US" b="0" smtClean="0"/>
              <a:t> </a:t>
            </a:r>
            <a:r>
              <a:rPr lang="en-US" altLang="zh-CN" b="0" smtClean="0"/>
              <a:t>e.g. </a:t>
            </a:r>
            <a:r>
              <a:rPr lang="en-US" altLang="zh-CN" sz="2400" b="0" smtClean="0"/>
              <a:t>Wind power is an ancient source of energy </a:t>
            </a:r>
            <a:r>
              <a:rPr lang="en-US" altLang="zh-CN" sz="2400" i="1" smtClean="0">
                <a:solidFill>
                  <a:srgbClr val="FF0000"/>
                </a:solidFill>
              </a:rPr>
              <a:t>to which</a:t>
            </a:r>
            <a:r>
              <a:rPr lang="en-US" altLang="zh-CN" sz="2400" b="0" smtClean="0"/>
              <a:t> we may return in the near future.</a:t>
            </a:r>
          </a:p>
          <a:p>
            <a:pPr marL="381000" indent="-381000" eaLnBrk="1" hangingPunct="1">
              <a:buFont typeface="Wingdings" pitchFamily="2" charset="2"/>
              <a:buNone/>
            </a:pPr>
            <a:endParaRPr lang="zh-CN" altLang="en-US" sz="2400" b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92150"/>
            <a:ext cx="8207375" cy="5183188"/>
          </a:xfrm>
        </p:spPr>
        <p:txBody>
          <a:bodyPr/>
          <a:lstStyle/>
          <a:p>
            <a:pPr eaLnBrk="1" hangingPunct="1"/>
            <a:r>
              <a:rPr lang="zh-CN" altLang="en-US" sz="2400" b="0" smtClean="0"/>
              <a:t>当介词放关系代词前，用</a:t>
            </a:r>
            <a:r>
              <a:rPr lang="en-US" altLang="zh-CN" sz="2400" b="0" smtClean="0"/>
              <a:t>which/whom.</a:t>
            </a:r>
            <a:r>
              <a:rPr lang="zh-CN" altLang="en-US" sz="2400" b="0" smtClean="0"/>
              <a:t>并且不能省略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e.g. Is this the house </a:t>
            </a:r>
            <a:r>
              <a:rPr lang="en-US" altLang="zh-CN" sz="2400" i="1" smtClean="0">
                <a:solidFill>
                  <a:srgbClr val="FF0000"/>
                </a:solidFill>
              </a:rPr>
              <a:t>in which</a:t>
            </a:r>
            <a:r>
              <a:rPr lang="en-US" altLang="zh-CN" sz="2400" b="0" smtClean="0"/>
              <a:t> Shakespeare was born?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       </a:t>
            </a:r>
            <a:r>
              <a:rPr lang="en-US" altLang="zh-CN" sz="2400" b="0" smtClean="0"/>
              <a:t>In the dark street, there wasn’t a single person </a:t>
            </a:r>
            <a:r>
              <a:rPr lang="en-US" altLang="zh-CN" sz="2400" i="1" smtClean="0">
                <a:solidFill>
                  <a:srgbClr val="FF0000"/>
                </a:solidFill>
              </a:rPr>
              <a:t>to whom</a:t>
            </a:r>
            <a:r>
              <a:rPr lang="en-US" altLang="zh-CN" sz="2400" b="0" smtClean="0"/>
              <a:t> she could turn for help.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400" b="0" smtClean="0"/>
          </a:p>
          <a:p>
            <a:pPr eaLnBrk="1" hangingPunct="1"/>
            <a:r>
              <a:rPr lang="zh-CN" altLang="en-US" sz="2400" b="0" smtClean="0"/>
              <a:t>在限定性定语从句中，介词在句子末尾：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     先行词为物，可用</a:t>
            </a:r>
            <a:r>
              <a:rPr lang="en-US" altLang="zh-CN" sz="2400" b="0" smtClean="0"/>
              <a:t>which/that,</a:t>
            </a:r>
            <a:r>
              <a:rPr lang="zh-CN" altLang="en-US" sz="2400" b="0" smtClean="0"/>
              <a:t>作宾语可以省略。</a:t>
            </a:r>
            <a:endParaRPr lang="en-US" altLang="zh-CN" sz="2400" b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     先行词为人且作介词的宾语，可用</a:t>
            </a:r>
            <a:r>
              <a:rPr lang="en-US" altLang="zh-CN" sz="2400" b="0" smtClean="0"/>
              <a:t>who/whom/that</a:t>
            </a:r>
            <a:r>
              <a:rPr lang="zh-CN" altLang="en-US" sz="2400" b="0" smtClean="0"/>
              <a:t>，且可以省略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e.g. This is the hero </a:t>
            </a:r>
            <a:r>
              <a:rPr lang="en-US" altLang="zh-CN" sz="2400" i="1" smtClean="0">
                <a:solidFill>
                  <a:srgbClr val="FF0000"/>
                </a:solidFill>
              </a:rPr>
              <a:t>(that/who/whom)</a:t>
            </a:r>
            <a:r>
              <a:rPr lang="en-US" altLang="zh-CN" sz="2400" b="0" smtClean="0"/>
              <a:t> we are proud</a:t>
            </a:r>
            <a:r>
              <a:rPr lang="en-US" altLang="zh-CN" sz="2400" i="1" smtClean="0">
                <a:solidFill>
                  <a:srgbClr val="FF0000"/>
                </a:solidFill>
              </a:rPr>
              <a:t> of</a:t>
            </a:r>
            <a:r>
              <a:rPr lang="en-US" altLang="zh-CN" sz="2400" b="0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        This is the pen </a:t>
            </a:r>
            <a:r>
              <a:rPr lang="en-US" altLang="zh-CN" sz="2400" i="1" smtClean="0">
                <a:solidFill>
                  <a:srgbClr val="FF0000"/>
                </a:solidFill>
              </a:rPr>
              <a:t>(that/which)</a:t>
            </a:r>
            <a:r>
              <a:rPr lang="en-US" altLang="zh-CN" sz="2400" b="0" smtClean="0"/>
              <a:t> I wrote the letter </a:t>
            </a:r>
            <a:r>
              <a:rPr lang="en-US" altLang="zh-CN" sz="2400" i="1" smtClean="0">
                <a:solidFill>
                  <a:srgbClr val="FF0000"/>
                </a:solidFill>
              </a:rPr>
              <a:t>with</a:t>
            </a:r>
            <a:r>
              <a:rPr lang="en-US" altLang="zh-CN" sz="2400" i="1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400" b="0" smtClean="0"/>
          </a:p>
          <a:p>
            <a:pPr eaLnBrk="1" hangingPunct="1">
              <a:buFont typeface="Wingdings" pitchFamily="2" charset="2"/>
              <a:buNone/>
            </a:pPr>
            <a:endParaRPr lang="en-US" altLang="zh-CN" b="0" smtClean="0"/>
          </a:p>
        </p:txBody>
      </p:sp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4679950" cy="431800"/>
          </a:xfrm>
        </p:spPr>
        <p:txBody>
          <a:bodyPr/>
          <a:lstStyle/>
          <a:p>
            <a:pPr algn="r" eaLnBrk="1" hangingPunct="1"/>
            <a:r>
              <a:rPr lang="zh-CN" altLang="en-US" sz="2600" smtClean="0"/>
              <a:t>介词</a:t>
            </a:r>
            <a:r>
              <a:rPr lang="en-US" altLang="zh-CN" sz="2600" smtClean="0"/>
              <a:t>+</a:t>
            </a:r>
            <a:r>
              <a:rPr lang="zh-CN" altLang="en-US" sz="2600" smtClean="0"/>
              <a:t>关系代词引导的定语从句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07375" cy="5183188"/>
          </a:xfrm>
        </p:spPr>
        <p:txBody>
          <a:bodyPr/>
          <a:lstStyle/>
          <a:p>
            <a:pPr eaLnBrk="1" hangingPunct="1"/>
            <a:r>
              <a:rPr lang="zh-CN" altLang="en-US" sz="2400" smtClean="0">
                <a:solidFill>
                  <a:srgbClr val="0000FF"/>
                </a:solidFill>
              </a:rPr>
              <a:t>介</a:t>
            </a:r>
            <a:r>
              <a:rPr lang="zh-CN" altLang="en-US" sz="2800" smtClean="0">
                <a:solidFill>
                  <a:srgbClr val="0000FF"/>
                </a:solidFill>
              </a:rPr>
              <a:t>词</a:t>
            </a:r>
            <a:r>
              <a:rPr lang="en-US" altLang="zh-CN" sz="2800" smtClean="0">
                <a:solidFill>
                  <a:srgbClr val="0000FF"/>
                </a:solidFill>
              </a:rPr>
              <a:t>+which/whom+</a:t>
            </a:r>
            <a:r>
              <a:rPr lang="zh-CN" altLang="en-US" sz="2800" smtClean="0">
                <a:solidFill>
                  <a:srgbClr val="0000FF"/>
                </a:solidFill>
              </a:rPr>
              <a:t>不定式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    </a:t>
            </a:r>
            <a:r>
              <a:rPr lang="en-US" altLang="zh-CN" sz="2800" b="0" smtClean="0"/>
              <a:t>e.g. The beggar has no money </a:t>
            </a:r>
            <a:r>
              <a:rPr lang="en-US" altLang="zh-CN" sz="2800" i="1" smtClean="0">
                <a:solidFill>
                  <a:srgbClr val="FF0000"/>
                </a:solidFill>
              </a:rPr>
              <a:t>with which to</a:t>
            </a:r>
            <a:r>
              <a:rPr lang="en-US" altLang="zh-CN" sz="2800" b="0" smtClean="0"/>
              <a:t>   buy food.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0" smtClean="0"/>
              <a:t>        = The beggar has no money to buy food with.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0" smtClean="0"/>
              <a:t>        = The beggar has no money that he can buy food with.</a:t>
            </a:r>
          </a:p>
        </p:txBody>
      </p:sp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179388" y="260350"/>
            <a:ext cx="4679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zh-CN" altLang="en-US" sz="2600" b="1">
                <a:ea typeface="微软雅黑" pitchFamily="34" charset="-122"/>
              </a:rPr>
              <a:t>介词</a:t>
            </a:r>
            <a:r>
              <a:rPr lang="en-US" altLang="zh-CN" sz="2600" b="1">
                <a:ea typeface="微软雅黑" pitchFamily="34" charset="-122"/>
              </a:rPr>
              <a:t>+</a:t>
            </a:r>
            <a:r>
              <a:rPr lang="zh-CN" altLang="en-US" sz="2600" b="1">
                <a:ea typeface="微软雅黑" pitchFamily="34" charset="-122"/>
              </a:rPr>
              <a:t>关系代词引导的定语从句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1584325" cy="501650"/>
          </a:xfrm>
        </p:spPr>
        <p:txBody>
          <a:bodyPr/>
          <a:lstStyle/>
          <a:p>
            <a:pPr eaLnBrk="1" hangingPunct="1"/>
            <a:r>
              <a:rPr lang="en-US" altLang="zh-CN" sz="2600" smtClean="0"/>
              <a:t>Exercise</a:t>
            </a: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0" y="908050"/>
            <a:ext cx="9144000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1. Gun control is a subject about_______ Americans have argued for a long time.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2.</a:t>
            </a:r>
            <a:r>
              <a:rPr lang="en-US" altLang="zh-CN" sz="2000" b="1"/>
              <a:t> </a:t>
            </a:r>
            <a:r>
              <a:rPr lang="en-US" altLang="zh-CN" sz="2000"/>
              <a:t>The settlement is home to nearly 1000 people, many of______ left their village homes for a better life in the city. 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3. By 9 o’clock, all the Olympic torch bearers had reached the top of mount Qomolangma, above________ appeared a rare rainbow soon.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4. For many cities in the world, there is no room to spread out further, of________ New York in an example.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5. There are many new central leaders in China now, of _______ many once worked in the western provinces.   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6. I’m sorry not to have replied to your letter earlier, for________, I must say, I apologize.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7. English is a language shared by several diverse cultures, each of_______ use it differently.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altLang="zh-CN" sz="2000"/>
              <a:t>8. John invited about 400 people to his wedding, most of _________ are family members.</a:t>
            </a:r>
          </a:p>
          <a:p>
            <a:pPr marL="381000" indent="-3810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3dxiaoren_wenhao-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620713"/>
            <a:ext cx="5122862" cy="512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ctrTitle" idx="4294967295"/>
          </p:nvPr>
        </p:nvSpPr>
        <p:spPr>
          <a:xfrm>
            <a:off x="900113" y="2205038"/>
            <a:ext cx="8424862" cy="1752600"/>
          </a:xfrm>
        </p:spPr>
        <p:txBody>
          <a:bodyPr/>
          <a:lstStyle/>
          <a:p>
            <a:pPr algn="ctr" eaLnBrk="1" hangingPunct="1"/>
            <a:r>
              <a:rPr lang="en-US" altLang="zh-CN" sz="9600" smtClean="0">
                <a:latin typeface="Impact" pitchFamily="34" charset="0"/>
              </a:rPr>
              <a:t>THANKS!</a:t>
            </a:r>
          </a:p>
        </p:txBody>
      </p:sp>
      <p:sp>
        <p:nvSpPr>
          <p:cNvPr id="34818" name="副标题 2"/>
          <p:cNvSpPr>
            <a:spLocks noGrp="1"/>
          </p:cNvSpPr>
          <p:nvPr>
            <p:ph type="subTitle" idx="4294967295"/>
          </p:nvPr>
        </p:nvSpPr>
        <p:spPr>
          <a:xfrm>
            <a:off x="1258888" y="3500438"/>
            <a:ext cx="8207375" cy="720725"/>
          </a:xfrm>
        </p:spPr>
        <p:txBody>
          <a:bodyPr anchor="ctr"/>
          <a:lstStyle/>
          <a:p>
            <a:pPr marL="0" indent="0" algn="ctr" eaLnBrk="1" hangingPunct="1">
              <a:buFont typeface="Wingdings" pitchFamily="2" charset="2"/>
              <a:buNone/>
            </a:pPr>
            <a:endParaRPr lang="en-US" altLang="zh-CN" sz="4400" smtClean="0">
              <a:latin typeface="Times New Roman" pitchFamily="18" charset="0"/>
              <a:ea typeface="叶根友行书繁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190500"/>
            <a:ext cx="3741738" cy="790575"/>
          </a:xfrm>
        </p:spPr>
        <p:txBody>
          <a:bodyPr/>
          <a:lstStyle/>
          <a:p>
            <a:pPr algn="r" eaLnBrk="1" hangingPunct="1"/>
            <a:r>
              <a:rPr lang="en-US" altLang="zh-CN" smtClean="0"/>
              <a:t>Attributive Clauses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496300" cy="4967287"/>
          </a:xfrm>
        </p:spPr>
        <p:txBody>
          <a:bodyPr/>
          <a:lstStyle/>
          <a:p>
            <a:pPr eaLnBrk="1" hangingPunct="1"/>
            <a:r>
              <a:rPr lang="en-US" altLang="zh-CN" sz="2800" b="0" smtClean="0"/>
              <a:t>She is a beautiful girl.</a:t>
            </a:r>
          </a:p>
          <a:p>
            <a:pPr eaLnBrk="1" hangingPunct="1"/>
            <a:r>
              <a:rPr lang="en-US" altLang="zh-CN" sz="2800" b="0" smtClean="0"/>
              <a:t>She drives me crazy.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0" smtClean="0"/>
              <a:t>= She is a beautiful girl who drives me crazy</a:t>
            </a:r>
            <a:r>
              <a:rPr lang="en-US" altLang="zh-CN" sz="2800" smtClean="0"/>
              <a:t>.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定语从句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在复合句中，修饰某个名词或者代词的句子。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先行词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先行词之后一般接的定语从句，引导定语从句的词叫关系词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关系代词 </a:t>
            </a:r>
            <a:r>
              <a:rPr lang="en-US" altLang="zh-CN" sz="2400" smtClean="0">
                <a:solidFill>
                  <a:srgbClr val="FF0000"/>
                </a:solidFill>
              </a:rPr>
              <a:t>who, whom, that, which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关系副词 </a:t>
            </a:r>
            <a:r>
              <a:rPr lang="en-US" altLang="zh-CN" sz="2400" smtClean="0">
                <a:solidFill>
                  <a:srgbClr val="FF0000"/>
                </a:solidFill>
              </a:rPr>
              <a:t>when, where, why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3492500" y="3500438"/>
            <a:ext cx="2016125" cy="57467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 flipH="1">
            <a:off x="1619250" y="4076700"/>
            <a:ext cx="2159000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7451725" y="4581525"/>
            <a:ext cx="1295400" cy="5032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17412" grpId="0" animBg="1"/>
      <p:bldP spid="2048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FF0000"/>
                </a:solidFill>
              </a:rPr>
              <a:t>教学目标</a:t>
            </a: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862013" y="1052513"/>
            <a:ext cx="8281987" cy="497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复习定语从句中关系代词的用法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限定性定语从句与非限定性定语从句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定语从句中常用</a:t>
            </a:r>
            <a:r>
              <a:rPr lang="en-US" altLang="zh-CN" sz="3200" b="1" i="1">
                <a:solidFill>
                  <a:srgbClr val="0000FF"/>
                </a:solidFill>
                <a:latin typeface="Comic Sans MS" pitchFamily="66" charset="0"/>
                <a:ea typeface="宋体" charset="-122"/>
              </a:rPr>
              <a:t>that</a:t>
            </a:r>
            <a:r>
              <a:rPr lang="zh-CN" altLang="en-US" sz="3200">
                <a:latin typeface="宋体" charset="-122"/>
                <a:ea typeface="宋体" charset="-122"/>
              </a:rPr>
              <a:t>，不用</a:t>
            </a:r>
            <a:r>
              <a:rPr lang="en-US" altLang="zh-CN" sz="3200">
                <a:latin typeface="Comic Sans MS" pitchFamily="66" charset="0"/>
                <a:ea typeface="宋体" charset="-122"/>
              </a:rPr>
              <a:t>which</a:t>
            </a:r>
            <a:r>
              <a:rPr lang="zh-CN" altLang="en-US" sz="3200">
                <a:latin typeface="宋体" charset="-122"/>
                <a:ea typeface="宋体" charset="-122"/>
              </a:rPr>
              <a:t>的情况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定语从句中关系代词必须用</a:t>
            </a:r>
            <a:r>
              <a:rPr lang="en-US" altLang="zh-CN" sz="3200" b="1" i="1">
                <a:solidFill>
                  <a:srgbClr val="0000FF"/>
                </a:solidFill>
                <a:latin typeface="Comic Sans MS" pitchFamily="66" charset="0"/>
                <a:ea typeface="宋体" charset="-122"/>
              </a:rPr>
              <a:t>which</a:t>
            </a:r>
            <a:r>
              <a:rPr lang="zh-CN" altLang="en-US" sz="3200">
                <a:latin typeface="宋体" charset="-122"/>
                <a:ea typeface="宋体" charset="-122"/>
              </a:rPr>
              <a:t>的情况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介词</a:t>
            </a:r>
            <a:r>
              <a:rPr lang="en-US" altLang="zh-CN" sz="3200">
                <a:latin typeface="宋体" charset="-122"/>
                <a:ea typeface="宋体" charset="-122"/>
              </a:rPr>
              <a:t>+</a:t>
            </a:r>
            <a:r>
              <a:rPr lang="zh-CN" altLang="en-US" sz="3200">
                <a:latin typeface="宋体" charset="-122"/>
                <a:ea typeface="宋体" charset="-122"/>
              </a:rPr>
              <a:t>关系代词所引导的定语从句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200">
                <a:latin typeface="宋体" charset="-122"/>
                <a:ea typeface="宋体" charset="-122"/>
              </a:rPr>
              <a:t>非限定性定语从句中关系词的用法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zh-CN" altLang="en-US" sz="3200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先行词</a:t>
            </a:r>
            <a:r>
              <a:rPr lang="en-US" altLang="zh-CN" smtClean="0"/>
              <a:t>—</a:t>
            </a:r>
            <a:r>
              <a:rPr lang="zh-CN" altLang="en-US" smtClean="0"/>
              <a:t>成分</a:t>
            </a:r>
            <a:r>
              <a:rPr lang="en-US" altLang="zh-CN" smtClean="0"/>
              <a:t>—</a:t>
            </a:r>
            <a:r>
              <a:rPr lang="zh-CN" altLang="en-US" smtClean="0"/>
              <a:t>关系词</a:t>
            </a:r>
          </a:p>
        </p:txBody>
      </p:sp>
      <p:graphicFrame>
        <p:nvGraphicFramePr>
          <p:cNvPr id="17477" name="Group 69"/>
          <p:cNvGraphicFramePr>
            <a:graphicFrameLocks noGrp="1"/>
          </p:cNvGraphicFramePr>
          <p:nvPr/>
        </p:nvGraphicFramePr>
        <p:xfrm>
          <a:off x="468313" y="1052513"/>
          <a:ext cx="7848600" cy="5308600"/>
        </p:xfrm>
        <a:graphic>
          <a:graphicData uri="http://schemas.openxmlformats.org/drawingml/2006/table">
            <a:tbl>
              <a:tblPr/>
              <a:tblGrid>
                <a:gridCol w="2605087"/>
                <a:gridCol w="2627313"/>
                <a:gridCol w="26162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先行词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关系词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成分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People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who/that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subject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(who/whom/that)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object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attributive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Things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which/that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subject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(which/that)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object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attributive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Time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Place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Reason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4" name="Group 24"/>
          <p:cNvGraphicFramePr>
            <a:graphicFrameLocks noGrp="1"/>
          </p:cNvGraphicFramePr>
          <p:nvPr/>
        </p:nvGraphicFramePr>
        <p:xfrm>
          <a:off x="250825" y="981075"/>
          <a:ext cx="8675688" cy="4664075"/>
        </p:xfrm>
        <a:graphic>
          <a:graphicData uri="http://schemas.openxmlformats.org/drawingml/2006/table">
            <a:tbl>
              <a:tblPr/>
              <a:tblGrid>
                <a:gridCol w="5724525"/>
                <a:gridCol w="1439863"/>
                <a:gridCol w="1511300"/>
              </a:tblGrid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(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作主语，只能用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which/that)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ea typeface="华文细黑"/>
                          <a:cs typeface="华文细黑"/>
                        </a:rPr>
                        <a:t>year, day, time, week,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Place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作主语，只能用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which/that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指前面提过的地点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指某方面、阶段、情况、环境和位置等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where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Reason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why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细黑"/>
                          <a:cs typeface="华文细黑"/>
                        </a:rPr>
                        <a:t>adverbial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细黑"/>
                        <a:cs typeface="华文细黑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9" name="Line 71"/>
          <p:cNvSpPr>
            <a:spLocks noChangeShapeType="1"/>
          </p:cNvSpPr>
          <p:nvPr/>
        </p:nvSpPr>
        <p:spPr bwMode="auto">
          <a:xfrm flipV="1">
            <a:off x="4427538" y="1484313"/>
            <a:ext cx="3529012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0" name="Line 72"/>
          <p:cNvSpPr>
            <a:spLocks noChangeShapeType="1"/>
          </p:cNvSpPr>
          <p:nvPr/>
        </p:nvSpPr>
        <p:spPr bwMode="auto">
          <a:xfrm flipV="1">
            <a:off x="4643438" y="3213100"/>
            <a:ext cx="345757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1584325" cy="501650"/>
          </a:xfrm>
        </p:spPr>
        <p:txBody>
          <a:bodyPr/>
          <a:lstStyle/>
          <a:p>
            <a:pPr algn="r" eaLnBrk="1" hangingPunct="1"/>
            <a:r>
              <a:rPr lang="en-US" altLang="zh-CN" sz="2600" smtClean="0"/>
              <a:t>Exercise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549275"/>
            <a:ext cx="9144000" cy="5183188"/>
          </a:xfrm>
        </p:spPr>
        <p:txBody>
          <a:bodyPr/>
          <a:lstStyle/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1. The boss of the company is trying to create an atmosphere________ these employees enjoy their work.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2. As a student of senior three, he has very little free time ________ he can spent developing his own interest.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3. Do you still remember the boss in _________ restaurant you worked during the summer holiday?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4. The books on the desk, ________ covers are shiny, are prizes for us.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5. Almost every teenager will experience s period in their life _______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    they aren’t content with their parents.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6. A company ________ profits from home markets are declining may seek opportunities abroad.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7. The exact year________ Angela and her family spent together in China was 2008.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8. The museum will open in the spring with an exhibition and a viewing platform_______ visitors can watch the big greenhouses being built.</a:t>
            </a:r>
          </a:p>
          <a:p>
            <a:pPr marL="381000" indent="-38100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b="0" smtClean="0"/>
              <a:t>9. Opposite is St. Paul’s Church,_______ you can hear the lovely music</a:t>
            </a:r>
            <a:r>
              <a:rPr lang="en-US" altLang="zh-CN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4537075" cy="430212"/>
          </a:xfrm>
        </p:spPr>
        <p:txBody>
          <a:bodyPr/>
          <a:lstStyle/>
          <a:p>
            <a:pPr algn="r" eaLnBrk="1" hangingPunct="1"/>
            <a:r>
              <a:rPr lang="zh-CN" altLang="en-US" sz="2600" smtClean="0"/>
              <a:t>常用</a:t>
            </a:r>
            <a:r>
              <a:rPr lang="en-US" altLang="zh-CN" sz="2600" smtClean="0">
                <a:solidFill>
                  <a:srgbClr val="FF0000"/>
                </a:solidFill>
              </a:rPr>
              <a:t>that</a:t>
            </a:r>
            <a:r>
              <a:rPr lang="zh-CN" altLang="en-US" sz="2600" smtClean="0"/>
              <a:t>，不用</a:t>
            </a:r>
            <a:r>
              <a:rPr lang="en-US" altLang="zh-CN" sz="2600" smtClean="0"/>
              <a:t>which</a:t>
            </a:r>
            <a:r>
              <a:rPr lang="zh-CN" altLang="en-US" sz="2600" smtClean="0"/>
              <a:t>的情况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144000" cy="5184775"/>
          </a:xfrm>
        </p:spPr>
        <p:txBody>
          <a:bodyPr/>
          <a:lstStyle/>
          <a:p>
            <a:pPr eaLnBrk="1" hangingPunct="1"/>
            <a:r>
              <a:rPr lang="zh-CN" altLang="en-US" sz="2300" b="0" smtClean="0"/>
              <a:t>先行词是不定代词</a:t>
            </a:r>
            <a:r>
              <a:rPr lang="en-US" altLang="zh-CN" sz="2300" b="0" smtClean="0">
                <a:solidFill>
                  <a:srgbClr val="0000FF"/>
                </a:solidFill>
              </a:rPr>
              <a:t>all, much, little, few</a:t>
            </a:r>
            <a:r>
              <a:rPr lang="zh-CN" altLang="en-US" sz="2300" b="0" smtClean="0">
                <a:solidFill>
                  <a:srgbClr val="0000FF"/>
                </a:solidFill>
              </a:rPr>
              <a:t>，</a:t>
            </a:r>
            <a:r>
              <a:rPr lang="en-US" altLang="zh-CN" sz="2300" b="0" smtClean="0">
                <a:solidFill>
                  <a:srgbClr val="0000FF"/>
                </a:solidFill>
              </a:rPr>
              <a:t>any, no, something, everything, anything, nothing, none</a:t>
            </a:r>
            <a:r>
              <a:rPr lang="zh-CN" altLang="en-US" sz="2300" b="0" smtClean="0"/>
              <a:t>等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300" b="0" smtClean="0"/>
              <a:t>e.g.  Do you have </a:t>
            </a:r>
            <a:r>
              <a:rPr lang="en-US" altLang="zh-CN" sz="2300" i="1" smtClean="0">
                <a:solidFill>
                  <a:srgbClr val="FF0000"/>
                </a:solidFill>
              </a:rPr>
              <a:t>anything that</a:t>
            </a:r>
            <a:r>
              <a:rPr lang="en-US" altLang="zh-CN" sz="2300" b="0" smtClean="0"/>
              <a:t> you want to say for me?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300" b="0" smtClean="0"/>
              <a:t>         </a:t>
            </a:r>
            <a:r>
              <a:rPr lang="en-US" altLang="zh-CN" sz="2300" b="0" smtClean="0"/>
              <a:t>You should hand in </a:t>
            </a:r>
            <a:r>
              <a:rPr lang="en-US" altLang="zh-CN" sz="2300" i="1" smtClean="0">
                <a:solidFill>
                  <a:srgbClr val="FF0000"/>
                </a:solidFill>
              </a:rPr>
              <a:t>all that</a:t>
            </a:r>
            <a:r>
              <a:rPr lang="en-US" altLang="zh-CN" sz="2300" b="0" smtClean="0"/>
              <a:t> you have.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300" smtClean="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不定代词这路货，全用</a:t>
            </a:r>
            <a:r>
              <a:rPr lang="en-US" altLang="zh-CN" sz="2300" smtClean="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that</a:t>
            </a:r>
            <a:r>
              <a:rPr lang="zh-CN" altLang="en-US" sz="2300" smtClean="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准没错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300" smtClean="0"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  <a:p>
            <a:pPr eaLnBrk="1" hangingPunct="1"/>
            <a:r>
              <a:rPr lang="en-US" altLang="zh-CN" sz="2300" b="0" smtClean="0"/>
              <a:t> </a:t>
            </a:r>
            <a:r>
              <a:rPr lang="zh-CN" altLang="en-US" sz="2300" b="0" smtClean="0"/>
              <a:t>先行词被</a:t>
            </a:r>
            <a:r>
              <a:rPr lang="en-US" altLang="zh-CN" sz="2300" b="0" smtClean="0">
                <a:solidFill>
                  <a:srgbClr val="0000FF"/>
                </a:solidFill>
              </a:rPr>
              <a:t>the only, the very, the way, the same</a:t>
            </a:r>
            <a:r>
              <a:rPr lang="zh-CN" altLang="en-US" sz="2300" b="0" smtClean="0"/>
              <a:t>等修饰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300" b="0" smtClean="0"/>
              <a:t>e.g. This is </a:t>
            </a:r>
            <a:r>
              <a:rPr lang="en-US" altLang="zh-CN" sz="2300" i="1" smtClean="0">
                <a:solidFill>
                  <a:srgbClr val="FF0000"/>
                </a:solidFill>
              </a:rPr>
              <a:t>the very</a:t>
            </a:r>
            <a:r>
              <a:rPr lang="en-US" altLang="zh-CN" sz="2300" b="0" smtClean="0"/>
              <a:t> person </a:t>
            </a:r>
            <a:r>
              <a:rPr lang="en-US" altLang="zh-CN" sz="2300" i="1" smtClean="0">
                <a:solidFill>
                  <a:srgbClr val="FF0000"/>
                </a:solidFill>
              </a:rPr>
              <a:t>that</a:t>
            </a:r>
            <a:r>
              <a:rPr lang="en-US" altLang="zh-CN" sz="2300" b="0" smtClean="0"/>
              <a:t> I’m looking for.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300" b="0" smtClean="0"/>
              <a:t>        </a:t>
            </a:r>
            <a:r>
              <a:rPr lang="en-US" altLang="zh-CN" sz="2300" i="1" smtClean="0">
                <a:solidFill>
                  <a:srgbClr val="FF0000"/>
                </a:solidFill>
              </a:rPr>
              <a:t>The only</a:t>
            </a:r>
            <a:r>
              <a:rPr lang="en-US" altLang="zh-CN" sz="2300" b="0" smtClean="0"/>
              <a:t> thing </a:t>
            </a:r>
            <a:r>
              <a:rPr lang="en-US" altLang="zh-CN" sz="2300" i="1" smtClean="0">
                <a:solidFill>
                  <a:srgbClr val="FF0000"/>
                </a:solidFill>
              </a:rPr>
              <a:t>that </a:t>
            </a:r>
            <a:r>
              <a:rPr lang="en-US" altLang="zh-CN" sz="2300" b="0" smtClean="0"/>
              <a:t>we can do is to give you some suggestions.</a:t>
            </a:r>
          </a:p>
          <a:p>
            <a:pPr eaLnBrk="1" hangingPunct="1"/>
            <a:r>
              <a:rPr lang="en-US" altLang="zh-CN" sz="2300" b="0" smtClean="0"/>
              <a:t> </a:t>
            </a:r>
            <a:r>
              <a:rPr lang="zh-CN" altLang="en-US" sz="2300" b="0" smtClean="0"/>
              <a:t>先行词是形容词最高级或者先行词前有形容词最高级修饰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300" b="0" smtClean="0"/>
              <a:t>e.g. This is the best way that have been used against pollution.</a:t>
            </a:r>
            <a:endParaRPr lang="zh-CN" altLang="en-US" sz="2300" b="0" smtClean="0"/>
          </a:p>
        </p:txBody>
      </p:sp>
      <p:sp>
        <p:nvSpPr>
          <p:cNvPr id="22531" name="Line 4"/>
          <p:cNvSpPr>
            <a:spLocks noChangeShapeType="1"/>
          </p:cNvSpPr>
          <p:nvPr/>
        </p:nvSpPr>
        <p:spPr bwMode="auto">
          <a:xfrm flipH="1">
            <a:off x="4500563" y="1341438"/>
            <a:ext cx="2087562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225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642350" cy="575945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0" smtClean="0"/>
              <a:t>先行词是</a:t>
            </a:r>
            <a:r>
              <a:rPr lang="zh-CN" altLang="en-US" sz="2200" b="0" smtClean="0">
                <a:solidFill>
                  <a:srgbClr val="0000FF"/>
                </a:solidFill>
              </a:rPr>
              <a:t>序数词</a:t>
            </a:r>
            <a:r>
              <a:rPr lang="zh-CN" altLang="en-US" sz="2200" b="0" smtClean="0"/>
              <a:t>或者先行词前有序数词修饰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200" b="0" smtClean="0"/>
              <a:t>e.g. The train is</a:t>
            </a:r>
            <a:r>
              <a:rPr lang="en-US" altLang="zh-CN" sz="2200" smtClean="0"/>
              <a:t> </a:t>
            </a:r>
            <a:r>
              <a:rPr lang="en-US" altLang="zh-CN" sz="2200" i="1" smtClean="0">
                <a:solidFill>
                  <a:srgbClr val="FF0000"/>
                </a:solidFill>
              </a:rPr>
              <a:t>the last that</a:t>
            </a:r>
            <a:r>
              <a:rPr lang="en-US" altLang="zh-CN" sz="2200" smtClean="0"/>
              <a:t> </a:t>
            </a:r>
            <a:r>
              <a:rPr lang="en-US" altLang="zh-CN" sz="2200" b="0" smtClean="0"/>
              <a:t>will go to Shanghai</a:t>
            </a:r>
            <a:r>
              <a:rPr lang="en-US" altLang="zh-CN" sz="2200" smtClean="0"/>
              <a:t>.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z="2200" smtClean="0"/>
          </a:p>
          <a:p>
            <a:pPr eaLnBrk="1" hangingPunct="1">
              <a:lnSpc>
                <a:spcPct val="110000"/>
              </a:lnSpc>
            </a:pPr>
            <a:r>
              <a:rPr lang="zh-CN" altLang="en-US" sz="2200" smtClean="0"/>
              <a:t> </a:t>
            </a:r>
            <a:r>
              <a:rPr lang="zh-CN" altLang="en-US" sz="2200" b="0" smtClean="0"/>
              <a:t>先行词</a:t>
            </a:r>
            <a:r>
              <a:rPr lang="zh-CN" altLang="en-US" sz="2200" b="0" smtClean="0">
                <a:solidFill>
                  <a:srgbClr val="0000FF"/>
                </a:solidFill>
              </a:rPr>
              <a:t>有人又有物</a:t>
            </a:r>
            <a:r>
              <a:rPr lang="zh-CN" altLang="en-US" sz="2200" b="0" smtClean="0"/>
              <a:t>。</a:t>
            </a:r>
            <a:r>
              <a:rPr lang="zh-CN" altLang="en-US" sz="2200" smtClean="0"/>
              <a:t>    </a:t>
            </a:r>
            <a:r>
              <a:rPr lang="zh-CN" altLang="en-US" sz="2200" smtClean="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两项并列人和物，引导定从用</a:t>
            </a:r>
            <a:r>
              <a:rPr lang="en-US" altLang="zh-CN" sz="2200" smtClean="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that.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200" b="0" smtClean="0"/>
              <a:t>e.g. Do you know </a:t>
            </a:r>
            <a:r>
              <a:rPr lang="en-US" altLang="zh-CN" sz="2200" i="1" smtClean="0">
                <a:solidFill>
                  <a:srgbClr val="FF0000"/>
                </a:solidFill>
              </a:rPr>
              <a:t>the thing and the people that</a:t>
            </a:r>
            <a:r>
              <a:rPr lang="en-US" altLang="zh-CN" sz="2200" b="0" smtClean="0"/>
              <a:t> they are talking about?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z="2200" b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sz="2200" smtClean="0"/>
              <a:t> </a:t>
            </a:r>
            <a:r>
              <a:rPr lang="en-US" altLang="zh-CN" sz="2200" b="0" smtClean="0">
                <a:solidFill>
                  <a:srgbClr val="0000FF"/>
                </a:solidFill>
              </a:rPr>
              <a:t>which</a:t>
            </a:r>
            <a:r>
              <a:rPr lang="zh-CN" altLang="en-US" sz="2200" b="0" smtClean="0"/>
              <a:t>开头的特殊疑问句中为免重复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200" b="0" smtClean="0"/>
              <a:t>e.g.</a:t>
            </a:r>
            <a:r>
              <a:rPr lang="en-US" altLang="zh-CN" sz="2200" smtClean="0"/>
              <a:t> </a:t>
            </a:r>
            <a:r>
              <a:rPr lang="en-US" altLang="zh-CN" sz="2200" i="1" smtClean="0">
                <a:solidFill>
                  <a:srgbClr val="FF0000"/>
                </a:solidFill>
              </a:rPr>
              <a:t>Which</a:t>
            </a:r>
            <a:r>
              <a:rPr lang="en-US" altLang="zh-CN" sz="2200" smtClean="0"/>
              <a:t> </a:t>
            </a:r>
            <a:r>
              <a:rPr lang="en-US" altLang="zh-CN" sz="2200" b="0" smtClean="0"/>
              <a:t>of the students that knows something about history</a:t>
            </a:r>
            <a:r>
              <a:rPr lang="en-US" altLang="zh-CN" sz="2200" i="1" smtClean="0">
                <a:solidFill>
                  <a:srgbClr val="FF0000"/>
                </a:solidFill>
              </a:rPr>
              <a:t>?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en-US" altLang="zh-CN" sz="220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 smtClean="0"/>
              <a:t>Conclusion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/>
              <a:t>不定、最高、序数，</a:t>
            </a:r>
            <a:r>
              <a:rPr lang="en-US" altLang="zh-CN" smtClean="0"/>
              <a:t>the+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/>
              <a:t>两项并列人和物，</a:t>
            </a:r>
            <a:r>
              <a:rPr lang="en-US" altLang="zh-CN" smtClean="0"/>
              <a:t>which</a:t>
            </a:r>
            <a:r>
              <a:rPr lang="zh-CN" altLang="en-US" smtClean="0"/>
              <a:t>问句免重复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en-US" altLang="zh-CN" smtClean="0"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mtClean="0">
              <a:latin typeface="华文细黑"/>
              <a:ea typeface="华文琥珀" pitchFamily="2" charset="-122"/>
            </a:endParaRPr>
          </a:p>
        </p:txBody>
      </p:sp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4749800" cy="501650"/>
          </a:xfrm>
        </p:spPr>
        <p:txBody>
          <a:bodyPr/>
          <a:lstStyle/>
          <a:p>
            <a:pPr algn="r" eaLnBrk="1" hangingPunct="1"/>
            <a:r>
              <a:rPr lang="zh-CN" altLang="en-US" sz="2600" smtClean="0"/>
              <a:t>常用</a:t>
            </a:r>
            <a:r>
              <a:rPr lang="en-US" altLang="zh-CN" sz="2600" smtClean="0">
                <a:solidFill>
                  <a:srgbClr val="FF0000"/>
                </a:solidFill>
              </a:rPr>
              <a:t>that</a:t>
            </a:r>
            <a:r>
              <a:rPr lang="zh-CN" altLang="en-US" sz="2600" smtClean="0"/>
              <a:t>，不用</a:t>
            </a:r>
            <a:r>
              <a:rPr lang="en-US" altLang="zh-CN" sz="2600" smtClean="0"/>
              <a:t>which</a:t>
            </a:r>
            <a:r>
              <a:rPr lang="zh-CN" altLang="en-US" sz="2600" smtClean="0"/>
              <a:t>的情况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35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35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35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355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2447925" cy="358775"/>
          </a:xfrm>
        </p:spPr>
        <p:txBody>
          <a:bodyPr/>
          <a:lstStyle/>
          <a:p>
            <a:pPr algn="r" eaLnBrk="1" hangingPunct="1"/>
            <a:r>
              <a:rPr lang="zh-CN" altLang="en-US" sz="2600" smtClean="0"/>
              <a:t>定语从句分类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785225" cy="5183188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限定性定语从句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b="0" smtClean="0"/>
              <a:t>     从句中对先行词进行必要的描述说明，对先行词有修饰和限定的作用，从句与先行词紧密相连，缺少它句意不完整。</a:t>
            </a:r>
            <a:r>
              <a:rPr lang="zh-CN" altLang="en-US" sz="2400" b="0" smtClean="0">
                <a:solidFill>
                  <a:srgbClr val="FF0000"/>
                </a:solidFill>
              </a:rPr>
              <a:t>一般不用逗号隔开。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b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400" smtClean="0"/>
              <a:t>非限定性定语从句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      </a:t>
            </a:r>
            <a:r>
              <a:rPr lang="zh-CN" altLang="en-US" sz="2400" b="0" smtClean="0"/>
              <a:t>对先行词进行补充、说明好解释，与先行词关系松散，</a:t>
            </a:r>
            <a:r>
              <a:rPr lang="zh-CN" altLang="en-US" sz="2400" b="0" smtClean="0">
                <a:solidFill>
                  <a:srgbClr val="FF0000"/>
                </a:solidFill>
              </a:rPr>
              <a:t>一般有逗号隔开。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e.g. The man</a:t>
            </a:r>
            <a:r>
              <a:rPr lang="en-US" altLang="zh-CN" sz="2400" b="0" smtClean="0">
                <a:solidFill>
                  <a:srgbClr val="FF0000"/>
                </a:solidFill>
              </a:rPr>
              <a:t> who </a:t>
            </a:r>
            <a:r>
              <a:rPr lang="en-US" altLang="zh-CN" sz="2400" b="0" smtClean="0"/>
              <a:t>gave me this book is Tom. (</a:t>
            </a:r>
            <a:r>
              <a:rPr lang="zh-CN" altLang="en-US" sz="2400" b="0" smtClean="0"/>
              <a:t>限</a:t>
            </a:r>
            <a:r>
              <a:rPr lang="en-US" altLang="zh-CN" sz="2400" b="0" smtClean="0"/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0" smtClean="0"/>
              <a:t>        Tom</a:t>
            </a:r>
            <a:r>
              <a:rPr lang="en-US" altLang="zh-CN" sz="2400" b="0" smtClean="0">
                <a:solidFill>
                  <a:srgbClr val="FF0000"/>
                </a:solidFill>
              </a:rPr>
              <a:t>, who</a:t>
            </a:r>
            <a:r>
              <a:rPr lang="en-US" altLang="zh-CN" sz="2400" b="0" smtClean="0"/>
              <a:t> is reading a book, is my classmate.(</a:t>
            </a:r>
            <a:r>
              <a:rPr lang="zh-CN" altLang="en-US" sz="2400" b="0" smtClean="0"/>
              <a:t>非限</a:t>
            </a:r>
            <a:r>
              <a:rPr lang="en-US" altLang="zh-CN" sz="2400" b="0" smtClean="0"/>
              <a:t>)</a:t>
            </a:r>
            <a:endParaRPr lang="en-US" altLang="zh-CN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6">
  <a:themeElements>
    <a:clrScheme name="培训讲座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00"/>
      </a:accent1>
      <a:accent2>
        <a:srgbClr val="FF8A15"/>
      </a:accent2>
      <a:accent3>
        <a:srgbClr val="FFFFFF"/>
      </a:accent3>
      <a:accent4>
        <a:srgbClr val="000000"/>
      </a:accent4>
      <a:accent5>
        <a:srgbClr val="FFE2AA"/>
      </a:accent5>
      <a:accent6>
        <a:srgbClr val="E77D12"/>
      </a:accent6>
      <a:hlink>
        <a:srgbClr val="463900"/>
      </a:hlink>
      <a:folHlink>
        <a:srgbClr val="FFF0AF"/>
      </a:folHlink>
    </a:clrScheme>
    <a:fontScheme name="培训讲座">
      <a:majorFont>
        <a:latin typeface="Arial"/>
        <a:ea typeface="微软雅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培训讲座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主题16</Template>
  <TotalTime>821</TotalTime>
  <Words>1687</Words>
  <Application>Microsoft Office PowerPoint</Application>
  <PresentationFormat>全屏显示(4:3)</PresentationFormat>
  <Paragraphs>189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华文细黑</vt:lpstr>
      <vt:lpstr>微软雅黑</vt:lpstr>
      <vt:lpstr>Wingdings</vt:lpstr>
      <vt:lpstr>Calibri</vt:lpstr>
      <vt:lpstr>宋体</vt:lpstr>
      <vt:lpstr>Times New Roman</vt:lpstr>
      <vt:lpstr>叶根友行书繁</vt:lpstr>
      <vt:lpstr>Comic Sans MS</vt:lpstr>
      <vt:lpstr>华文琥珀</vt:lpstr>
      <vt:lpstr>Impact</vt:lpstr>
      <vt:lpstr>主题16</vt:lpstr>
      <vt:lpstr>主题16</vt:lpstr>
      <vt:lpstr>关于定语从句那些事儿</vt:lpstr>
      <vt:lpstr>Attributive Clauses</vt:lpstr>
      <vt:lpstr>教学目标</vt:lpstr>
      <vt:lpstr>先行词—成分—关系词</vt:lpstr>
      <vt:lpstr>幻灯片 5</vt:lpstr>
      <vt:lpstr>Exercise</vt:lpstr>
      <vt:lpstr>常用that，不用which的情况</vt:lpstr>
      <vt:lpstr>常用that，不用which的情况</vt:lpstr>
      <vt:lpstr>定语从句分类</vt:lpstr>
      <vt:lpstr>先行词指物时，定语从句关系代词必须用which的情况</vt:lpstr>
      <vt:lpstr>Exercise</vt:lpstr>
      <vt:lpstr>非限定性定语从句中关系代词的用法</vt:lpstr>
      <vt:lpstr>Exercise</vt:lpstr>
      <vt:lpstr>介词+关系代词引导的定语从句</vt:lpstr>
      <vt:lpstr>介词+关系代词引导的定语从句</vt:lpstr>
      <vt:lpstr>幻灯片 16</vt:lpstr>
      <vt:lpstr>Exercise</vt:lpstr>
      <vt:lpstr>幻灯片 18</vt:lpstr>
      <vt:lpstr>THANKS!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高中英语一轮复习</dc:title>
  <dc:creator>cucoo</dc:creator>
  <cp:lastModifiedBy>微软用户</cp:lastModifiedBy>
  <cp:revision>27</cp:revision>
  <dcterms:created xsi:type="dcterms:W3CDTF">2012-07-01T11:39:22Z</dcterms:created>
  <dcterms:modified xsi:type="dcterms:W3CDTF">2016-06-25T03:45:38Z</dcterms:modified>
</cp:coreProperties>
</file>