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96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60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FE8B-11F4-4245-B2F1-FC8745002A23}" type="datetimeFigureOut">
              <a:rPr lang="zh-CN" altLang="en-US" smtClean="0"/>
              <a:t>2018/2/5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E726E-545F-44EB-A79C-7D954A4EA2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62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FE8B-11F4-4245-B2F1-FC8745002A23}" type="datetimeFigureOut">
              <a:rPr lang="zh-CN" altLang="en-US" smtClean="0"/>
              <a:t>2018/2/5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E726E-545F-44EB-A79C-7D954A4EA2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722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FE8B-11F4-4245-B2F1-FC8745002A23}" type="datetimeFigureOut">
              <a:rPr lang="zh-CN" altLang="en-US" smtClean="0"/>
              <a:t>2018/2/5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E726E-545F-44EB-A79C-7D954A4EA2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273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369B5-D55E-4F92-BA7E-82C19AF1CD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602677"/>
      </p:ext>
    </p:extLst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0660" y="274385"/>
            <a:ext cx="10991883" cy="114194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1718" y="6238875"/>
            <a:ext cx="2849033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71951" y="6238875"/>
            <a:ext cx="3869267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52418" y="6238875"/>
            <a:ext cx="2851149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E081CE-5354-4931-8F27-29FE65E4C23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03471826"/>
      </p:ext>
    </p:extLst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FE8B-11F4-4245-B2F1-FC8745002A23}" type="datetimeFigureOut">
              <a:rPr lang="zh-CN" altLang="en-US" smtClean="0"/>
              <a:t>2018/2/5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E726E-545F-44EB-A79C-7D954A4EA2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727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FE8B-11F4-4245-B2F1-FC8745002A23}" type="datetimeFigureOut">
              <a:rPr lang="zh-CN" altLang="en-US" smtClean="0"/>
              <a:t>2018/2/5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E726E-545F-44EB-A79C-7D954A4EA2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225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FE8B-11F4-4245-B2F1-FC8745002A23}" type="datetimeFigureOut">
              <a:rPr lang="zh-CN" altLang="en-US" smtClean="0"/>
              <a:t>2018/2/5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E726E-545F-44EB-A79C-7D954A4EA2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67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FE8B-11F4-4245-B2F1-FC8745002A23}" type="datetimeFigureOut">
              <a:rPr lang="zh-CN" altLang="en-US" smtClean="0"/>
              <a:t>2018/2/5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E726E-545F-44EB-A79C-7D954A4EA2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572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FE8B-11F4-4245-B2F1-FC8745002A23}" type="datetimeFigureOut">
              <a:rPr lang="zh-CN" altLang="en-US" smtClean="0"/>
              <a:t>2018/2/5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E726E-545F-44EB-A79C-7D954A4EA2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010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FE8B-11F4-4245-B2F1-FC8745002A23}" type="datetimeFigureOut">
              <a:rPr lang="zh-CN" altLang="en-US" smtClean="0"/>
              <a:t>2018/2/5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E726E-545F-44EB-A79C-7D954A4EA2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9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FE8B-11F4-4245-B2F1-FC8745002A23}" type="datetimeFigureOut">
              <a:rPr lang="zh-CN" altLang="en-US" smtClean="0"/>
              <a:t>2018/2/5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E726E-545F-44EB-A79C-7D954A4EA2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987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FE8B-11F4-4245-B2F1-FC8745002A23}" type="datetimeFigureOut">
              <a:rPr lang="zh-CN" altLang="en-US" smtClean="0"/>
              <a:t>2018/2/5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E726E-545F-44EB-A79C-7D954A4EA2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031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2FE8B-11F4-4245-B2F1-FC8745002A23}" type="datetimeFigureOut">
              <a:rPr lang="zh-CN" altLang="en-US" smtClean="0"/>
              <a:t>2018/2/5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E726E-545F-44EB-A79C-7D954A4EA2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154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3287713" y="404813"/>
            <a:ext cx="48244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000" b="1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6000" b="1">
                <a:solidFill>
                  <a:srgbClr val="FF0000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6000" b="1">
                <a:solidFill>
                  <a:srgbClr val="FF0000"/>
                </a:solidFill>
                <a:latin typeface="宋体" panose="02010600030101010101" pitchFamily="2" charset="-122"/>
              </a:rPr>
              <a:t>千人糕</a:t>
            </a:r>
          </a:p>
        </p:txBody>
      </p:sp>
      <p:pic>
        <p:nvPicPr>
          <p:cNvPr id="6147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1" y="2617788"/>
            <a:ext cx="5184775" cy="297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文本框 1"/>
          <p:cNvSpPr txBox="1">
            <a:spLocks noChangeArrowheads="1"/>
          </p:cNvSpPr>
          <p:nvPr/>
        </p:nvSpPr>
        <p:spPr bwMode="auto">
          <a:xfrm>
            <a:off x="6654801" y="6273800"/>
            <a:ext cx="3997325" cy="584200"/>
          </a:xfrm>
          <a:prstGeom prst="rect">
            <a:avLst/>
          </a:prstGeom>
          <a:solidFill>
            <a:schemeClr val="bg1">
              <a:alpha val="8705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</a:rPr>
              <a:t>部编语文二年级下册</a:t>
            </a:r>
          </a:p>
        </p:txBody>
      </p:sp>
      <p:sp>
        <p:nvSpPr>
          <p:cNvPr id="6149" name="文本框 1"/>
          <p:cNvSpPr txBox="1">
            <a:spLocks noChangeArrowheads="1"/>
          </p:cNvSpPr>
          <p:nvPr/>
        </p:nvSpPr>
        <p:spPr bwMode="auto">
          <a:xfrm>
            <a:off x="4511676" y="1665289"/>
            <a:ext cx="2563813" cy="708025"/>
          </a:xfrm>
          <a:prstGeom prst="rect">
            <a:avLst/>
          </a:prstGeom>
          <a:solidFill>
            <a:schemeClr val="bg1">
              <a:alpha val="8705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</a:rPr>
              <a:t>第一课时</a:t>
            </a:r>
          </a:p>
        </p:txBody>
      </p:sp>
    </p:spTree>
    <p:extLst>
      <p:ext uri="{BB962C8B-B14F-4D97-AF65-F5344CB8AC3E}">
        <p14:creationId xmlns:p14="http://schemas.microsoft.com/office/powerpoint/2010/main" val="3709996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4"/>
          <p:cNvGrpSpPr>
            <a:grpSpLocks/>
          </p:cNvGrpSpPr>
          <p:nvPr/>
        </p:nvGrpSpPr>
        <p:grpSpPr bwMode="auto">
          <a:xfrm>
            <a:off x="1792288" y="404813"/>
            <a:ext cx="8147050" cy="1530350"/>
            <a:chOff x="51395" y="-452997"/>
            <a:chExt cx="7774604" cy="1531275"/>
          </a:xfrm>
        </p:grpSpPr>
        <p:sp>
          <p:nvSpPr>
            <p:cNvPr id="14340" name="TextBox 28"/>
            <p:cNvSpPr txBox="1">
              <a:spLocks noChangeArrowheads="1"/>
            </p:cNvSpPr>
            <p:nvPr/>
          </p:nvSpPr>
          <p:spPr bwMode="auto">
            <a:xfrm>
              <a:off x="1057248" y="23773"/>
              <a:ext cx="6768751" cy="732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思考：课文讲了一件什么故事呢？</a:t>
              </a:r>
              <a:endParaRPr lang="en-US" altLang="zh-CN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4341" name="Picture 2" descr="C:\Users\Administrator\Desktop\图图图\01454093_看图王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395" y="-452997"/>
              <a:ext cx="1241576" cy="153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1" name="TextBox 5"/>
          <p:cNvSpPr txBox="1">
            <a:spLocks noChangeArrowheads="1"/>
          </p:cNvSpPr>
          <p:nvPr/>
        </p:nvSpPr>
        <p:spPr bwMode="auto">
          <a:xfrm>
            <a:off x="1792288" y="2708276"/>
            <a:ext cx="8335962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    这篇课文记叙了爸爸和孩子吃千人糕的对话，让我们明白了每一件物品的制成都包含着很多人的劳动。</a:t>
            </a:r>
          </a:p>
        </p:txBody>
      </p:sp>
    </p:spTree>
    <p:extLst>
      <p:ext uri="{BB962C8B-B14F-4D97-AF65-F5344CB8AC3E}">
        <p14:creationId xmlns:p14="http://schemas.microsoft.com/office/powerpoint/2010/main" val="3362824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1524001" y="692150"/>
            <a:ext cx="4392613" cy="5545138"/>
          </a:xfrm>
        </p:spPr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理清课文：</a:t>
            </a:r>
            <a:endParaRPr lang="en-US" altLang="zh-CN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爸爸与孩子的对话</a:t>
            </a:r>
            <a:endParaRPr lang="en-US" altLang="zh-CN" b="1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千人糕是什么及制作</a:t>
            </a:r>
            <a:endParaRPr lang="en-US" altLang="zh-CN" b="1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千人糕名字的由来</a:t>
            </a:r>
            <a:endParaRPr lang="en-US" altLang="zh-CN" b="1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5363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9" y="1262063"/>
            <a:ext cx="4098925" cy="385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6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549276"/>
            <a:ext cx="8064500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000376" y="4724400"/>
            <a:ext cx="5746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>
                <a:solidFill>
                  <a:srgbClr val="00B0F0"/>
                </a:solidFill>
                <a:latin typeface="+mn-ea"/>
              </a:rPr>
              <a:t>一</a:t>
            </a:r>
          </a:p>
        </p:txBody>
      </p:sp>
    </p:spTree>
    <p:extLst>
      <p:ext uri="{BB962C8B-B14F-4D97-AF65-F5344CB8AC3E}">
        <p14:creationId xmlns:p14="http://schemas.microsoft.com/office/powerpoint/2010/main" val="1560430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839" y="1063626"/>
            <a:ext cx="6156325" cy="855663"/>
          </a:xfrm>
        </p:spPr>
        <p:txBody>
          <a:bodyPr/>
          <a:lstStyle/>
          <a:p>
            <a:endParaRPr lang="zh-CN" altLang="zh-CN" smtClean="0">
              <a:ea typeface="宋体" panose="02010600030101010101" pitchFamily="2" charset="-122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3017839" y="2057401"/>
            <a:ext cx="6156325" cy="3394075"/>
          </a:xfrm>
        </p:spPr>
        <p:txBody>
          <a:bodyPr/>
          <a:lstStyle/>
          <a:p>
            <a:endParaRPr lang="zh-CN" altLang="zh-CN" smtClean="0">
              <a:ea typeface="宋体" panose="02010600030101010101" pitchFamily="2" charset="-122"/>
            </a:endParaRPr>
          </a:p>
        </p:txBody>
      </p:sp>
      <p:pic>
        <p:nvPicPr>
          <p:cNvPr id="17412" name="Picture 4" descr="20080328083832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4" y="857250"/>
            <a:ext cx="792003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 descr="2006062422262187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926" y="1754188"/>
            <a:ext cx="3070225" cy="272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WordArt 6"/>
          <p:cNvSpPr>
            <a:spLocks noChangeArrowheads="1" noChangeShapeType="1"/>
          </p:cNvSpPr>
          <p:nvPr/>
        </p:nvSpPr>
        <p:spPr bwMode="auto">
          <a:xfrm rot="5400000">
            <a:off x="2110582" y="2780507"/>
            <a:ext cx="3932238" cy="11334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auto"/>
            <a:r>
              <a:rPr lang="zh-CN" altLang="en-US" sz="2698" b="1" kern="10">
                <a:gradFill rotWithShape="1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/>
                </a:gra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写字时间到了</a:t>
            </a:r>
          </a:p>
        </p:txBody>
      </p:sp>
    </p:spTree>
    <p:extLst>
      <p:ext uri="{BB962C8B-B14F-4D97-AF65-F5344CB8AC3E}">
        <p14:creationId xmlns:p14="http://schemas.microsoft.com/office/powerpoint/2010/main" val="3418762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Group 2"/>
          <p:cNvGraphicFramePr>
            <a:graphicFrameLocks noGrp="1"/>
          </p:cNvGraphicFramePr>
          <p:nvPr/>
        </p:nvGraphicFramePr>
        <p:xfrm>
          <a:off x="3360739" y="2387600"/>
          <a:ext cx="2676525" cy="2692400"/>
        </p:xfrm>
        <a:graphic>
          <a:graphicData uri="http://schemas.openxmlformats.org/drawingml/2006/table">
            <a:tbl>
              <a:tblPr/>
              <a:tblGrid>
                <a:gridCol w="1309131"/>
                <a:gridCol w="1367394"/>
              </a:tblGrid>
              <a:tr h="138843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  <a:tr h="130396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</a:tbl>
          </a:graphicData>
        </a:graphic>
      </p:graphicFrame>
      <p:sp>
        <p:nvSpPr>
          <p:cNvPr id="35853" name="Text Box 13"/>
          <p:cNvSpPr txBox="1">
            <a:spLocks noChangeArrowheads="1"/>
          </p:cNvSpPr>
          <p:nvPr/>
        </p:nvSpPr>
        <p:spPr bwMode="auto">
          <a:xfrm>
            <a:off x="3697289" y="1125538"/>
            <a:ext cx="173672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ko-KR" sz="5995" b="1" dirty="0" err="1">
                <a:solidFill>
                  <a:srgbClr val="000000"/>
                </a:solidFill>
                <a:latin typeface="宋体" panose="02010600030101010101" pitchFamily="2" charset="-122"/>
              </a:rPr>
              <a:t>néng</a:t>
            </a:r>
            <a:endParaRPr lang="ko-KR" altLang="en-US" sz="6594" b="1" dirty="0">
              <a:solidFill>
                <a:srgbClr val="333399"/>
              </a:solidFill>
              <a:latin typeface="宋体" panose="02010600030101010101" pitchFamily="2" charset="-122"/>
            </a:endParaRPr>
          </a:p>
        </p:txBody>
      </p:sp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3575050" y="2327275"/>
            <a:ext cx="2192338" cy="249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zh-CN" altLang="en-US" sz="15586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endParaRPr lang="ko-KR" altLang="en-US" sz="15586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7175500" y="1660526"/>
            <a:ext cx="1727200" cy="378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5995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不能</a:t>
            </a:r>
            <a:endParaRPr lang="en-US" altLang="zh-CN" sz="5995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5995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能力</a:t>
            </a:r>
            <a:endParaRPr lang="en-US" altLang="zh-CN" sz="5995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5995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才能</a:t>
            </a:r>
            <a:endParaRPr lang="en-US" altLang="zh-CN" sz="5995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5995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全能</a:t>
            </a:r>
            <a:endParaRPr lang="ko-KR" altLang="en-US" sz="5995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3427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Group 1026"/>
          <p:cNvGraphicFramePr>
            <a:graphicFrameLocks noGrp="1"/>
          </p:cNvGraphicFramePr>
          <p:nvPr/>
        </p:nvGraphicFramePr>
        <p:xfrm>
          <a:off x="3360739" y="2387600"/>
          <a:ext cx="2676525" cy="2692400"/>
        </p:xfrm>
        <a:graphic>
          <a:graphicData uri="http://schemas.openxmlformats.org/drawingml/2006/table">
            <a:tbl>
              <a:tblPr/>
              <a:tblGrid>
                <a:gridCol w="1309131"/>
                <a:gridCol w="1367394"/>
              </a:tblGrid>
              <a:tr h="138843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  <a:tr h="130396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</a:tbl>
          </a:graphicData>
        </a:graphic>
      </p:graphicFrame>
      <p:sp>
        <p:nvSpPr>
          <p:cNvPr id="36877" name="Text Box 1037"/>
          <p:cNvSpPr txBox="1">
            <a:spLocks noChangeArrowheads="1"/>
          </p:cNvSpPr>
          <p:nvPr/>
        </p:nvSpPr>
        <p:spPr bwMode="auto">
          <a:xfrm>
            <a:off x="3700720" y="1125538"/>
            <a:ext cx="1883849" cy="1107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ko-KR" sz="6594" b="1" dirty="0" err="1">
                <a:solidFill>
                  <a:srgbClr val="333399"/>
                </a:solidFill>
                <a:cs typeface="Arial" panose="020B0604020202020204" pitchFamily="34" charset="0"/>
              </a:rPr>
              <a:t>zhuō</a:t>
            </a:r>
            <a:endParaRPr lang="ko-KR" altLang="en-US" sz="6594" b="1" dirty="0">
              <a:solidFill>
                <a:srgbClr val="333399"/>
              </a:solidFill>
              <a:cs typeface="Arial" panose="020B0604020202020204" pitchFamily="34" charset="0"/>
            </a:endParaRPr>
          </a:p>
        </p:txBody>
      </p:sp>
      <p:sp>
        <p:nvSpPr>
          <p:cNvPr id="36878" name="Text Box 1038"/>
          <p:cNvSpPr txBox="1">
            <a:spLocks noChangeArrowheads="1"/>
          </p:cNvSpPr>
          <p:nvPr/>
        </p:nvSpPr>
        <p:spPr bwMode="auto">
          <a:xfrm>
            <a:off x="3546475" y="2349500"/>
            <a:ext cx="2192338" cy="249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586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桌</a:t>
            </a:r>
            <a:endParaRPr lang="ko-KR" altLang="en-US" sz="15586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9" name="Text Box 1039"/>
          <p:cNvSpPr txBox="1">
            <a:spLocks noChangeArrowheads="1"/>
          </p:cNvSpPr>
          <p:nvPr/>
        </p:nvSpPr>
        <p:spPr bwMode="auto">
          <a:xfrm>
            <a:off x="6670676" y="2005014"/>
            <a:ext cx="2036763" cy="341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7193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桌面</a:t>
            </a:r>
            <a:endParaRPr lang="en-US" altLang="zh-CN" sz="7193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7193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桌布</a:t>
            </a:r>
            <a:endParaRPr lang="en-US" altLang="zh-CN" sz="7193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7193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桌子</a:t>
            </a:r>
            <a:endParaRPr lang="ko-KR" altLang="en-US" sz="7193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8213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Group 2"/>
          <p:cNvGraphicFramePr>
            <a:graphicFrameLocks noGrp="1"/>
          </p:cNvGraphicFramePr>
          <p:nvPr/>
        </p:nvGraphicFramePr>
        <p:xfrm>
          <a:off x="3360739" y="2387600"/>
          <a:ext cx="2676525" cy="2692400"/>
        </p:xfrm>
        <a:graphic>
          <a:graphicData uri="http://schemas.openxmlformats.org/drawingml/2006/table">
            <a:tbl>
              <a:tblPr/>
              <a:tblGrid>
                <a:gridCol w="1309131"/>
                <a:gridCol w="1367394"/>
              </a:tblGrid>
              <a:tr h="138843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  <a:tr h="130396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</a:tbl>
          </a:graphicData>
        </a:graphic>
      </p:graphicFrame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3813176" y="981075"/>
            <a:ext cx="15779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ko-KR" sz="7200" b="1">
                <a:solidFill>
                  <a:srgbClr val="333399"/>
                </a:solidFill>
                <a:latin typeface="宋体" panose="02010600030101010101" pitchFamily="2" charset="-122"/>
              </a:rPr>
              <a:t>wèi</a:t>
            </a:r>
            <a:endParaRPr lang="ko-KR" altLang="en-US" sz="7200" b="1">
              <a:solidFill>
                <a:srgbClr val="333399"/>
              </a:solidFill>
              <a:latin typeface="宋体" panose="02010600030101010101" pitchFamily="2" charset="-122"/>
            </a:endParaRPr>
          </a:p>
        </p:txBody>
      </p:sp>
      <p:sp>
        <p:nvSpPr>
          <p:cNvPr id="37902" name="Text Box 14"/>
          <p:cNvSpPr txBox="1">
            <a:spLocks noChangeArrowheads="1"/>
          </p:cNvSpPr>
          <p:nvPr/>
        </p:nvSpPr>
        <p:spPr bwMode="auto">
          <a:xfrm>
            <a:off x="3506788" y="2349500"/>
            <a:ext cx="2190750" cy="249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586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味</a:t>
            </a:r>
            <a:endParaRPr lang="ko-KR" altLang="en-US" sz="15586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903" name="Text Box 15"/>
          <p:cNvSpPr txBox="1">
            <a:spLocks noChangeArrowheads="1"/>
          </p:cNvSpPr>
          <p:nvPr/>
        </p:nvSpPr>
        <p:spPr bwMode="auto">
          <a:xfrm>
            <a:off x="6888163" y="981076"/>
            <a:ext cx="2038350" cy="451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7193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味道</a:t>
            </a:r>
            <a:endParaRPr lang="en-US" altLang="zh-CN" sz="7193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7193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口味</a:t>
            </a:r>
            <a:endParaRPr lang="en-US" altLang="zh-CN" sz="7193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7193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品味</a:t>
            </a:r>
            <a:endParaRPr lang="en-US" altLang="zh-CN" sz="7193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7193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美味</a:t>
            </a:r>
            <a:endParaRPr lang="ko-KR" altLang="en-US" sz="7193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0103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Group 2"/>
          <p:cNvGraphicFramePr>
            <a:graphicFrameLocks noGrp="1"/>
          </p:cNvGraphicFramePr>
          <p:nvPr/>
        </p:nvGraphicFramePr>
        <p:xfrm>
          <a:off x="3360739" y="2387600"/>
          <a:ext cx="2676525" cy="2692400"/>
        </p:xfrm>
        <a:graphic>
          <a:graphicData uri="http://schemas.openxmlformats.org/drawingml/2006/table">
            <a:tbl>
              <a:tblPr/>
              <a:tblGrid>
                <a:gridCol w="1309131"/>
                <a:gridCol w="1367394"/>
              </a:tblGrid>
              <a:tr h="138843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  <a:tr h="130396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</a:tbl>
          </a:graphicData>
        </a:graphic>
      </p:graphicFrame>
      <p:sp>
        <p:nvSpPr>
          <p:cNvPr id="35853" name="Text Box 13"/>
          <p:cNvSpPr txBox="1">
            <a:spLocks noChangeArrowheads="1"/>
          </p:cNvSpPr>
          <p:nvPr/>
        </p:nvSpPr>
        <p:spPr bwMode="auto">
          <a:xfrm>
            <a:off x="3981451" y="1111251"/>
            <a:ext cx="1349375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ko-KR" sz="5995" b="1" dirty="0" err="1">
                <a:solidFill>
                  <a:srgbClr val="000000"/>
                </a:solidFill>
                <a:latin typeface="宋体" panose="02010600030101010101" pitchFamily="2" charset="-122"/>
              </a:rPr>
              <a:t>mǎi</a:t>
            </a:r>
            <a:endParaRPr lang="ko-KR" altLang="en-US" sz="6594" b="1" dirty="0">
              <a:solidFill>
                <a:srgbClr val="333399"/>
              </a:solidFill>
              <a:latin typeface="宋体" panose="02010600030101010101" pitchFamily="2" charset="-122"/>
            </a:endParaRPr>
          </a:p>
        </p:txBody>
      </p:sp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3594100" y="2355850"/>
            <a:ext cx="2190750" cy="249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586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endParaRPr lang="ko-KR" altLang="en-US" sz="15586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6969126" y="2352676"/>
            <a:ext cx="1725613" cy="378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5995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买卖</a:t>
            </a:r>
            <a:endParaRPr lang="en-US" altLang="zh-CN" sz="5995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5995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收买</a:t>
            </a:r>
            <a:endParaRPr lang="en-US" altLang="zh-CN" sz="5995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5995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买菜</a:t>
            </a:r>
            <a:endParaRPr lang="en-US" altLang="zh-CN" sz="5995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ko-KR" altLang="en-US" sz="5995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598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Group 1026"/>
          <p:cNvGraphicFramePr>
            <a:graphicFrameLocks noGrp="1"/>
          </p:cNvGraphicFramePr>
          <p:nvPr/>
        </p:nvGraphicFramePr>
        <p:xfrm>
          <a:off x="3360739" y="2387600"/>
          <a:ext cx="2676525" cy="2692400"/>
        </p:xfrm>
        <a:graphic>
          <a:graphicData uri="http://schemas.openxmlformats.org/drawingml/2006/table">
            <a:tbl>
              <a:tblPr/>
              <a:tblGrid>
                <a:gridCol w="1309131"/>
                <a:gridCol w="1367394"/>
              </a:tblGrid>
              <a:tr h="138843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  <a:tr h="130396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</a:tbl>
          </a:graphicData>
        </a:graphic>
      </p:graphicFrame>
      <p:sp>
        <p:nvSpPr>
          <p:cNvPr id="36878" name="Text Box 1038"/>
          <p:cNvSpPr txBox="1">
            <a:spLocks noChangeArrowheads="1"/>
          </p:cNvSpPr>
          <p:nvPr/>
        </p:nvSpPr>
        <p:spPr bwMode="auto">
          <a:xfrm>
            <a:off x="3546475" y="2349500"/>
            <a:ext cx="2192338" cy="249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586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</a:t>
            </a:r>
            <a:endParaRPr lang="ko-KR" altLang="en-US" sz="15586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9" name="Text Box 1039"/>
          <p:cNvSpPr txBox="1">
            <a:spLocks noChangeArrowheads="1"/>
          </p:cNvSpPr>
          <p:nvPr/>
        </p:nvSpPr>
        <p:spPr bwMode="auto">
          <a:xfrm>
            <a:off x="7104063" y="1773238"/>
            <a:ext cx="2038350" cy="451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7193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具体</a:t>
            </a:r>
            <a:endParaRPr lang="en-US" altLang="zh-CN" sz="7193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7193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玩具</a:t>
            </a:r>
            <a:endParaRPr lang="en-US" altLang="zh-CN" sz="7193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7193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文具</a:t>
            </a:r>
            <a:endParaRPr lang="en-US" altLang="zh-CN" sz="7193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7193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工具</a:t>
            </a:r>
            <a:endParaRPr lang="ko-KR" altLang="en-US" sz="7193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4175126" y="1111251"/>
            <a:ext cx="962025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ko-KR" sz="5995" b="1" dirty="0" err="1">
                <a:solidFill>
                  <a:srgbClr val="000000"/>
                </a:solidFill>
                <a:latin typeface="宋体" panose="02010600030101010101" pitchFamily="2" charset="-122"/>
              </a:rPr>
              <a:t>jù</a:t>
            </a:r>
            <a:endParaRPr lang="ko-KR" altLang="en-US" sz="6594" b="1" dirty="0">
              <a:solidFill>
                <a:srgbClr val="333399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6236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Group 2"/>
          <p:cNvGraphicFramePr>
            <a:graphicFrameLocks noGrp="1"/>
          </p:cNvGraphicFramePr>
          <p:nvPr/>
        </p:nvGraphicFramePr>
        <p:xfrm>
          <a:off x="3360739" y="2387600"/>
          <a:ext cx="2676525" cy="2692400"/>
        </p:xfrm>
        <a:graphic>
          <a:graphicData uri="http://schemas.openxmlformats.org/drawingml/2006/table">
            <a:tbl>
              <a:tblPr/>
              <a:tblGrid>
                <a:gridCol w="1309131"/>
                <a:gridCol w="1367394"/>
              </a:tblGrid>
              <a:tr h="138843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  <a:tr h="130396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</a:tbl>
          </a:graphicData>
        </a:graphic>
      </p:graphicFrame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3813176" y="981075"/>
            <a:ext cx="15795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ko-KR" sz="7200" b="1">
                <a:solidFill>
                  <a:srgbClr val="333399"/>
                </a:solidFill>
                <a:latin typeface="宋体" panose="02010600030101010101" pitchFamily="2" charset="-122"/>
              </a:rPr>
              <a:t>gān</a:t>
            </a:r>
            <a:endParaRPr lang="ko-KR" altLang="en-US" sz="7200" b="1">
              <a:solidFill>
                <a:srgbClr val="333399"/>
              </a:solidFill>
              <a:latin typeface="宋体" panose="02010600030101010101" pitchFamily="2" charset="-122"/>
            </a:endParaRPr>
          </a:p>
        </p:txBody>
      </p:sp>
      <p:sp>
        <p:nvSpPr>
          <p:cNvPr id="37902" name="Text Box 14"/>
          <p:cNvSpPr txBox="1">
            <a:spLocks noChangeArrowheads="1"/>
          </p:cNvSpPr>
          <p:nvPr/>
        </p:nvSpPr>
        <p:spPr bwMode="auto">
          <a:xfrm>
            <a:off x="3506789" y="2368550"/>
            <a:ext cx="2192337" cy="249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586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甘</a:t>
            </a:r>
            <a:endParaRPr lang="ko-KR" altLang="en-US" sz="15586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903" name="Text Box 15"/>
          <p:cNvSpPr txBox="1">
            <a:spLocks noChangeArrowheads="1"/>
          </p:cNvSpPr>
          <p:nvPr/>
        </p:nvSpPr>
        <p:spPr bwMode="auto">
          <a:xfrm>
            <a:off x="6600826" y="2187576"/>
            <a:ext cx="2036763" cy="341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7193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甘甜</a:t>
            </a:r>
            <a:endParaRPr lang="en-US" altLang="zh-CN" sz="7193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7193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甘泉</a:t>
            </a:r>
            <a:endParaRPr lang="en-US" altLang="zh-CN" sz="7193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7193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甘心</a:t>
            </a:r>
            <a:endParaRPr lang="ko-KR" altLang="en-US" sz="7193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5669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57"/>
          <p:cNvSpPr txBox="1">
            <a:spLocks noChangeArrowheads="1"/>
          </p:cNvSpPr>
          <p:nvPr/>
        </p:nvSpPr>
        <p:spPr bwMode="auto">
          <a:xfrm>
            <a:off x="4187826" y="1628776"/>
            <a:ext cx="3673475" cy="1323975"/>
          </a:xfrm>
          <a:prstGeom prst="rect">
            <a:avLst/>
          </a:prstGeom>
          <a:solidFill>
            <a:schemeClr val="bg1">
              <a:alpha val="6313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8000" b="1">
                <a:solidFill>
                  <a:srgbClr val="FF0000"/>
                </a:solidFill>
                <a:latin typeface="Times New Roman" panose="02020603050405020304" pitchFamily="18" charset="0"/>
              </a:rPr>
              <a:t> 千人糕</a:t>
            </a:r>
          </a:p>
        </p:txBody>
      </p:sp>
      <p:sp>
        <p:nvSpPr>
          <p:cNvPr id="7171" name="文本框 1"/>
          <p:cNvSpPr txBox="1">
            <a:spLocks noChangeArrowheads="1"/>
          </p:cNvSpPr>
          <p:nvPr/>
        </p:nvSpPr>
        <p:spPr bwMode="auto">
          <a:xfrm>
            <a:off x="3287713" y="4149726"/>
            <a:ext cx="5473700" cy="708025"/>
          </a:xfrm>
          <a:prstGeom prst="rect">
            <a:avLst/>
          </a:prstGeom>
          <a:solidFill>
            <a:schemeClr val="bg1">
              <a:alpha val="8705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</a:rPr>
              <a:t>看到题目你有什么问题？</a:t>
            </a:r>
          </a:p>
        </p:txBody>
      </p:sp>
    </p:spTree>
    <p:extLst>
      <p:ext uri="{BB962C8B-B14F-4D97-AF65-F5344CB8AC3E}">
        <p14:creationId xmlns:p14="http://schemas.microsoft.com/office/powerpoint/2010/main" val="1750454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Group 2"/>
          <p:cNvGraphicFramePr>
            <a:graphicFrameLocks noGrp="1"/>
          </p:cNvGraphicFramePr>
          <p:nvPr/>
        </p:nvGraphicFramePr>
        <p:xfrm>
          <a:off x="3360739" y="2387600"/>
          <a:ext cx="2676525" cy="2692400"/>
        </p:xfrm>
        <a:graphic>
          <a:graphicData uri="http://schemas.openxmlformats.org/drawingml/2006/table">
            <a:tbl>
              <a:tblPr/>
              <a:tblGrid>
                <a:gridCol w="1309131"/>
                <a:gridCol w="1367394"/>
              </a:tblGrid>
              <a:tr h="138843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  <a:tr h="130396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</a:tbl>
          </a:graphicData>
        </a:graphic>
      </p:graphicFrame>
      <p:sp>
        <p:nvSpPr>
          <p:cNvPr id="35853" name="Text Box 13"/>
          <p:cNvSpPr txBox="1">
            <a:spLocks noChangeArrowheads="1"/>
          </p:cNvSpPr>
          <p:nvPr/>
        </p:nvSpPr>
        <p:spPr bwMode="auto">
          <a:xfrm>
            <a:off x="3787776" y="1111251"/>
            <a:ext cx="1736725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ko-KR" sz="5995" b="1" dirty="0" err="1">
                <a:solidFill>
                  <a:srgbClr val="000000"/>
                </a:solidFill>
                <a:latin typeface="宋体" panose="02010600030101010101" pitchFamily="2" charset="-122"/>
              </a:rPr>
              <a:t>tián</a:t>
            </a:r>
            <a:endParaRPr lang="ko-KR" altLang="en-US" sz="6594" b="1" dirty="0">
              <a:solidFill>
                <a:srgbClr val="333399"/>
              </a:solidFill>
              <a:latin typeface="宋体" panose="02010600030101010101" pitchFamily="2" charset="-122"/>
            </a:endParaRPr>
          </a:p>
        </p:txBody>
      </p:sp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3665539" y="2470150"/>
            <a:ext cx="2192337" cy="249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586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甜</a:t>
            </a:r>
            <a:endParaRPr lang="ko-KR" altLang="en-US" sz="15586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7083426" y="1824038"/>
            <a:ext cx="1725613" cy="378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5995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甜美</a:t>
            </a:r>
            <a:endParaRPr lang="en-US" altLang="zh-CN" sz="5995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5995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甜蜜</a:t>
            </a:r>
            <a:endParaRPr lang="en-US" altLang="zh-CN" sz="5995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5995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甜点</a:t>
            </a:r>
            <a:endParaRPr lang="en-US" altLang="zh-CN" sz="5995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5995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香甜</a:t>
            </a:r>
            <a:endParaRPr lang="ko-KR" altLang="en-US" sz="5995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6216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Group 1026"/>
          <p:cNvGraphicFramePr>
            <a:graphicFrameLocks noGrp="1"/>
          </p:cNvGraphicFramePr>
          <p:nvPr/>
        </p:nvGraphicFramePr>
        <p:xfrm>
          <a:off x="3360739" y="2387600"/>
          <a:ext cx="2676525" cy="2692400"/>
        </p:xfrm>
        <a:graphic>
          <a:graphicData uri="http://schemas.openxmlformats.org/drawingml/2006/table">
            <a:tbl>
              <a:tblPr/>
              <a:tblGrid>
                <a:gridCol w="1309131"/>
                <a:gridCol w="1367394"/>
              </a:tblGrid>
              <a:tr h="138843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  <a:tr h="130396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</a:tbl>
          </a:graphicData>
        </a:graphic>
      </p:graphicFrame>
      <p:sp>
        <p:nvSpPr>
          <p:cNvPr id="25613" name="Text Box 1037"/>
          <p:cNvSpPr txBox="1">
            <a:spLocks noChangeArrowheads="1"/>
          </p:cNvSpPr>
          <p:nvPr/>
        </p:nvSpPr>
        <p:spPr bwMode="auto">
          <a:xfrm>
            <a:off x="3773488" y="908051"/>
            <a:ext cx="173831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8000" b="1">
                <a:latin typeface="宋体" panose="02010600030101010101" pitchFamily="2" charset="-122"/>
                <a:cs typeface="Arial" panose="020B0604020202020204" pitchFamily="34" charset="0"/>
              </a:rPr>
              <a:t>cài</a:t>
            </a:r>
            <a:endParaRPr lang="ko-KR" altLang="en-US" sz="8000" b="1"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6878" name="Text Box 1038"/>
          <p:cNvSpPr txBox="1">
            <a:spLocks noChangeArrowheads="1"/>
          </p:cNvSpPr>
          <p:nvPr/>
        </p:nvSpPr>
        <p:spPr bwMode="auto">
          <a:xfrm>
            <a:off x="3546475" y="2349500"/>
            <a:ext cx="2192338" cy="249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586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菜</a:t>
            </a:r>
            <a:endParaRPr lang="ko-KR" altLang="en-US" sz="15586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9" name="Text Box 1039"/>
          <p:cNvSpPr txBox="1">
            <a:spLocks noChangeArrowheads="1"/>
          </p:cNvSpPr>
          <p:nvPr/>
        </p:nvSpPr>
        <p:spPr bwMode="auto">
          <a:xfrm>
            <a:off x="6670676" y="2005014"/>
            <a:ext cx="2036763" cy="341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7193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白菜</a:t>
            </a:r>
            <a:endParaRPr lang="en-US" altLang="zh-CN" sz="7193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7193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菜花</a:t>
            </a:r>
            <a:endParaRPr lang="en-US" altLang="zh-CN" sz="7193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7193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油菜</a:t>
            </a:r>
            <a:endParaRPr lang="ko-KR" altLang="en-US" sz="7193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6322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Group 2"/>
          <p:cNvGraphicFramePr>
            <a:graphicFrameLocks noGrp="1"/>
          </p:cNvGraphicFramePr>
          <p:nvPr/>
        </p:nvGraphicFramePr>
        <p:xfrm>
          <a:off x="3360739" y="2387600"/>
          <a:ext cx="2676525" cy="2692400"/>
        </p:xfrm>
        <a:graphic>
          <a:graphicData uri="http://schemas.openxmlformats.org/drawingml/2006/table">
            <a:tbl>
              <a:tblPr/>
              <a:tblGrid>
                <a:gridCol w="1309131"/>
                <a:gridCol w="1367394"/>
              </a:tblGrid>
              <a:tr h="138843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  <a:tr h="130396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488" marR="68488" marT="34265" marB="34265" horzOverflow="overflow">
                    <a:lnL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</a:tbl>
          </a:graphicData>
        </a:graphic>
      </p:graphicFrame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3813176" y="765175"/>
            <a:ext cx="15779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7200" b="1">
                <a:latin typeface="宋体" panose="02010600030101010101" pitchFamily="2" charset="-122"/>
              </a:rPr>
              <a:t>láo</a:t>
            </a:r>
            <a:endParaRPr lang="ko-KR" altLang="en-US" sz="7200" b="1">
              <a:latin typeface="宋体" panose="02010600030101010101" pitchFamily="2" charset="-122"/>
            </a:endParaRPr>
          </a:p>
        </p:txBody>
      </p:sp>
      <p:sp>
        <p:nvSpPr>
          <p:cNvPr id="37902" name="Text Box 14"/>
          <p:cNvSpPr txBox="1">
            <a:spLocks noChangeArrowheads="1"/>
          </p:cNvSpPr>
          <p:nvPr/>
        </p:nvSpPr>
        <p:spPr bwMode="auto">
          <a:xfrm>
            <a:off x="3506789" y="2368550"/>
            <a:ext cx="2192337" cy="249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586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劳</a:t>
            </a:r>
            <a:endParaRPr lang="ko-KR" altLang="en-US" sz="15586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903" name="Text Box 15"/>
          <p:cNvSpPr txBox="1">
            <a:spLocks noChangeArrowheads="1"/>
          </p:cNvSpPr>
          <p:nvPr/>
        </p:nvSpPr>
        <p:spPr bwMode="auto">
          <a:xfrm>
            <a:off x="6600825" y="1981201"/>
            <a:ext cx="2038350" cy="341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7193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劳动</a:t>
            </a:r>
            <a:endParaRPr lang="en-US" altLang="zh-CN" sz="7193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7193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劳累</a:t>
            </a:r>
            <a:endParaRPr lang="en-US" altLang="zh-CN" sz="7193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7193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辛劳</a:t>
            </a:r>
            <a:endParaRPr lang="ko-KR" altLang="en-US" sz="7193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9655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"/>
          <p:cNvSpPr txBox="1">
            <a:spLocks noChangeArrowheads="1"/>
          </p:cNvSpPr>
          <p:nvPr/>
        </p:nvSpPr>
        <p:spPr bwMode="auto">
          <a:xfrm>
            <a:off x="3287713" y="404813"/>
            <a:ext cx="48244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000" b="1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6000" b="1">
                <a:solidFill>
                  <a:srgbClr val="FF0000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6000" b="1">
                <a:solidFill>
                  <a:srgbClr val="FF0000"/>
                </a:solidFill>
                <a:latin typeface="宋体" panose="02010600030101010101" pitchFamily="2" charset="-122"/>
              </a:rPr>
              <a:t>千人糕</a:t>
            </a:r>
          </a:p>
        </p:txBody>
      </p:sp>
      <p:pic>
        <p:nvPicPr>
          <p:cNvPr id="27651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97" b="4004"/>
          <a:stretch>
            <a:fillRect/>
          </a:stretch>
        </p:blipFill>
        <p:spPr bwMode="auto">
          <a:xfrm>
            <a:off x="2424114" y="2640014"/>
            <a:ext cx="2879725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3" y="2646363"/>
            <a:ext cx="3382962" cy="297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文本框 1"/>
          <p:cNvSpPr txBox="1">
            <a:spLocks noChangeArrowheads="1"/>
          </p:cNvSpPr>
          <p:nvPr/>
        </p:nvSpPr>
        <p:spPr bwMode="auto">
          <a:xfrm>
            <a:off x="6654801" y="6273800"/>
            <a:ext cx="3997325" cy="584200"/>
          </a:xfrm>
          <a:prstGeom prst="rect">
            <a:avLst/>
          </a:prstGeom>
          <a:solidFill>
            <a:schemeClr val="bg1">
              <a:alpha val="8705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</a:rPr>
              <a:t>部编语文二年级下册</a:t>
            </a:r>
          </a:p>
        </p:txBody>
      </p:sp>
      <p:sp>
        <p:nvSpPr>
          <p:cNvPr id="27654" name="文本框 1"/>
          <p:cNvSpPr txBox="1">
            <a:spLocks noChangeArrowheads="1"/>
          </p:cNvSpPr>
          <p:nvPr/>
        </p:nvSpPr>
        <p:spPr bwMode="auto">
          <a:xfrm>
            <a:off x="4511676" y="1665289"/>
            <a:ext cx="2563813" cy="708025"/>
          </a:xfrm>
          <a:prstGeom prst="rect">
            <a:avLst/>
          </a:prstGeom>
          <a:solidFill>
            <a:schemeClr val="bg1">
              <a:alpha val="8705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</a:rPr>
              <a:t>第二课时</a:t>
            </a:r>
          </a:p>
        </p:txBody>
      </p:sp>
    </p:spTree>
    <p:extLst>
      <p:ext uri="{BB962C8B-B14F-4D97-AF65-F5344CB8AC3E}">
        <p14:creationId xmlns:p14="http://schemas.microsoft.com/office/powerpoint/2010/main" val="3985000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062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1" y="0"/>
            <a:ext cx="913447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 Box 2050"/>
          <p:cNvSpPr txBox="1">
            <a:spLocks noChangeArrowheads="1"/>
          </p:cNvSpPr>
          <p:nvPr/>
        </p:nvSpPr>
        <p:spPr bwMode="auto">
          <a:xfrm>
            <a:off x="2120901" y="1052514"/>
            <a:ext cx="8093075" cy="5324475"/>
          </a:xfrm>
          <a:prstGeom prst="rect">
            <a:avLst/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蛋糕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雪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糕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糕点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特别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特色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好嘛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买菜  买入  面粉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粉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丝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粉笔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白糖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糖果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甘蔗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蔗糖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蔗汁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汁水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白菜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熬夜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熬粥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算式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销售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销量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的确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确实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确定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应该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应用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买货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劳动  勤劳  疲劳  </a:t>
            </a:r>
            <a:endParaRPr lang="zh-CN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5" name="Rectangle 2063"/>
          <p:cNvSpPr>
            <a:spLocks noChangeArrowheads="1"/>
          </p:cNvSpPr>
          <p:nvPr/>
        </p:nvSpPr>
        <p:spPr bwMode="auto">
          <a:xfrm>
            <a:off x="2063751" y="114301"/>
            <a:ext cx="8208963" cy="842963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ko-KR" altLang="en-US" sz="5995" b="1" dirty="0">
                <a:solidFill>
                  <a:srgbClr val="FC4700"/>
                </a:solidFill>
                <a:latin typeface="宋体" panose="02010600030101010101" pitchFamily="2" charset="-122"/>
              </a:rPr>
              <a:t>我会读</a:t>
            </a:r>
          </a:p>
        </p:txBody>
      </p:sp>
    </p:spTree>
    <p:extLst>
      <p:ext uri="{BB962C8B-B14F-4D97-AF65-F5344CB8AC3E}">
        <p14:creationId xmlns:p14="http://schemas.microsoft.com/office/powerpoint/2010/main" val="2279685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029" descr="fImage5037668641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00" y="7939"/>
            <a:ext cx="9118600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Rectangle 1028"/>
          <p:cNvSpPr>
            <a:spLocks noChangeArrowheads="1"/>
          </p:cNvSpPr>
          <p:nvPr/>
        </p:nvSpPr>
        <p:spPr bwMode="auto">
          <a:xfrm>
            <a:off x="1852614" y="188913"/>
            <a:ext cx="8485187" cy="63357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200000"/>
              </a:lnSpc>
              <a:defRPr/>
            </a:pPr>
            <a:r>
              <a:rPr lang="zh-CN" altLang="en-US" sz="3996" b="1" dirty="0">
                <a:solidFill>
                  <a:srgbClr val="0611F2"/>
                </a:solidFill>
                <a:latin typeface="宋体" panose="02010600030101010101" pitchFamily="2" charset="-122"/>
              </a:rPr>
              <a:t>课时</a:t>
            </a:r>
            <a:r>
              <a:rPr lang="ko-KR" altLang="en-US" sz="3996" b="1" dirty="0">
                <a:solidFill>
                  <a:srgbClr val="0611F2"/>
                </a:solidFill>
                <a:latin typeface="宋体" panose="02010600030101010101" pitchFamily="2" charset="-122"/>
              </a:rPr>
              <a:t>目标：</a:t>
            </a:r>
          </a:p>
          <a:p>
            <a:pPr>
              <a:lnSpc>
                <a:spcPct val="200000"/>
              </a:lnSpc>
              <a:defRPr/>
            </a:pPr>
            <a:r>
              <a:rPr lang="ko-KR" altLang="en-US" sz="3197" dirty="0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ko-KR" altLang="en-US" sz="3197" b="1" dirty="0">
                <a:solidFill>
                  <a:srgbClr val="FF0000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197" b="1" dirty="0">
                <a:solidFill>
                  <a:srgbClr val="FF0000"/>
                </a:solidFill>
                <a:latin typeface="宋体" panose="02010600030101010101" pitchFamily="2" charset="-122"/>
              </a:rPr>
              <a:t>知道</a:t>
            </a:r>
            <a:r>
              <a:rPr lang="ko-KR" altLang="en-US" sz="3197" b="1" dirty="0">
                <a:solidFill>
                  <a:srgbClr val="FF0000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3197" b="1" dirty="0">
                <a:solidFill>
                  <a:srgbClr val="000000"/>
                </a:solidFill>
                <a:latin typeface="宋体" panose="02010600030101010101" pitchFamily="2" charset="-122"/>
              </a:rPr>
              <a:t>千人糕是什么及制件？</a:t>
            </a:r>
            <a:endParaRPr lang="en-US" altLang="zh-CN" sz="3197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ko-KR" sz="3197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ko-KR" altLang="en-US" sz="3197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ko-KR" altLang="en-US" sz="3197" b="1" dirty="0">
                <a:solidFill>
                  <a:srgbClr val="FF0000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197" b="1" dirty="0">
                <a:solidFill>
                  <a:srgbClr val="FF0000"/>
                </a:solidFill>
                <a:latin typeface="宋体" panose="02010600030101010101" pitchFamily="2" charset="-122"/>
              </a:rPr>
              <a:t>理解</a:t>
            </a:r>
            <a:r>
              <a:rPr lang="ko-KR" altLang="en-US" sz="3197" b="1" dirty="0">
                <a:solidFill>
                  <a:srgbClr val="FF0000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3197" b="1" dirty="0">
                <a:solidFill>
                  <a:srgbClr val="000000"/>
                </a:solidFill>
                <a:latin typeface="宋体" panose="02010600030101010101" pitchFamily="2" charset="-122"/>
              </a:rPr>
              <a:t>课文的</a:t>
            </a:r>
            <a:r>
              <a:rPr lang="zh-CN" altLang="en-US" sz="3197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内容。</a:t>
            </a:r>
            <a:r>
              <a:rPr lang="ko-KR" altLang="en-US" sz="3197" b="1" dirty="0">
                <a:solidFill>
                  <a:srgbClr val="000000"/>
                </a:solidFill>
                <a:latin typeface="宋体" panose="02010600030101010101" pitchFamily="2" charset="-122"/>
              </a:rPr>
              <a:t/>
            </a:r>
            <a:br>
              <a:rPr lang="ko-KR" altLang="en-US" sz="3197" b="1" dirty="0">
                <a:solidFill>
                  <a:srgbClr val="000000"/>
                </a:solidFill>
                <a:latin typeface="宋体" panose="02010600030101010101" pitchFamily="2" charset="-122"/>
              </a:rPr>
            </a:br>
            <a:r>
              <a:rPr lang="en-US" altLang="ko-KR" sz="3197" dirty="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ko-KR" altLang="en-US" sz="3197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ko-KR" altLang="en-US" sz="3197" b="1" dirty="0">
                <a:solidFill>
                  <a:srgbClr val="FF0000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197" b="1" dirty="0">
                <a:solidFill>
                  <a:srgbClr val="FF0000"/>
                </a:solidFill>
                <a:latin typeface="宋体" panose="02010600030101010101" pitchFamily="2" charset="-122"/>
              </a:rPr>
              <a:t>懂得</a:t>
            </a:r>
            <a:r>
              <a:rPr lang="ko-KR" altLang="en-US" sz="3197" b="1" dirty="0">
                <a:solidFill>
                  <a:srgbClr val="FF0000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3197" b="1" dirty="0">
                <a:solidFill>
                  <a:srgbClr val="000000"/>
                </a:solidFill>
                <a:latin typeface="宋体" panose="02010600030101010101" pitchFamily="2" charset="-122"/>
              </a:rPr>
              <a:t>任何一样东西都是成千上万人共同劳动的成果，我们只有共同努力，互相合作才能使社会更美好的道理</a:t>
            </a:r>
            <a:r>
              <a:rPr lang="ko-KR" altLang="en-US" sz="3197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br>
              <a:rPr lang="ko-KR" altLang="en-US" sz="3197" b="1" dirty="0">
                <a:solidFill>
                  <a:srgbClr val="000000"/>
                </a:solidFill>
                <a:latin typeface="宋体" panose="02010600030101010101" pitchFamily="2" charset="-122"/>
              </a:rPr>
            </a:br>
            <a:endParaRPr lang="ko-KR" altLang="en-US" sz="3197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275494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fImage555597436500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00" y="7939"/>
            <a:ext cx="9118600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文本框 1"/>
          <p:cNvSpPr txBox="1">
            <a:spLocks noChangeArrowheads="1"/>
          </p:cNvSpPr>
          <p:nvPr/>
        </p:nvSpPr>
        <p:spPr bwMode="auto">
          <a:xfrm>
            <a:off x="4872039" y="333375"/>
            <a:ext cx="3095625" cy="9223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</a:rPr>
              <a:t>自学提示</a:t>
            </a:r>
          </a:p>
        </p:txBody>
      </p:sp>
      <p:sp>
        <p:nvSpPr>
          <p:cNvPr id="30724" name="文本框 2"/>
          <p:cNvSpPr txBox="1">
            <a:spLocks noChangeArrowheads="1"/>
          </p:cNvSpPr>
          <p:nvPr/>
        </p:nvSpPr>
        <p:spPr bwMode="auto">
          <a:xfrm>
            <a:off x="2532064" y="1844675"/>
            <a:ext cx="7775575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读读：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自由出声读课文。</a:t>
            </a:r>
            <a:r>
              <a:rPr lang="en-US" altLang="zh-CN" sz="36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想想：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你知道了什么？</a:t>
            </a:r>
            <a:endParaRPr lang="en-US" altLang="zh-CN" sz="3600" b="1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找找：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你是从哪有这样的发现的，找出相关的句子读一读。 </a:t>
            </a:r>
          </a:p>
        </p:txBody>
      </p:sp>
    </p:spTree>
    <p:extLst>
      <p:ext uri="{BB962C8B-B14F-4D97-AF65-F5344CB8AC3E}">
        <p14:creationId xmlns:p14="http://schemas.microsoft.com/office/powerpoint/2010/main" val="2504632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63027" y="557213"/>
            <a:ext cx="3178175" cy="508000"/>
          </a:xfrm>
        </p:spPr>
        <p:txBody>
          <a:bodyPr>
            <a:no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ea typeface="宋体" panose="02010600030101010101" pitchFamily="2" charset="-122"/>
              </a:rPr>
              <a:t>千人糕是什么</a:t>
            </a:r>
          </a:p>
        </p:txBody>
      </p:sp>
      <p:sp>
        <p:nvSpPr>
          <p:cNvPr id="31747" name="内容占位符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355758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200" b="1" dirty="0" smtClean="0">
                <a:ea typeface="宋体" panose="02010600030101010101" pitchFamily="2" charset="-122"/>
              </a:rPr>
              <a:t>　　爸爸端来一块糕，那糕看上去跟平时吃的糕没什么两样。难道它的味道很特别吗？孩子急忙尝了尝，笑了：“</a:t>
            </a:r>
            <a:r>
              <a:rPr lang="zh-CN" altLang="en-US" sz="32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这就是平常吃过的米糕嘛！</a:t>
            </a:r>
            <a:r>
              <a:rPr lang="zh-CN" altLang="en-US" sz="3200" b="1" dirty="0" smtClean="0">
                <a:ea typeface="宋体" panose="02010600030101010101" pitchFamily="2" charset="-122"/>
              </a:rPr>
              <a:t>您给我买过。”</a:t>
            </a:r>
            <a:endParaRPr lang="en-US" altLang="zh-CN" sz="3200" b="1" dirty="0" smtClean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6320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839" y="1484314"/>
            <a:ext cx="7934325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3376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内容占位符 2"/>
          <p:cNvSpPr>
            <a:spLocks noGrp="1"/>
          </p:cNvSpPr>
          <p:nvPr>
            <p:ph idx="4294967295"/>
          </p:nvPr>
        </p:nvSpPr>
        <p:spPr>
          <a:xfrm>
            <a:off x="1524001" y="836613"/>
            <a:ext cx="8640763" cy="5903912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　　爸爸说：“是的，就是平常吃的米糕。你知道这糕是怎么做成的吗？”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　　孩子说：“是把大米磨成粉做的，还加了糖。”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　　爸爸说：“是啊，大米是用农民种的稻子加工出来的。农民种稻子需要种子、家具、肥料、水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爸爸接着说：“糖呢，是用甘蔗汁、甜菜汁熬出来的。甘蔗、甜菜也要有人种。熬糖的时候，要有工具，还得有火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就算米糕做好了，还得要人包装、送货、销售，这些又需要很多人的劳动。”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1631951" y="117475"/>
            <a:ext cx="317817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</a:rPr>
              <a:t>千人糕的制作</a:t>
            </a:r>
          </a:p>
        </p:txBody>
      </p:sp>
    </p:spTree>
    <p:extLst>
      <p:ext uri="{BB962C8B-B14F-4D97-AF65-F5344CB8AC3E}">
        <p14:creationId xmlns:p14="http://schemas.microsoft.com/office/powerpoint/2010/main" val="2803873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029" descr="fImage5037668641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954" y="0"/>
            <a:ext cx="9746885" cy="684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Rectangle 1028"/>
          <p:cNvSpPr>
            <a:spLocks noChangeArrowheads="1"/>
          </p:cNvSpPr>
          <p:nvPr/>
        </p:nvSpPr>
        <p:spPr bwMode="auto">
          <a:xfrm>
            <a:off x="1266093" y="514351"/>
            <a:ext cx="9055834" cy="58340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699"/>
              </a:spcBef>
              <a:defRPr/>
            </a:pPr>
            <a:r>
              <a:rPr lang="zh-CN" altLang="en-US" sz="3996" b="1" dirty="0">
                <a:solidFill>
                  <a:srgbClr val="0611F2"/>
                </a:solidFill>
                <a:latin typeface="宋体" panose="02010600030101010101" pitchFamily="2" charset="-122"/>
              </a:rPr>
              <a:t>课时</a:t>
            </a:r>
            <a:r>
              <a:rPr lang="ko-KR" altLang="en-US" sz="3996" b="1" dirty="0">
                <a:solidFill>
                  <a:srgbClr val="0611F2"/>
                </a:solidFill>
                <a:latin typeface="宋体" panose="02010600030101010101" pitchFamily="2" charset="-122"/>
              </a:rPr>
              <a:t>目标：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  <a:defRPr/>
            </a:pPr>
            <a:r>
              <a:rPr lang="ko-KR" altLang="en-US" sz="3600" dirty="0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ko-KR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我认识：</a:t>
            </a:r>
            <a:r>
              <a:rPr lang="en-US" altLang="ko-KR" sz="3600" b="1" dirty="0" smtClean="0">
                <a:latin typeface="宋体" panose="02010600030101010101" pitchFamily="2" charset="-122"/>
              </a:rPr>
              <a:t>16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个字</a:t>
            </a:r>
            <a:r>
              <a:rPr lang="ko-KR" altLang="en-US" sz="3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r>
              <a:rPr lang="ko-KR" altLang="en-US" sz="3600" dirty="0">
                <a:solidFill>
                  <a:srgbClr val="000000"/>
                </a:solidFill>
                <a:cs typeface="Arial" panose="020B0604020202020204" pitchFamily="34" charset="0"/>
              </a:rPr>
              <a:t/>
            </a:r>
            <a:br>
              <a:rPr lang="ko-KR" altLang="en-US" sz="3600" dirty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ko-KR" altLang="en-US" sz="3600" dirty="0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ko-KR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了</a:t>
            </a:r>
            <a:r>
              <a:rPr lang="ko-KR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解：</a:t>
            </a:r>
            <a:r>
              <a:rPr lang="zh-CN" altLang="en-US" sz="3600" b="1" dirty="0">
                <a:latin typeface="宋体" panose="02010600030101010101" pitchFamily="2" charset="-122"/>
              </a:rPr>
              <a:t>课文的主要内容</a:t>
            </a:r>
            <a:r>
              <a:rPr lang="ko-KR" altLang="en-US" sz="3600" b="1" dirty="0">
                <a:latin typeface="宋体" panose="02010600030101010101" pitchFamily="2" charset="-122"/>
              </a:rPr>
              <a:t>。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  <a:defRPr/>
            </a:pPr>
            <a:r>
              <a:rPr lang="ko-KR" altLang="en-US" sz="3600" dirty="0">
                <a:solidFill>
                  <a:srgbClr val="000000"/>
                </a:solidFill>
                <a:latin typeface="宋体" panose="02010600030101010101" pitchFamily="2" charset="-122"/>
              </a:rPr>
              <a:t>3.</a:t>
            </a:r>
            <a:r>
              <a:rPr lang="ko-KR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我练习：</a:t>
            </a:r>
            <a:r>
              <a:rPr lang="zh-CN" altLang="en-US" sz="3600" b="1" dirty="0">
                <a:latin typeface="宋体" panose="02010600030101010101" pitchFamily="2" charset="-122"/>
              </a:rPr>
              <a:t>正确、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流利、有感情地朗读</a:t>
            </a:r>
            <a:r>
              <a:rPr lang="zh-CN" altLang="en-US" sz="3600" b="1" dirty="0">
                <a:latin typeface="宋体" panose="02010600030101010101" pitchFamily="2" charset="-122"/>
              </a:rPr>
              <a:t>课文</a:t>
            </a:r>
            <a:r>
              <a:rPr lang="ko-KR" altLang="en-US" sz="3600" b="1" dirty="0">
                <a:latin typeface="宋体" panose="02010600030101010101" pitchFamily="2" charset="-122"/>
              </a:rPr>
              <a:t>。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  <a:defRPr/>
            </a:pPr>
            <a:r>
              <a:rPr lang="en-US" altLang="ko-KR" sz="3600" dirty="0">
                <a:solidFill>
                  <a:srgbClr val="000000"/>
                </a:solidFill>
                <a:latin typeface="宋体" panose="02010600030101010101" pitchFamily="2" charset="-122"/>
              </a:rPr>
              <a:t>4</a:t>
            </a:r>
            <a:r>
              <a:rPr lang="ko-KR" altLang="en-US" sz="36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ko-KR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我书写：</a:t>
            </a:r>
            <a:r>
              <a:rPr lang="en-US" altLang="ko-KR" sz="3600" b="1" dirty="0" smtClean="0">
                <a:latin typeface="宋体" panose="02010600030101010101" pitchFamily="2" charset="-122"/>
              </a:rPr>
              <a:t>9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个字</a:t>
            </a:r>
            <a:r>
              <a:rPr lang="ko-KR" altLang="en-US" sz="3600" b="1" dirty="0" smtClean="0">
                <a:latin typeface="宋体" panose="02010600030101010101" pitchFamily="2" charset="-122"/>
              </a:rPr>
              <a:t>。</a:t>
            </a:r>
            <a:r>
              <a:rPr lang="ko-KR" altLang="en-US" sz="3600" b="1" dirty="0">
                <a:latin typeface="宋体" panose="02010600030101010101" pitchFamily="2" charset="-122"/>
              </a:rPr>
              <a:t/>
            </a:r>
            <a:br>
              <a:rPr lang="ko-KR" altLang="en-US" sz="3600" b="1" dirty="0">
                <a:latin typeface="宋体" panose="02010600030101010101" pitchFamily="2" charset="-122"/>
              </a:rPr>
            </a:br>
            <a:r>
              <a:rPr lang="ko-KR" altLang="en-US" sz="3197" dirty="0">
                <a:solidFill>
                  <a:srgbClr val="000000"/>
                </a:solidFill>
                <a:cs typeface="Arial" panose="020B0604020202020204" pitchFamily="34" charset="0"/>
              </a:rPr>
              <a:t/>
            </a:r>
            <a:br>
              <a:rPr lang="ko-KR" altLang="en-US" sz="3197" dirty="0">
                <a:solidFill>
                  <a:srgbClr val="000000"/>
                </a:solidFill>
                <a:cs typeface="Arial" panose="020B0604020202020204" pitchFamily="34" charset="0"/>
              </a:rPr>
            </a:br>
            <a:endParaRPr lang="ko-KR" altLang="en-US" sz="3197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35209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内容占位符 2"/>
          <p:cNvSpPr>
            <a:spLocks noGrp="1"/>
          </p:cNvSpPr>
          <p:nvPr>
            <p:ph idx="4294967295"/>
          </p:nvPr>
        </p:nvSpPr>
        <p:spPr>
          <a:xfrm>
            <a:off x="1524001" y="836613"/>
            <a:ext cx="8640763" cy="5903912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　　爸爸说：“是的，就是平常吃的米糕。你知道这糕是怎么做成的吗？”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　　孩子说：“是把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大米磨成粉做的，还加了糖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　　爸爸说：“是啊，</a:t>
            </a:r>
            <a:r>
              <a:rPr lang="zh-CN" altLang="en-US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大米是用农民种的稻子加工出来的。农民种稻子需要种子、家具、肥料、水</a:t>
            </a:r>
            <a:r>
              <a:rPr lang="en-US" altLang="zh-CN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爸爸接着说：“</a:t>
            </a:r>
            <a:r>
              <a:rPr lang="zh-CN" altLang="en-US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糖呢，是用甘蔗汁、甜菜汁熬出来的。甘蔗、甜菜也要有人种。熬糖的时候，要有工具，还得有火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就算米糕做好了，还得要人包装、送货、销售，这些又需要很多人的劳动。”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1631951" y="117475"/>
            <a:ext cx="317817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</a:rPr>
              <a:t>千人糕的制作</a:t>
            </a:r>
          </a:p>
        </p:txBody>
      </p:sp>
    </p:spTree>
    <p:extLst>
      <p:ext uri="{BB962C8B-B14F-4D97-AF65-F5344CB8AC3E}">
        <p14:creationId xmlns:p14="http://schemas.microsoft.com/office/powerpoint/2010/main" val="4277812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1776413" y="333376"/>
            <a:ext cx="7847012" cy="906463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73050" indent="-273050"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cs typeface="+mn-cs"/>
                <a:sym typeface="Calibri" panose="020F0502020204030204" pitchFamily="34" charset="0"/>
              </a:rPr>
              <a:t>米糕怎样做成的：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992314" y="1484314"/>
            <a:ext cx="7775575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12800" indent="-812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）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大米是农民种的稻子加工出来的。农民种稻子需要种子、农具、肥料、水</a:t>
            </a:r>
            <a:r>
              <a:rPr lang="en-US" altLang="zh-CN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……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）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糖呢，是用甘蔗汁、甜菜汁熬出来的。甘蔗、甜菜也要有人种。熬糖的时候，要有工具，还得有火</a:t>
            </a:r>
            <a:r>
              <a:rPr lang="en-US" altLang="zh-CN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……</a:t>
            </a:r>
            <a:endParaRPr lang="zh-CN" altLang="en-US" sz="2800" b="1" u="sng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1905001" y="5373688"/>
            <a:ext cx="7847013" cy="906462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73050" indent="-273050"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cs typeface="+mn-cs"/>
                <a:sym typeface="Calibri" panose="020F0502020204030204" pitchFamily="34" charset="0"/>
              </a:rPr>
              <a:t>想想：我们吃的米糕经过了哪些人的劳动？</a:t>
            </a:r>
          </a:p>
        </p:txBody>
      </p:sp>
    </p:spTree>
    <p:extLst>
      <p:ext uri="{BB962C8B-B14F-4D97-AF65-F5344CB8AC3E}">
        <p14:creationId xmlns:p14="http://schemas.microsoft.com/office/powerpoint/2010/main" val="264009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内容占位符 2"/>
          <p:cNvSpPr>
            <a:spLocks noGrp="1"/>
          </p:cNvSpPr>
          <p:nvPr>
            <p:ph idx="4294967295"/>
          </p:nvPr>
        </p:nvSpPr>
        <p:spPr>
          <a:xfrm>
            <a:off x="1524001" y="1125538"/>
            <a:ext cx="9021763" cy="5732462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爸爸说：“是啊，大米是用农民种的稻子加工出来的。农民种稻子需要种子、家具、肥料、水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爸爸接着说：“糖呢，是用甘蔗汁、甜菜汁熬出来的。甘蔗、甜菜也要有人种。熬糖的时候，要有工具，还得有火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就算米糕做好了，还得要人包装、送货、销售，这些又需要很多人的劳动。”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1919288" y="117476"/>
            <a:ext cx="86407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讨论：我们吃的米糕经过了哪些人的劳动？</a:t>
            </a:r>
          </a:p>
          <a:p>
            <a:pPr>
              <a:spcBef>
                <a:spcPct val="0"/>
              </a:spcBef>
              <a:buFontTx/>
              <a:buNone/>
            </a:pP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935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内容占位符 2"/>
          <p:cNvSpPr>
            <a:spLocks noGrp="1"/>
          </p:cNvSpPr>
          <p:nvPr>
            <p:ph idx="4294967295"/>
          </p:nvPr>
        </p:nvSpPr>
        <p:spPr>
          <a:xfrm>
            <a:off x="1524001" y="1125539"/>
            <a:ext cx="8640763" cy="4391025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　  爸爸说：“是啊，大米是用</a:t>
            </a:r>
            <a:r>
              <a:rPr lang="zh-CN" altLang="en-US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农民种的稻子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加工出来的。农民种稻子需要</a:t>
            </a:r>
            <a:r>
              <a:rPr lang="zh-CN" altLang="en-US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种子、家具、肥料、水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爸爸接着说：“糖呢，是用甘蔗汁、甜菜汁熬出来的。</a:t>
            </a:r>
            <a:r>
              <a:rPr lang="zh-CN" altLang="en-US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甘蔗、甜菜也要有人种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熬糖的时候，要有工具，还得有火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就算米糕做好了，还得</a:t>
            </a:r>
            <a:r>
              <a:rPr lang="zh-CN" altLang="en-US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要人包装、送货、销售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，这些又需要很多人的劳动。”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1" name="标题 1"/>
          <p:cNvSpPr txBox="1">
            <a:spLocks/>
          </p:cNvSpPr>
          <p:nvPr/>
        </p:nvSpPr>
        <p:spPr bwMode="auto">
          <a:xfrm>
            <a:off x="1919288" y="117476"/>
            <a:ext cx="86407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讨论：我们吃的米糕经过了哪些人的劳动？</a:t>
            </a:r>
          </a:p>
          <a:p>
            <a:pPr>
              <a:spcBef>
                <a:spcPct val="0"/>
              </a:spcBef>
              <a:buFontTx/>
              <a:buNone/>
            </a:pP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919288" y="5324475"/>
            <a:ext cx="82597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42925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农民种稻子，铁匠打制农具，工人制造化肥，农民种甘蔗、甜菜，工人制糖，工人包装米糕、送货，售货员销售。</a:t>
            </a:r>
          </a:p>
        </p:txBody>
      </p:sp>
    </p:spTree>
    <p:extLst>
      <p:ext uri="{BB962C8B-B14F-4D97-AF65-F5344CB8AC3E}">
        <p14:creationId xmlns:p14="http://schemas.microsoft.com/office/powerpoint/2010/main" val="1498969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>
              <a:ea typeface="宋体" panose="02010600030101010101" pitchFamily="2" charset="-122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 smtClean="0">
              <a:ea typeface="宋体" panose="02010600030101010101" pitchFamily="2" charset="-122"/>
            </a:endParaRPr>
          </a:p>
        </p:txBody>
      </p:sp>
      <p:pic>
        <p:nvPicPr>
          <p:cNvPr id="38916" name="Picture 4" descr="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" b="5510"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1776413" y="2565400"/>
            <a:ext cx="82804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4800" b="1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自由读第三部分</a:t>
            </a:r>
            <a:r>
              <a:rPr lang="en-US" altLang="zh-CN" sz="4800" b="1">
                <a:solidFill>
                  <a:srgbClr val="FF0000"/>
                </a:solidFill>
                <a:latin typeface="Arial" panose="020B0604020202020204" pitchFamily="34" charset="0"/>
              </a:rPr>
              <a:t>10.11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自然段，想想你想到了什么？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8918" name="AutoShape 6"/>
          <p:cNvSpPr>
            <a:spLocks noChangeArrowheads="1"/>
          </p:cNvSpPr>
          <p:nvPr/>
        </p:nvSpPr>
        <p:spPr bwMode="auto">
          <a:xfrm>
            <a:off x="1524001" y="1"/>
            <a:ext cx="3851275" cy="2060575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5400" b="1">
                <a:latin typeface="Arial" panose="020B0604020202020204" pitchFamily="34" charset="0"/>
              </a:rPr>
              <a:t>想一想</a:t>
            </a:r>
          </a:p>
        </p:txBody>
      </p:sp>
      <p:pic>
        <p:nvPicPr>
          <p:cNvPr id="38919" name="Picture 7" descr="图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070600"/>
            <a:ext cx="18542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2888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FF0000"/>
                </a:solidFill>
                <a:ea typeface="宋体" panose="02010600030101010101" pitchFamily="2" charset="-122"/>
              </a:rPr>
              <a:t>你想到了什么？</a:t>
            </a:r>
          </a:p>
        </p:txBody>
      </p:sp>
      <p:sp>
        <p:nvSpPr>
          <p:cNvPr id="39939" name="内容占位符 2"/>
          <p:cNvSpPr>
            <a:spLocks noGrp="1"/>
          </p:cNvSpPr>
          <p:nvPr>
            <p:ph idx="1"/>
          </p:nvPr>
        </p:nvSpPr>
        <p:spPr>
          <a:xfrm>
            <a:off x="1703388" y="1782764"/>
            <a:ext cx="8964612" cy="5068887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600">
                <a:solidFill>
                  <a:srgbClr val="0000FF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3600">
                <a:ea typeface="宋体" panose="02010600030101010101" pitchFamily="2" charset="-122"/>
              </a:rPr>
              <a:t>爸爸拿起面前的糕，说：“你看，</a:t>
            </a:r>
            <a:r>
              <a:rPr lang="zh-CN" altLang="en-US" sz="3600">
                <a:solidFill>
                  <a:srgbClr val="0000FF"/>
                </a:solidFill>
                <a:ea typeface="宋体" panose="02010600030101010101" pitchFamily="2" charset="-122"/>
              </a:rPr>
              <a:t>一块平平常常的糕，经过很多很多人的劳动，才能摆在我们面前。</a:t>
            </a:r>
            <a:r>
              <a:rPr lang="zh-CN" altLang="en-US" sz="3600">
                <a:ea typeface="宋体" panose="02010600030101010101" pitchFamily="2" charset="-122"/>
              </a:rPr>
              <a:t>”</a:t>
            </a:r>
            <a:endParaRPr lang="en-US" altLang="zh-CN" sz="360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600">
                <a:ea typeface="宋体" panose="02010600030101010101" pitchFamily="2" charset="-122"/>
              </a:rPr>
              <a:t>       孩子听了爸爸的话，仔细想了想，说：“爸爸，这糕的确应该叫</a:t>
            </a:r>
            <a:r>
              <a:rPr lang="en-US" altLang="zh-CN" sz="3600">
                <a:ea typeface="宋体" panose="02010600030101010101" pitchFamily="2" charset="-122"/>
              </a:rPr>
              <a:t>ʻ</a:t>
            </a:r>
            <a:r>
              <a:rPr lang="zh-CN" altLang="en-US" sz="3600">
                <a:ea typeface="宋体" panose="02010600030101010101" pitchFamily="2" charset="-122"/>
              </a:rPr>
              <a:t>千人糕</a:t>
            </a:r>
            <a:r>
              <a:rPr lang="en-US" altLang="zh-CN" sz="3600">
                <a:ea typeface="宋体" panose="02010600030101010101" pitchFamily="2" charset="-122"/>
              </a:rPr>
              <a:t>ʼ</a:t>
            </a:r>
            <a:r>
              <a:rPr lang="zh-CN" altLang="en-US" sz="3600">
                <a:ea typeface="宋体" panose="02010600030101010101" pitchFamily="2" charset="-122"/>
              </a:rPr>
              <a:t>啊！”</a:t>
            </a:r>
          </a:p>
        </p:txBody>
      </p:sp>
    </p:spTree>
    <p:extLst>
      <p:ext uri="{BB962C8B-B14F-4D97-AF65-F5344CB8AC3E}">
        <p14:creationId xmlns:p14="http://schemas.microsoft.com/office/powerpoint/2010/main" val="3977745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1"/>
          <p:cNvSpPr txBox="1">
            <a:spLocks noChangeArrowheads="1"/>
          </p:cNvSpPr>
          <p:nvPr/>
        </p:nvSpPr>
        <p:spPr bwMode="auto">
          <a:xfrm>
            <a:off x="1847851" y="2349500"/>
            <a:ext cx="86407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400" b="1">
                <a:latin typeface="Arial" panose="020B0604020202020204" pitchFamily="34" charset="0"/>
              </a:rPr>
              <a:t>学习了这篇课文，你有什么收获？</a:t>
            </a:r>
          </a:p>
        </p:txBody>
      </p:sp>
    </p:spTree>
    <p:extLst>
      <p:ext uri="{BB962C8B-B14F-4D97-AF65-F5344CB8AC3E}">
        <p14:creationId xmlns:p14="http://schemas.microsoft.com/office/powerpoint/2010/main" val="1587621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内容占位符 2"/>
          <p:cNvSpPr txBox="1">
            <a:spLocks noChangeArrowheads="1"/>
          </p:cNvSpPr>
          <p:nvPr/>
        </p:nvSpPr>
        <p:spPr bwMode="auto">
          <a:xfrm>
            <a:off x="2951163" y="1916113"/>
            <a:ext cx="70866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6223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本文是一篇哲理小故事，从爸爸和孩子吃“千人糕”的对话，阐述了一个大道理，</a:t>
            </a:r>
            <a:r>
              <a:rPr lang="zh-CN" altLang="en-US" sz="3200" b="1" dirty="0">
                <a:solidFill>
                  <a:srgbClr val="0000FF"/>
                </a:solidFill>
                <a:latin typeface="+mj-ea"/>
                <a:ea typeface="+mj-ea"/>
                <a:sym typeface="Calibri" panose="020F0502020204030204" pitchFamily="34" charset="0"/>
              </a:rPr>
              <a:t>告诉我们每一件物品的制成都包含着很多人的劳动，我们要勤俭节约，珍惜别人的劳动成果。</a:t>
            </a:r>
          </a:p>
        </p:txBody>
      </p:sp>
      <p:grpSp>
        <p:nvGrpSpPr>
          <p:cNvPr id="41987" name="组合 3"/>
          <p:cNvGrpSpPr>
            <a:grpSpLocks/>
          </p:cNvGrpSpPr>
          <p:nvPr/>
        </p:nvGrpSpPr>
        <p:grpSpPr bwMode="auto">
          <a:xfrm>
            <a:off x="2936876" y="765175"/>
            <a:ext cx="2593975" cy="666750"/>
            <a:chOff x="3711597" y="1189830"/>
            <a:chExt cx="2593669" cy="666750"/>
          </a:xfrm>
        </p:grpSpPr>
        <p:sp>
          <p:nvSpPr>
            <p:cNvPr id="5" name="圆角矩形 4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pic>
          <p:nvPicPr>
            <p:cNvPr id="41989" name="图片 5" descr="book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990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latin typeface="Adobe 黑体 Std R" pitchFamily="34" charset="-122"/>
                  <a:ea typeface="Adobe 黑体 Std R" pitchFamily="34" charset="-122"/>
                </a:rPr>
                <a:t>课文主旨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5010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110508340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0"/>
            <a:ext cx="9144000" cy="68580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3011" name="Text Box 3"/>
          <p:cNvSpPr txBox="1">
            <a:spLocks noChangeArrowheads="1"/>
          </p:cNvSpPr>
          <p:nvPr/>
        </p:nvSpPr>
        <p:spPr bwMode="auto">
          <a:xfrm rot="-455165">
            <a:off x="3071813" y="273051"/>
            <a:ext cx="5535612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600" b="1">
                <a:solidFill>
                  <a:srgbClr val="FF0000"/>
                </a:solidFill>
                <a:latin typeface="Arial" panose="020B0604020202020204" pitchFamily="34" charset="0"/>
              </a:rPr>
              <a:t>共同努力，互相合作，社会才会更美好！</a:t>
            </a:r>
          </a:p>
        </p:txBody>
      </p:sp>
    </p:spTree>
    <p:extLst>
      <p:ext uri="{BB962C8B-B14F-4D97-AF65-F5344CB8AC3E}">
        <p14:creationId xmlns:p14="http://schemas.microsoft.com/office/powerpoint/2010/main" val="2876182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24113" y="2276476"/>
            <a:ext cx="7200900" cy="20621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3200" b="1" noProof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思考：我们穿的衣服、用的文具等，都经过了很多人的劳动，举个例子说一说。</a:t>
            </a:r>
          </a:p>
        </p:txBody>
      </p:sp>
    </p:spTree>
    <p:extLst>
      <p:ext uri="{BB962C8B-B14F-4D97-AF65-F5344CB8AC3E}">
        <p14:creationId xmlns:p14="http://schemas.microsoft.com/office/powerpoint/2010/main" val="2898501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Image555597436500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00" y="7939"/>
            <a:ext cx="9118600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文本框 1"/>
          <p:cNvSpPr txBox="1">
            <a:spLocks noChangeArrowheads="1"/>
          </p:cNvSpPr>
          <p:nvPr/>
        </p:nvSpPr>
        <p:spPr bwMode="auto">
          <a:xfrm>
            <a:off x="4872039" y="333375"/>
            <a:ext cx="3095625" cy="9223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</a:rPr>
              <a:t>自学提示</a:t>
            </a:r>
          </a:p>
        </p:txBody>
      </p:sp>
      <p:sp>
        <p:nvSpPr>
          <p:cNvPr id="9220" name="文本框 2"/>
          <p:cNvSpPr txBox="1">
            <a:spLocks noChangeArrowheads="1"/>
          </p:cNvSpPr>
          <p:nvPr/>
        </p:nvSpPr>
        <p:spPr bwMode="auto">
          <a:xfrm>
            <a:off x="2747964" y="1584325"/>
            <a:ext cx="7343775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读：</a:t>
            </a: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大声自由朗读课文，借助拼音，读准字音，读通句子。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 </a:t>
            </a:r>
            <a:endParaRPr lang="en-US" altLang="zh-CN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圈：</a:t>
            </a: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画出生字新词，多读几遍。 </a:t>
            </a:r>
            <a:endParaRPr lang="en-US" altLang="zh-CN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标：</a:t>
            </a: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自然段和不理解的词句或问题。</a:t>
            </a:r>
            <a:endParaRPr lang="en-US" altLang="zh-CN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想：</a:t>
            </a: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课文讲了一件什么事？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106422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63" y="2565400"/>
            <a:ext cx="3810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863976" y="2254250"/>
            <a:ext cx="3724275" cy="2216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zh-CN" altLang="en-US" sz="13800" noProof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+mn-ea"/>
              </a:rPr>
              <a:t>再见</a:t>
            </a:r>
            <a:endParaRPr lang="zh-CN" altLang="en-US" sz="13800" noProof="1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3292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-1020" descr="fImage295117258467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1" y="0"/>
            <a:ext cx="913447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-1021"/>
          <p:cNvSpPr>
            <a:spLocks noChangeArrowheads="1"/>
          </p:cNvSpPr>
          <p:nvPr/>
        </p:nvSpPr>
        <p:spPr bwMode="auto">
          <a:xfrm>
            <a:off x="1711325" y="1484314"/>
            <a:ext cx="8928100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4000" dirty="0" err="1">
                <a:solidFill>
                  <a:srgbClr val="0611F2"/>
                </a:solidFill>
                <a:latin typeface="宋体" panose="02010600030101010101" pitchFamily="2" charset="-122"/>
              </a:rPr>
              <a:t>gāo</a:t>
            </a:r>
            <a:r>
              <a:rPr lang="en-US" altLang="zh-CN" sz="4000" dirty="0">
                <a:solidFill>
                  <a:srgbClr val="0611F2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000" dirty="0" err="1">
                <a:solidFill>
                  <a:srgbClr val="0611F2"/>
                </a:solidFill>
                <a:latin typeface="宋体" panose="02010600030101010101" pitchFamily="2" charset="-122"/>
              </a:rPr>
              <a:t>tè</a:t>
            </a:r>
            <a:r>
              <a:rPr lang="en-US" altLang="zh-CN" sz="4000" dirty="0">
                <a:solidFill>
                  <a:srgbClr val="0611F2"/>
                </a:solidFill>
                <a:latin typeface="宋体" panose="02010600030101010101" pitchFamily="2" charset="-122"/>
              </a:rPr>
              <a:t>   ma  </a:t>
            </a:r>
            <a:r>
              <a:rPr lang="en-US" altLang="zh-CN" sz="4000" dirty="0" err="1">
                <a:solidFill>
                  <a:srgbClr val="0611F2"/>
                </a:solidFill>
                <a:latin typeface="宋体" panose="02010600030101010101" pitchFamily="2" charset="-122"/>
              </a:rPr>
              <a:t>mǎi</a:t>
            </a:r>
            <a:r>
              <a:rPr lang="en-US" altLang="zh-CN" sz="4000" dirty="0">
                <a:solidFill>
                  <a:srgbClr val="0611F2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000" dirty="0" err="1">
                <a:solidFill>
                  <a:srgbClr val="0611F2"/>
                </a:solidFill>
                <a:latin typeface="宋体" panose="02010600030101010101" pitchFamily="2" charset="-122"/>
              </a:rPr>
              <a:t>fěn</a:t>
            </a:r>
            <a:r>
              <a:rPr lang="en-US" altLang="zh-CN" sz="4000" dirty="0">
                <a:solidFill>
                  <a:srgbClr val="0611F2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000" dirty="0" err="1">
                <a:solidFill>
                  <a:srgbClr val="0611F2"/>
                </a:solidFill>
                <a:latin typeface="宋体" panose="02010600030101010101" pitchFamily="2" charset="-122"/>
              </a:rPr>
              <a:t>táng</a:t>
            </a:r>
            <a:r>
              <a:rPr lang="en-US" altLang="zh-CN" sz="4000" dirty="0">
                <a:solidFill>
                  <a:srgbClr val="0611F2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000" dirty="0" err="1">
                <a:solidFill>
                  <a:srgbClr val="0611F2"/>
                </a:solidFill>
                <a:latin typeface="宋体" panose="02010600030101010101" pitchFamily="2" charset="-122"/>
              </a:rPr>
              <a:t>zhè</a:t>
            </a:r>
            <a:r>
              <a:rPr lang="en-US" altLang="zh-CN" sz="4000" dirty="0">
                <a:solidFill>
                  <a:srgbClr val="0611F2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000" dirty="0" err="1">
                <a:solidFill>
                  <a:srgbClr val="0611F2"/>
                </a:solidFill>
                <a:latin typeface="宋体" panose="02010600030101010101" pitchFamily="2" charset="-122"/>
              </a:rPr>
              <a:t>zhī</a:t>
            </a:r>
            <a:endParaRPr lang="en-US" altLang="zh-CN" sz="4000" dirty="0">
              <a:solidFill>
                <a:srgbClr val="0611F2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糕  特  嘛  买  粉  糖  蔗  汁</a:t>
            </a:r>
            <a:endParaRPr lang="en-US" altLang="zh-CN" sz="44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4000" dirty="0" err="1">
                <a:solidFill>
                  <a:srgbClr val="0611F2"/>
                </a:solidFill>
                <a:latin typeface="宋体" panose="02010600030101010101" pitchFamily="2" charset="-122"/>
              </a:rPr>
              <a:t>cài</a:t>
            </a:r>
            <a:r>
              <a:rPr lang="en-US" altLang="zh-CN" sz="4000" dirty="0">
                <a:solidFill>
                  <a:srgbClr val="0611F2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000" dirty="0" err="1">
                <a:solidFill>
                  <a:srgbClr val="0611F2"/>
                </a:solidFill>
                <a:latin typeface="宋体" panose="02010600030101010101" pitchFamily="2" charset="-122"/>
              </a:rPr>
              <a:t>áo</a:t>
            </a:r>
            <a:r>
              <a:rPr lang="en-US" altLang="zh-CN" sz="4000" dirty="0">
                <a:solidFill>
                  <a:srgbClr val="0611F2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000" dirty="0" err="1">
                <a:solidFill>
                  <a:srgbClr val="0611F2"/>
                </a:solidFill>
                <a:latin typeface="宋体" panose="02010600030101010101" pitchFamily="2" charset="-122"/>
              </a:rPr>
              <a:t>suàn</a:t>
            </a:r>
            <a:r>
              <a:rPr lang="en-US" altLang="zh-CN" sz="4000" dirty="0">
                <a:solidFill>
                  <a:srgbClr val="0611F2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000" dirty="0" err="1">
                <a:solidFill>
                  <a:srgbClr val="0611F2"/>
                </a:solidFill>
                <a:latin typeface="宋体" panose="02010600030101010101" pitchFamily="2" charset="-122"/>
              </a:rPr>
              <a:t>xiāo</a:t>
            </a:r>
            <a:r>
              <a:rPr lang="en-US" altLang="zh-CN" sz="4000" dirty="0">
                <a:solidFill>
                  <a:srgbClr val="0611F2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000" dirty="0" err="1">
                <a:solidFill>
                  <a:srgbClr val="0611F2"/>
                </a:solidFill>
                <a:latin typeface="宋体" panose="02010600030101010101" pitchFamily="2" charset="-122"/>
              </a:rPr>
              <a:t>láo</a:t>
            </a:r>
            <a:r>
              <a:rPr lang="en-US" altLang="zh-CN" sz="4000" dirty="0">
                <a:solidFill>
                  <a:srgbClr val="0611F2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4000" dirty="0" err="1">
                <a:solidFill>
                  <a:srgbClr val="0611F2"/>
                </a:solidFill>
                <a:latin typeface="宋体" panose="02010600030101010101" pitchFamily="2" charset="-122"/>
              </a:rPr>
              <a:t>dí</a:t>
            </a:r>
            <a:r>
              <a:rPr lang="en-US" altLang="zh-CN" sz="4000" dirty="0">
                <a:solidFill>
                  <a:srgbClr val="0611F2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4000" dirty="0" err="1">
                <a:solidFill>
                  <a:srgbClr val="0611F2"/>
                </a:solidFill>
                <a:latin typeface="宋体" panose="02010600030101010101" pitchFamily="2" charset="-122"/>
              </a:rPr>
              <a:t>què</a:t>
            </a:r>
            <a:r>
              <a:rPr lang="en-US" altLang="zh-CN" sz="4000" dirty="0">
                <a:solidFill>
                  <a:srgbClr val="0611F2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000" dirty="0" err="1">
                <a:solidFill>
                  <a:srgbClr val="0611F2"/>
                </a:solidFill>
                <a:latin typeface="宋体" panose="02010600030101010101" pitchFamily="2" charset="-122"/>
              </a:rPr>
              <a:t>yīng</a:t>
            </a:r>
            <a:endParaRPr lang="en-US" altLang="zh-CN" sz="4000" dirty="0">
              <a:solidFill>
                <a:srgbClr val="0611F2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rgbClr val="000000"/>
              </a:buClr>
              <a:buFontTx/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菜  熬  算  销  劳  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4400" b="1" dirty="0">
                <a:latin typeface="宋体" panose="02010600030101010101" pitchFamily="2" charset="-122"/>
              </a:rPr>
              <a:t>  确  应</a:t>
            </a:r>
            <a:endParaRPr lang="ko-KR" altLang="en-US" sz="4400" b="1" dirty="0">
              <a:latin typeface="宋体" panose="02010600030101010101" pitchFamily="2" charset="-122"/>
            </a:endParaRPr>
          </a:p>
        </p:txBody>
      </p:sp>
      <p:sp>
        <p:nvSpPr>
          <p:cNvPr id="10244" name="Rectangle -1022"/>
          <p:cNvSpPr>
            <a:spLocks noChangeArrowheads="1"/>
          </p:cNvSpPr>
          <p:nvPr/>
        </p:nvSpPr>
        <p:spPr bwMode="auto">
          <a:xfrm>
            <a:off x="1874838" y="387351"/>
            <a:ext cx="8208962" cy="84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o-KR" altLang="en-US" sz="5900" b="1">
                <a:solidFill>
                  <a:srgbClr val="FC4700"/>
                </a:solidFill>
                <a:latin typeface="宋体" panose="02010600030101010101" pitchFamily="2" charset="-122"/>
              </a:rPr>
              <a:t>我会认</a:t>
            </a:r>
          </a:p>
        </p:txBody>
      </p:sp>
    </p:spTree>
    <p:extLst>
      <p:ext uri="{BB962C8B-B14F-4D97-AF65-F5344CB8AC3E}">
        <p14:creationId xmlns:p14="http://schemas.microsoft.com/office/powerpoint/2010/main" val="53176615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4348164" y="2406650"/>
            <a:ext cx="3432175" cy="1384300"/>
            <a:chOff x="2240504" y="4761545"/>
            <a:chExt cx="3432498" cy="1385569"/>
          </a:xfrm>
        </p:grpSpPr>
        <p:sp>
          <p:nvSpPr>
            <p:cNvPr id="15" name="左大括号 14"/>
            <p:cNvSpPr/>
            <p:nvPr/>
          </p:nvSpPr>
          <p:spPr>
            <a:xfrm>
              <a:off x="2240504" y="5033257"/>
              <a:ext cx="150826" cy="950195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800" b="1"/>
            </a:p>
          </p:txBody>
        </p:sp>
        <p:sp>
          <p:nvSpPr>
            <p:cNvPr id="23555" name="TextBox 15"/>
            <p:cNvSpPr txBox="1">
              <a:spLocks noChangeArrowheads="1"/>
            </p:cNvSpPr>
            <p:nvPr/>
          </p:nvSpPr>
          <p:spPr bwMode="auto">
            <a:xfrm>
              <a:off x="2506012" y="4761545"/>
              <a:ext cx="3166990" cy="1385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dí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（的确 ）                 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de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（好的）</a:t>
              </a:r>
            </a:p>
          </p:txBody>
        </p:sp>
      </p:grpSp>
      <p:sp>
        <p:nvSpPr>
          <p:cNvPr id="23556" name="TextBox 1"/>
          <p:cNvSpPr txBox="1">
            <a:spLocks noChangeArrowheads="1"/>
          </p:cNvSpPr>
          <p:nvPr/>
        </p:nvSpPr>
        <p:spPr bwMode="auto">
          <a:xfrm>
            <a:off x="3773488" y="2908301"/>
            <a:ext cx="569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4356101" y="3838575"/>
            <a:ext cx="3433763" cy="1384300"/>
            <a:chOff x="2240504" y="4761539"/>
            <a:chExt cx="3432498" cy="1385119"/>
          </a:xfrm>
        </p:grpSpPr>
        <p:sp>
          <p:nvSpPr>
            <p:cNvPr id="12" name="左大括号 11"/>
            <p:cNvSpPr/>
            <p:nvPr/>
          </p:nvSpPr>
          <p:spPr>
            <a:xfrm>
              <a:off x="2240504" y="5033163"/>
              <a:ext cx="150757" cy="951475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800" b="1"/>
            </a:p>
          </p:txBody>
        </p:sp>
        <p:sp>
          <p:nvSpPr>
            <p:cNvPr id="23559" name="TextBox 15"/>
            <p:cNvSpPr txBox="1">
              <a:spLocks noChangeArrowheads="1"/>
            </p:cNvSpPr>
            <p:nvPr/>
          </p:nvSpPr>
          <p:spPr bwMode="auto">
            <a:xfrm>
              <a:off x="2506012" y="4761539"/>
              <a:ext cx="3166990" cy="1385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yīng 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（应该 ）  </a:t>
              </a:r>
              <a:r>
                <a:rPr lang="zh-CN" altLang="en-US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	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yìng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（答应 ）</a:t>
              </a:r>
            </a:p>
          </p:txBody>
        </p:sp>
      </p:grpSp>
      <p:sp>
        <p:nvSpPr>
          <p:cNvPr id="23560" name="TextBox 1"/>
          <p:cNvSpPr txBox="1">
            <a:spLocks noChangeArrowheads="1"/>
          </p:cNvSpPr>
          <p:nvPr/>
        </p:nvSpPr>
        <p:spPr bwMode="auto">
          <a:xfrm>
            <a:off x="3795713" y="4297364"/>
            <a:ext cx="569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</a:p>
        </p:txBody>
      </p:sp>
      <p:pic>
        <p:nvPicPr>
          <p:cNvPr id="23561" name="图片 7" descr="花盆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1625601"/>
            <a:ext cx="508000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2" name="TextBox 30"/>
          <p:cNvSpPr txBox="1">
            <a:spLocks noChangeArrowheads="1"/>
          </p:cNvSpPr>
          <p:nvPr/>
        </p:nvSpPr>
        <p:spPr bwMode="auto">
          <a:xfrm>
            <a:off x="2828926" y="1689101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C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</a:p>
        </p:txBody>
      </p:sp>
    </p:spTree>
    <p:extLst>
      <p:ext uri="{BB962C8B-B14F-4D97-AF65-F5344CB8AC3E}">
        <p14:creationId xmlns:p14="http://schemas.microsoft.com/office/powerpoint/2010/main" val="366004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-1020" descr="fImage295117258467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7" y="6350"/>
            <a:ext cx="9134476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-1021"/>
          <p:cNvSpPr>
            <a:spLocks noChangeArrowheads="1"/>
          </p:cNvSpPr>
          <p:nvPr/>
        </p:nvSpPr>
        <p:spPr bwMode="auto">
          <a:xfrm>
            <a:off x="1711325" y="1916114"/>
            <a:ext cx="8928100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400" b="1">
                <a:latin typeface="宋体" panose="02010600030101010101" pitchFamily="2" charset="-122"/>
              </a:rPr>
              <a:t>糕  特  嘛  买  粉  糖  蔗  汁</a:t>
            </a:r>
            <a:endParaRPr lang="en-US" altLang="zh-CN" sz="44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rgbClr val="000000"/>
              </a:buClr>
              <a:buFontTx/>
              <a:buNone/>
            </a:pPr>
            <a:endParaRPr lang="en-US" altLang="zh-CN" sz="44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rgbClr val="000000"/>
              </a:buClr>
              <a:buFontTx/>
              <a:buNone/>
            </a:pPr>
            <a:r>
              <a:rPr lang="zh-CN" altLang="en-US" sz="4400" b="1">
                <a:latin typeface="宋体" panose="02010600030101010101" pitchFamily="2" charset="-122"/>
              </a:rPr>
              <a:t>菜  熬  算  销  劳  的  确  应</a:t>
            </a:r>
            <a:endParaRPr lang="ko-KR" altLang="en-US" sz="4400" b="1">
              <a:latin typeface="宋体" panose="02010600030101010101" pitchFamily="2" charset="-122"/>
            </a:endParaRPr>
          </a:p>
        </p:txBody>
      </p:sp>
      <p:sp>
        <p:nvSpPr>
          <p:cNvPr id="11268" name="Rectangle -1022"/>
          <p:cNvSpPr>
            <a:spLocks noChangeArrowheads="1"/>
          </p:cNvSpPr>
          <p:nvPr/>
        </p:nvSpPr>
        <p:spPr bwMode="auto">
          <a:xfrm>
            <a:off x="1874838" y="387351"/>
            <a:ext cx="8208962" cy="84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o-KR" altLang="en-US" sz="5900" b="1">
                <a:solidFill>
                  <a:srgbClr val="FC4700"/>
                </a:solidFill>
                <a:latin typeface="宋体" panose="02010600030101010101" pitchFamily="2" charset="-122"/>
              </a:rPr>
              <a:t>我会认</a:t>
            </a:r>
          </a:p>
        </p:txBody>
      </p:sp>
    </p:spTree>
    <p:extLst>
      <p:ext uri="{BB962C8B-B14F-4D97-AF65-F5344CB8AC3E}">
        <p14:creationId xmlns:p14="http://schemas.microsoft.com/office/powerpoint/2010/main" val="78908239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062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1" y="0"/>
            <a:ext cx="913447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2050"/>
          <p:cNvSpPr txBox="1">
            <a:spLocks noChangeArrowheads="1"/>
          </p:cNvSpPr>
          <p:nvPr/>
        </p:nvSpPr>
        <p:spPr bwMode="auto">
          <a:xfrm>
            <a:off x="2120901" y="1052514"/>
            <a:ext cx="8093075" cy="5324475"/>
          </a:xfrm>
          <a:prstGeom prst="rect">
            <a:avLst/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蛋糕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雪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糕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糕点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特别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特色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好嘛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买菜  买入  面粉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粉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丝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粉笔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白糖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糖果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甘蔗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蔗糖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蔗汁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汁水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白菜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熬夜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熬粥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算式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销售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销量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的确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确实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确定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应该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应用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买货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劳动  勤劳  疲劳  </a:t>
            </a:r>
            <a:endParaRPr lang="zh-CN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5" name="Rectangle 2063"/>
          <p:cNvSpPr>
            <a:spLocks noChangeArrowheads="1"/>
          </p:cNvSpPr>
          <p:nvPr/>
        </p:nvSpPr>
        <p:spPr bwMode="auto">
          <a:xfrm>
            <a:off x="2063751" y="114301"/>
            <a:ext cx="8208963" cy="842963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ko-KR" altLang="en-US" sz="5995" b="1" dirty="0">
                <a:solidFill>
                  <a:srgbClr val="FC4700"/>
                </a:solidFill>
                <a:latin typeface="宋体" panose="02010600030101010101" pitchFamily="2" charset="-122"/>
              </a:rPr>
              <a:t>我会读</a:t>
            </a:r>
          </a:p>
        </p:txBody>
      </p:sp>
    </p:spTree>
    <p:extLst>
      <p:ext uri="{BB962C8B-B14F-4D97-AF65-F5344CB8AC3E}">
        <p14:creationId xmlns:p14="http://schemas.microsoft.com/office/powerpoint/2010/main" val="373350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Image555597436500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00" y="7939"/>
            <a:ext cx="9118600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文本框 1"/>
          <p:cNvSpPr txBox="1">
            <a:spLocks noChangeArrowheads="1"/>
          </p:cNvSpPr>
          <p:nvPr/>
        </p:nvSpPr>
        <p:spPr bwMode="auto">
          <a:xfrm>
            <a:off x="4872039" y="333375"/>
            <a:ext cx="3095625" cy="9223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</a:rPr>
              <a:t>合作读文</a:t>
            </a:r>
          </a:p>
        </p:txBody>
      </p:sp>
      <p:sp>
        <p:nvSpPr>
          <p:cNvPr id="13316" name="文本框 2"/>
          <p:cNvSpPr txBox="1">
            <a:spLocks noChangeArrowheads="1"/>
          </p:cNvSpPr>
          <p:nvPr/>
        </p:nvSpPr>
        <p:spPr bwMode="auto">
          <a:xfrm>
            <a:off x="2495551" y="1812925"/>
            <a:ext cx="7561263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读读：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和小伙伴合作读课文，努力做到不错读、不添读、不漏读 。</a:t>
            </a:r>
            <a:endParaRPr lang="en-US" altLang="zh-CN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想想：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课文讲了一件什么事？</a:t>
            </a:r>
            <a:endParaRPr lang="en-US" altLang="zh-CN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说说：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你知道了什么？疑问是什么？</a:t>
            </a:r>
            <a:endParaRPr lang="en-US" altLang="zh-CN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5974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770</Words>
  <Application>Microsoft Office PowerPoint</Application>
  <PresentationFormat>宽屏</PresentationFormat>
  <Paragraphs>151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3" baseType="lpstr">
      <vt:lpstr>Adobe 黑体 Std R</vt:lpstr>
      <vt:lpstr>Malgun Gothic</vt:lpstr>
      <vt:lpstr>方正姚体</vt:lpstr>
      <vt:lpstr>黑体</vt:lpstr>
      <vt:lpstr>华文楷体</vt:lpstr>
      <vt:lpstr>楷体</vt:lpstr>
      <vt:lpstr>楷体_GB2312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千人糕是什么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你想到了什么？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2018-02-05T06:43:43Z</dcterms:created>
  <dcterms:modified xsi:type="dcterms:W3CDTF">2018-02-05T06:50:15Z</dcterms:modified>
</cp:coreProperties>
</file>