
<file path=[Content_Types].xml><?xml version="1.0" encoding="utf-8"?>
<Types xmlns="http://schemas.openxmlformats.org/package/2006/content-types">
  <Default Extension="jpeg" ContentType="image/jpeg"/>
  <Default Extension="png" ContentType="image/png"/>
  <Default Extension="tiff" ContentType="image/tiff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9"/>
  </p:handoutMasterIdLst>
  <p:sldIdLst>
    <p:sldId id="266" r:id="rId3"/>
    <p:sldId id="267" r:id="rId5"/>
    <p:sldId id="268" r:id="rId6"/>
    <p:sldId id="283" r:id="rId7"/>
    <p:sldId id="276" r:id="rId8"/>
  </p:sldIdLst>
  <p:sldSz cx="12192000" cy="6858000"/>
  <p:notesSz cx="9144000" cy="6858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FAF3"/>
    <a:srgbClr val="F2F8F2"/>
    <a:srgbClr val="4CAA49"/>
    <a:srgbClr val="DCDCDC"/>
    <a:srgbClr val="F0F0F0"/>
    <a:srgbClr val="E6E6E6"/>
    <a:srgbClr val="C8C8C8"/>
    <a:srgbClr val="FFFFFF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78" d="100"/>
          <a:sy n="78" d="100"/>
        </p:scale>
        <p:origin x="654" y="54"/>
      </p:cViewPr>
      <p:guideLst>
        <p:guide orient="horz" pos="2096"/>
        <p:guide pos="3854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6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5179484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600"/>
            </a:lvl1pPr>
          </a:lstStyle>
          <a:p>
            <a:fld id="{0F9B84EA-7D68-4D60-9CB1-D50884785D1C}" type="datetimeFigureOut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6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5179484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600"/>
            </a:lvl1pPr>
          </a:lstStyle>
          <a:p>
            <a:fld id="{8D4E0FC9-F1F8-4FAE-9988-3BA365CFD46F}" type="slidenum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5179484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1AC49D05-6128-4D0D-A32A-06A5E73B386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2514600" y="857250"/>
            <a:ext cx="4114800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914400" y="3300413"/>
            <a:ext cx="7315200" cy="2700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5179484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6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9218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p>
            <a:pPr lvl="0"/>
            <a:endParaRPr lang="zh-CN" altLang="en-US"/>
          </a:p>
        </p:txBody>
      </p:sp>
      <p:sp>
        <p:nvSpPr>
          <p:cNvPr id="9219" name="灯片编号占位符 3"/>
          <p:cNvSpPr>
            <a:spLocks noGrp="1"/>
          </p:cNvSpPr>
          <p:nvPr>
            <p:ph type="sldNum" sz="quarter"/>
          </p:nvPr>
        </p:nvSpPr>
        <p:spPr>
          <a:xfrm>
            <a:off x="5179484" y="6513910"/>
            <a:ext cx="3962400" cy="34409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p>
            <a:pPr lvl="0" algn="r"/>
            <a:fld id="{9A0DB2DC-4C9A-4742-B13C-FB6460FD3503}" type="slidenum">
              <a:rPr lang="zh-CN" altLang="en-US" sz="120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z="120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A2DD8D">
            <a:alpha val="29999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28" descr="图片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075738" y="3598863"/>
            <a:ext cx="2522537" cy="3013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6" descr="图片1"/>
          <p:cNvPicPr>
            <a:picLocks noChangeAspect="1"/>
          </p:cNvPicPr>
          <p:nvPr userDrawn="1"/>
        </p:nvPicPr>
        <p:blipFill>
          <a:blip r:embed="rId3">
            <a:clrChange>
              <a:clrFrom>
                <a:srgbClr val="DFE2E7"/>
              </a:clrFrom>
              <a:clrTo>
                <a:srgbClr val="DFE2E7">
                  <a:alpha val="0"/>
                </a:srgbClr>
              </a:clrTo>
            </a:clrChange>
          </a:blip>
          <a:srcRect t="54868" r="9192"/>
          <a:stretch>
            <a:fillRect/>
          </a:stretch>
        </p:blipFill>
        <p:spPr>
          <a:xfrm>
            <a:off x="-1587" y="4810125"/>
            <a:ext cx="12195175" cy="20431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3" name="图片 50" descr="白云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448550" y="-19050"/>
            <a:ext cx="5187950" cy="2389188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54" name="组合 31"/>
          <p:cNvGrpSpPr/>
          <p:nvPr userDrawn="1"/>
        </p:nvGrpSpPr>
        <p:grpSpPr>
          <a:xfrm>
            <a:off x="7808913" y="1243013"/>
            <a:ext cx="663575" cy="665162"/>
            <a:chOff x="4428" y="2884"/>
            <a:chExt cx="1046" cy="1046"/>
          </a:xfrm>
        </p:grpSpPr>
        <p:sp>
          <p:nvSpPr>
            <p:cNvPr id="30" name="椭圆 29"/>
            <p:cNvSpPr/>
            <p:nvPr userDrawn="1"/>
          </p:nvSpPr>
          <p:spPr>
            <a:xfrm>
              <a:off x="4478" y="2934"/>
              <a:ext cx="945" cy="94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 fontAlgn="auto"/>
              <a:endParaRPr lang="zh-CN" altLang="en-US" strike="noStrike" noProof="1"/>
            </a:p>
          </p:txBody>
        </p:sp>
        <p:grpSp>
          <p:nvGrpSpPr>
            <p:cNvPr id="2056" name="组合 19"/>
            <p:cNvGrpSpPr/>
            <p:nvPr userDrawn="1"/>
          </p:nvGrpSpPr>
          <p:grpSpPr>
            <a:xfrm>
              <a:off x="4428" y="2884"/>
              <a:ext cx="1046" cy="1046"/>
              <a:chOff x="3663" y="3123"/>
              <a:chExt cx="1044" cy="1044"/>
            </a:xfrm>
          </p:grpSpPr>
          <p:sp>
            <p:nvSpPr>
              <p:cNvPr id="14" name="椭圆 13"/>
              <p:cNvSpPr/>
              <p:nvPr userDrawn="1"/>
            </p:nvSpPr>
            <p:spPr>
              <a:xfrm>
                <a:off x="3776" y="3236"/>
                <a:ext cx="818" cy="818"/>
              </a:xfrm>
              <a:prstGeom prst="ellipse">
                <a:avLst/>
              </a:prstGeom>
              <a:solidFill>
                <a:srgbClr val="57AD48"/>
              </a:solid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auto"/>
                <a:r>
                  <a:rPr lang="en-US" altLang="zh-CN" strike="noStrike" baseline="-25000" noProof="1"/>
                  <a:t> </a:t>
                </a:r>
                <a:endParaRPr lang="en-US" altLang="zh-CN" strike="noStrike" baseline="-25000" noProof="1"/>
              </a:p>
            </p:txBody>
          </p:sp>
          <p:sp>
            <p:nvSpPr>
              <p:cNvPr id="15" name="椭圆 14"/>
              <p:cNvSpPr/>
              <p:nvPr userDrawn="1"/>
            </p:nvSpPr>
            <p:spPr>
              <a:xfrm>
                <a:off x="3663" y="3123"/>
                <a:ext cx="1044" cy="1044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  <a:effectLst>
                <a:softEdge rad="152400"/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auto"/>
                <a:r>
                  <a:rPr lang="en-US" altLang="zh-CN" strike="noStrike" baseline="-25000" noProof="1"/>
                  <a:t> </a:t>
                </a:r>
                <a:endParaRPr lang="en-US" altLang="zh-CN" strike="noStrike" baseline="-25000" noProof="1"/>
              </a:p>
            </p:txBody>
          </p:sp>
        </p:grpSp>
      </p:grpSp>
      <p:pic>
        <p:nvPicPr>
          <p:cNvPr id="2060" name="图片 18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8894763" y="1493838"/>
            <a:ext cx="1758950" cy="17589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61" name="图片 52" descr="白云2"/>
          <p:cNvPicPr>
            <a:picLocks noChangeAspect="1"/>
          </p:cNvPicPr>
          <p:nvPr userDrawn="1"/>
        </p:nvPicPr>
        <p:blipFill>
          <a:blip r:embed="rId6"/>
          <a:srcRect t="29770"/>
          <a:stretch>
            <a:fillRect/>
          </a:stretch>
        </p:blipFill>
        <p:spPr>
          <a:xfrm>
            <a:off x="2181225" y="11113"/>
            <a:ext cx="4011613" cy="1471612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62" name="组合 74"/>
          <p:cNvGrpSpPr/>
          <p:nvPr userDrawn="1"/>
        </p:nvGrpSpPr>
        <p:grpSpPr>
          <a:xfrm>
            <a:off x="3086100" y="1603375"/>
            <a:ext cx="485775" cy="485775"/>
            <a:chOff x="4428" y="2884"/>
            <a:chExt cx="1046" cy="1046"/>
          </a:xfrm>
        </p:grpSpPr>
        <p:sp>
          <p:nvSpPr>
            <p:cNvPr id="76" name="椭圆 75"/>
            <p:cNvSpPr/>
            <p:nvPr userDrawn="1"/>
          </p:nvSpPr>
          <p:spPr>
            <a:xfrm>
              <a:off x="4478" y="2934"/>
              <a:ext cx="945" cy="94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 fontAlgn="auto"/>
              <a:endParaRPr lang="zh-CN" altLang="en-US" strike="noStrike" noProof="1"/>
            </a:p>
          </p:txBody>
        </p:sp>
        <p:grpSp>
          <p:nvGrpSpPr>
            <p:cNvPr id="2064" name="组合 76"/>
            <p:cNvGrpSpPr/>
            <p:nvPr userDrawn="1"/>
          </p:nvGrpSpPr>
          <p:grpSpPr>
            <a:xfrm>
              <a:off x="4428" y="2884"/>
              <a:ext cx="1046" cy="1046"/>
              <a:chOff x="3663" y="3123"/>
              <a:chExt cx="1044" cy="1044"/>
            </a:xfrm>
          </p:grpSpPr>
          <p:sp>
            <p:nvSpPr>
              <p:cNvPr id="78" name="椭圆 77"/>
              <p:cNvSpPr/>
              <p:nvPr userDrawn="1"/>
            </p:nvSpPr>
            <p:spPr>
              <a:xfrm>
                <a:off x="3776" y="3236"/>
                <a:ext cx="818" cy="818"/>
              </a:xfrm>
              <a:prstGeom prst="ellipse">
                <a:avLst/>
              </a:prstGeom>
              <a:solidFill>
                <a:srgbClr val="57AD48"/>
              </a:solid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auto"/>
                <a:r>
                  <a:rPr lang="en-US" altLang="zh-CN" strike="noStrike" baseline="-25000" noProof="1"/>
                  <a:t> </a:t>
                </a:r>
                <a:endParaRPr lang="en-US" altLang="zh-CN" strike="noStrike" baseline="-25000" noProof="1"/>
              </a:p>
            </p:txBody>
          </p:sp>
          <p:sp>
            <p:nvSpPr>
              <p:cNvPr id="79" name="椭圆 78"/>
              <p:cNvSpPr/>
              <p:nvPr userDrawn="1"/>
            </p:nvSpPr>
            <p:spPr>
              <a:xfrm>
                <a:off x="3663" y="3123"/>
                <a:ext cx="1044" cy="1044"/>
              </a:xfrm>
              <a:prstGeom prst="ellipse">
                <a:avLst/>
              </a:prstGeom>
              <a:solidFill>
                <a:schemeClr val="bg1">
                  <a:alpha val="92000"/>
                </a:schemeClr>
              </a:solidFill>
              <a:ln>
                <a:noFill/>
              </a:ln>
              <a:effectLst>
                <a:softEdge rad="114300"/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auto"/>
                <a:r>
                  <a:rPr lang="en-US" altLang="zh-CN" strike="noStrike" baseline="-25000" noProof="1"/>
                  <a:t> </a:t>
                </a:r>
                <a:endParaRPr lang="en-US" altLang="zh-CN" strike="noStrike" baseline="-25000" noProof="1"/>
              </a:p>
            </p:txBody>
          </p:sp>
        </p:grpSp>
      </p:grpSp>
      <p:grpSp>
        <p:nvGrpSpPr>
          <p:cNvPr id="2067" name="组合 81"/>
          <p:cNvGrpSpPr/>
          <p:nvPr userDrawn="1"/>
        </p:nvGrpSpPr>
        <p:grpSpPr>
          <a:xfrm>
            <a:off x="6991350" y="1968500"/>
            <a:ext cx="466725" cy="468313"/>
            <a:chOff x="4428" y="2884"/>
            <a:chExt cx="1046" cy="1046"/>
          </a:xfrm>
        </p:grpSpPr>
        <p:sp>
          <p:nvSpPr>
            <p:cNvPr id="83" name="椭圆 82"/>
            <p:cNvSpPr/>
            <p:nvPr userDrawn="1"/>
          </p:nvSpPr>
          <p:spPr>
            <a:xfrm>
              <a:off x="4478" y="2934"/>
              <a:ext cx="945" cy="94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 fontAlgn="auto"/>
              <a:endParaRPr lang="zh-CN" altLang="en-US" strike="noStrike" noProof="1"/>
            </a:p>
          </p:txBody>
        </p:sp>
        <p:grpSp>
          <p:nvGrpSpPr>
            <p:cNvPr id="2069" name="组合 83"/>
            <p:cNvGrpSpPr/>
            <p:nvPr userDrawn="1"/>
          </p:nvGrpSpPr>
          <p:grpSpPr>
            <a:xfrm>
              <a:off x="4428" y="2884"/>
              <a:ext cx="1046" cy="1046"/>
              <a:chOff x="3663" y="3123"/>
              <a:chExt cx="1044" cy="1044"/>
            </a:xfrm>
          </p:grpSpPr>
          <p:sp>
            <p:nvSpPr>
              <p:cNvPr id="85" name="椭圆 84"/>
              <p:cNvSpPr/>
              <p:nvPr userDrawn="1"/>
            </p:nvSpPr>
            <p:spPr>
              <a:xfrm>
                <a:off x="3776" y="3236"/>
                <a:ext cx="818" cy="818"/>
              </a:xfrm>
              <a:prstGeom prst="ellipse">
                <a:avLst/>
              </a:prstGeom>
              <a:solidFill>
                <a:srgbClr val="57AD48"/>
              </a:solid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auto"/>
                <a:r>
                  <a:rPr lang="en-US" altLang="zh-CN" strike="noStrike" baseline="-25000" noProof="1"/>
                  <a:t> </a:t>
                </a:r>
                <a:endParaRPr lang="en-US" altLang="zh-CN" strike="noStrike" baseline="-25000" noProof="1"/>
              </a:p>
            </p:txBody>
          </p:sp>
          <p:sp>
            <p:nvSpPr>
              <p:cNvPr id="86" name="椭圆 85"/>
              <p:cNvSpPr/>
              <p:nvPr userDrawn="1"/>
            </p:nvSpPr>
            <p:spPr>
              <a:xfrm>
                <a:off x="3663" y="3123"/>
                <a:ext cx="1044" cy="1044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  <a:effectLst>
                <a:softEdge rad="114300"/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auto"/>
                <a:r>
                  <a:rPr lang="en-US" altLang="zh-CN" strike="noStrike" baseline="-25000" noProof="1"/>
                  <a:t> </a:t>
                </a:r>
                <a:endParaRPr lang="en-US" altLang="zh-CN" strike="noStrike" baseline="-25000" noProof="1"/>
              </a:p>
            </p:txBody>
          </p:sp>
        </p:grpSp>
      </p:grpSp>
      <p:grpSp>
        <p:nvGrpSpPr>
          <p:cNvPr id="2072" name="组合 86"/>
          <p:cNvGrpSpPr/>
          <p:nvPr userDrawn="1"/>
        </p:nvGrpSpPr>
        <p:grpSpPr>
          <a:xfrm>
            <a:off x="11104563" y="2916238"/>
            <a:ext cx="628650" cy="628650"/>
            <a:chOff x="4428" y="2884"/>
            <a:chExt cx="1046" cy="1046"/>
          </a:xfrm>
        </p:grpSpPr>
        <p:sp>
          <p:nvSpPr>
            <p:cNvPr id="88" name="椭圆 87"/>
            <p:cNvSpPr/>
            <p:nvPr userDrawn="1"/>
          </p:nvSpPr>
          <p:spPr>
            <a:xfrm>
              <a:off x="4478" y="2934"/>
              <a:ext cx="945" cy="94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 fontAlgn="auto"/>
              <a:endParaRPr lang="zh-CN" altLang="en-US" strike="noStrike" noProof="1"/>
            </a:p>
          </p:txBody>
        </p:sp>
        <p:grpSp>
          <p:nvGrpSpPr>
            <p:cNvPr id="2074" name="组合 88"/>
            <p:cNvGrpSpPr/>
            <p:nvPr userDrawn="1"/>
          </p:nvGrpSpPr>
          <p:grpSpPr>
            <a:xfrm>
              <a:off x="4428" y="2884"/>
              <a:ext cx="1046" cy="1046"/>
              <a:chOff x="3663" y="3123"/>
              <a:chExt cx="1044" cy="1044"/>
            </a:xfrm>
          </p:grpSpPr>
          <p:sp>
            <p:nvSpPr>
              <p:cNvPr id="90" name="椭圆 89"/>
              <p:cNvSpPr/>
              <p:nvPr userDrawn="1"/>
            </p:nvSpPr>
            <p:spPr>
              <a:xfrm>
                <a:off x="3776" y="3236"/>
                <a:ext cx="818" cy="818"/>
              </a:xfrm>
              <a:prstGeom prst="ellipse">
                <a:avLst/>
              </a:prstGeom>
              <a:solidFill>
                <a:srgbClr val="57AD48"/>
              </a:solid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auto"/>
                <a:r>
                  <a:rPr lang="en-US" altLang="zh-CN" strike="noStrike" baseline="-25000" noProof="1"/>
                  <a:t> </a:t>
                </a:r>
                <a:endParaRPr lang="en-US" altLang="zh-CN" strike="noStrike" baseline="-25000" noProof="1"/>
              </a:p>
            </p:txBody>
          </p:sp>
          <p:sp>
            <p:nvSpPr>
              <p:cNvPr id="91" name="椭圆 90"/>
              <p:cNvSpPr/>
              <p:nvPr userDrawn="1"/>
            </p:nvSpPr>
            <p:spPr>
              <a:xfrm>
                <a:off x="3663" y="3123"/>
                <a:ext cx="1044" cy="1044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  <a:effectLst>
                <a:softEdge rad="152400"/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auto"/>
                <a:r>
                  <a:rPr lang="en-US" altLang="zh-CN" strike="noStrike" baseline="-25000" noProof="1"/>
                  <a:t> </a:t>
                </a:r>
                <a:endParaRPr lang="en-US" altLang="zh-CN" strike="noStrike" baseline="-25000" noProof="1"/>
              </a:p>
            </p:txBody>
          </p:sp>
        </p:grpSp>
      </p:grp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61B253">
            <a:alpha val="7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1"/>
          <p:cNvPicPr>
            <a:picLocks noChangeAspect="1"/>
          </p:cNvPicPr>
          <p:nvPr userDrawn="1"/>
        </p:nvPicPr>
        <p:blipFill>
          <a:blip r:embed="rId2"/>
          <a:srcRect l="4816" t="8015" r="4591" b="8015"/>
          <a:stretch>
            <a:fillRect/>
          </a:stretch>
        </p:blipFill>
        <p:spPr>
          <a:xfrm>
            <a:off x="-53975" y="-3175"/>
            <a:ext cx="12330113" cy="6864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6" name="矩形 45"/>
          <p:cNvSpPr/>
          <p:nvPr userDrawn="1"/>
        </p:nvSpPr>
        <p:spPr>
          <a:xfrm>
            <a:off x="488950" y="533400"/>
            <a:ext cx="11214100" cy="5789613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bg>
      <p:bgPr>
        <a:solidFill>
          <a:srgbClr val="61B253">
            <a:alpha val="7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79475" y="6350000"/>
            <a:ext cx="2700338" cy="315913"/>
          </a:xfrm>
        </p:spPr>
        <p:txBody>
          <a:bodyPr/>
          <a:lstStyle/>
          <a:p>
            <a:pPr fontAlgn="auto"/>
            <a:fld id="{760FBDFE-C587-4B4C-A407-44438C67B59E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116388" y="6350000"/>
            <a:ext cx="3959225" cy="315913"/>
          </a:xfrm>
        </p:spPr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0000"/>
            <a:ext cx="2700338" cy="315913"/>
          </a:xfrm>
        </p:spPr>
        <p:txBody>
          <a:bodyPr/>
          <a:lstStyle/>
          <a:p>
            <a:pPr fontAlgn="auto"/>
            <a:fld id="{49AE70B2-8BF9-45C0-BB95-33D1B9D3A854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9" Type="http://schemas.openxmlformats.org/officeDocument/2006/relationships/theme" Target="../theme/theme1.xml"/><Relationship Id="rId28" Type="http://schemas.openxmlformats.org/officeDocument/2006/relationships/tags" Target="../tags/tag4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/>
          <a:tileRect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7" name="KSO_TEMPLATE" hidden="1"/>
          <p:cNvSpPr/>
          <p:nvPr>
            <p:custDataLst>
              <p:tags r:id="rId28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</p:sldLayoutIdLst>
  <p:hf sldNum="0" hdr="0" ftr="0" dt="0"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800" b="1" u="none" strike="noStrike" kern="1200" cap="none" spc="20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5.xml"/><Relationship Id="rId1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6.xml"/><Relationship Id="rId2" Type="http://schemas.openxmlformats.org/officeDocument/2006/relationships/image" Target="../media/image1.tiff"/><Relationship Id="rId1" Type="http://schemas.openxmlformats.org/officeDocument/2006/relationships/image" Target="../media/image8.GIF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7.xml"/><Relationship Id="rId2" Type="http://schemas.openxmlformats.org/officeDocument/2006/relationships/image" Target="../media/image2.tiff"/><Relationship Id="rId1" Type="http://schemas.openxmlformats.org/officeDocument/2006/relationships/image" Target="../media/image9.GIF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8.xml"/><Relationship Id="rId2" Type="http://schemas.openxmlformats.org/officeDocument/2006/relationships/image" Target="../media/image3.tiff"/><Relationship Id="rId1" Type="http://schemas.openxmlformats.org/officeDocument/2006/relationships/image" Target="../media/image10.GIF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9.xml"/><Relationship Id="rId3" Type="http://schemas.openxmlformats.org/officeDocument/2006/relationships/image" Target="../media/image4.tiff"/><Relationship Id="rId2" Type="http://schemas.openxmlformats.org/officeDocument/2006/relationships/image" Target="../media/image12.GIF"/><Relationship Id="rId1" Type="http://schemas.openxmlformats.org/officeDocument/2006/relationships/image" Target="../media/image11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59218" y="2747328"/>
            <a:ext cx="8168640" cy="1082040"/>
          </a:xfrm>
          <a:prstGeom prst="rect">
            <a:avLst/>
          </a:prstGeom>
        </p:spPr>
      </p:pic>
      <p:sp>
        <p:nvSpPr>
          <p:cNvPr id="26" name="文本框 25"/>
          <p:cNvSpPr txBox="1"/>
          <p:nvPr userDrawn="1"/>
        </p:nvSpPr>
        <p:spPr>
          <a:xfrm>
            <a:off x="500063" y="549275"/>
            <a:ext cx="72421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/>
            <a:r>
              <a:rPr lang="zh-CN" altLang="en-US" sz="2800" spc="300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根据统编版教材整理</a:t>
            </a:r>
            <a:r>
              <a:rPr lang="zh-CN" altLang="en-US" sz="2800" spc="500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altLang="en-US" sz="2800" spc="300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一年级语文上册</a:t>
            </a:r>
            <a:r>
              <a:rPr lang="zh-CN" altLang="en-US" sz="2800" spc="500" noProof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</a:t>
            </a:r>
            <a:endParaRPr lang="zh-CN" altLang="en-US" sz="2800" spc="500" noProof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3192" name="图片 1" descr="中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0720" y="2616835"/>
            <a:ext cx="3931920" cy="275336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圆角矩形 4"/>
          <p:cNvSpPr/>
          <p:nvPr/>
        </p:nvSpPr>
        <p:spPr>
          <a:xfrm>
            <a:off x="506730" y="535940"/>
            <a:ext cx="2471420" cy="737235"/>
          </a:xfrm>
          <a:prstGeom prst="roundRect">
            <a:avLst/>
          </a:prstGeom>
          <a:solidFill>
            <a:schemeClr val="accent6">
              <a:lumMod val="40000"/>
              <a:lumOff val="60000"/>
              <a:alpha val="50000"/>
            </a:schemeClr>
          </a:solidFill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sp>
        <p:nvSpPr>
          <p:cNvPr id="3" name="圆角矩形 2"/>
          <p:cNvSpPr/>
          <p:nvPr/>
        </p:nvSpPr>
        <p:spPr>
          <a:xfrm>
            <a:off x="461963" y="533400"/>
            <a:ext cx="2573338" cy="749300"/>
          </a:xfrm>
          <a:prstGeom prst="roundRect">
            <a:avLst/>
          </a:prstGeom>
          <a:noFill/>
          <a:ln w="28575">
            <a:solidFill>
              <a:srgbClr val="91C987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91C987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sp>
        <p:nvSpPr>
          <p:cNvPr id="4" name="矩形 3"/>
          <p:cNvSpPr/>
          <p:nvPr/>
        </p:nvSpPr>
        <p:spPr>
          <a:xfrm>
            <a:off x="663575" y="539750"/>
            <a:ext cx="2171700" cy="7067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 fontAlgn="base"/>
            <a:r>
              <a:rPr lang="zh-CN" altLang="en-US" sz="4000" b="1" strike="noStrike" spc="1200" noProof="1">
                <a:solidFill>
                  <a:srgbClr val="4CAA49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会写字</a:t>
            </a:r>
            <a:endParaRPr lang="zh-CN" altLang="en-US" sz="4000" b="1" strike="noStrike" spc="1200" noProof="1">
              <a:solidFill>
                <a:srgbClr val="4CAA49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uFillTx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268" name="文本框 20"/>
          <p:cNvSpPr txBox="1"/>
          <p:nvPr/>
        </p:nvSpPr>
        <p:spPr>
          <a:xfrm>
            <a:off x="1473835" y="1738630"/>
            <a:ext cx="2332355" cy="8915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en-US" altLang="zh-CN" sz="5200">
                <a:solidFill>
                  <a:srgbClr val="FF0000"/>
                </a:solidFill>
                <a:latin typeface="GB pinyinok-D" panose="02000000000000000000" charset="-122"/>
                <a:ea typeface="GB pinyinok-D" panose="02000000000000000000" charset="-122"/>
              </a:rPr>
              <a:t>zhōng</a:t>
            </a:r>
            <a:endParaRPr lang="en-US" altLang="zh-CN" sz="5200">
              <a:solidFill>
                <a:srgbClr val="FF0000"/>
              </a:solidFill>
              <a:latin typeface="GB pinyinok-D" panose="02000000000000000000" charset="-122"/>
              <a:ea typeface="GB pinyinok-D" panose="02000000000000000000" charset="-122"/>
            </a:endParaRPr>
          </a:p>
        </p:txBody>
      </p:sp>
      <p:grpSp>
        <p:nvGrpSpPr>
          <p:cNvPr id="11269" name="组合 28"/>
          <p:cNvGrpSpPr/>
          <p:nvPr/>
        </p:nvGrpSpPr>
        <p:grpSpPr>
          <a:xfrm>
            <a:off x="1457325" y="1595438"/>
            <a:ext cx="2354263" cy="1211262"/>
            <a:chOff x="2295" y="2480"/>
            <a:chExt cx="3708" cy="1908"/>
          </a:xfrm>
        </p:grpSpPr>
        <p:grpSp>
          <p:nvGrpSpPr>
            <p:cNvPr id="11270" name="组合 25"/>
            <p:cNvGrpSpPr/>
            <p:nvPr/>
          </p:nvGrpSpPr>
          <p:grpSpPr>
            <a:xfrm>
              <a:off x="2295" y="2531"/>
              <a:ext cx="3708" cy="1254"/>
              <a:chOff x="2295" y="2549"/>
              <a:chExt cx="3708" cy="1254"/>
            </a:xfrm>
          </p:grpSpPr>
          <p:cxnSp>
            <p:nvCxnSpPr>
              <p:cNvPr id="22" name="直接连接符 21"/>
              <p:cNvCxnSpPr/>
              <p:nvPr/>
            </p:nvCxnSpPr>
            <p:spPr>
              <a:xfrm>
                <a:off x="2295" y="2549"/>
                <a:ext cx="3709" cy="0"/>
              </a:xfrm>
              <a:prstGeom prst="line">
                <a:avLst/>
              </a:prstGeom>
              <a:ln w="28575">
                <a:solidFill>
                  <a:srgbClr val="91C98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/>
              <p:nvPr/>
            </p:nvCxnSpPr>
            <p:spPr>
              <a:xfrm>
                <a:off x="2295" y="3176"/>
                <a:ext cx="3709" cy="0"/>
              </a:xfrm>
              <a:prstGeom prst="line">
                <a:avLst/>
              </a:prstGeom>
              <a:ln w="28575">
                <a:solidFill>
                  <a:srgbClr val="91C987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/>
              <p:nvPr/>
            </p:nvCxnSpPr>
            <p:spPr>
              <a:xfrm>
                <a:off x="2295" y="3803"/>
                <a:ext cx="3709" cy="0"/>
              </a:xfrm>
              <a:prstGeom prst="line">
                <a:avLst/>
              </a:prstGeom>
              <a:ln w="28575">
                <a:solidFill>
                  <a:srgbClr val="91C987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7" name="直接连接符 26"/>
            <p:cNvCxnSpPr/>
            <p:nvPr/>
          </p:nvCxnSpPr>
          <p:spPr>
            <a:xfrm flipV="1">
              <a:off x="2308" y="2480"/>
              <a:ext cx="0" cy="1909"/>
            </a:xfrm>
            <a:prstGeom prst="line">
              <a:avLst/>
            </a:prstGeom>
            <a:ln w="28575">
              <a:solidFill>
                <a:srgbClr val="91C98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V="1">
              <a:off x="5995" y="2480"/>
              <a:ext cx="0" cy="1909"/>
            </a:xfrm>
            <a:prstGeom prst="line">
              <a:avLst/>
            </a:prstGeom>
            <a:ln w="28575">
              <a:solidFill>
                <a:srgbClr val="91C98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276" name="文本框 6"/>
          <p:cNvSpPr txBox="1"/>
          <p:nvPr/>
        </p:nvSpPr>
        <p:spPr>
          <a:xfrm>
            <a:off x="4313238" y="1628775"/>
            <a:ext cx="183038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音序：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277" name="文本框 8"/>
          <p:cNvSpPr txBox="1"/>
          <p:nvPr/>
        </p:nvSpPr>
        <p:spPr>
          <a:xfrm>
            <a:off x="5857875" y="1649413"/>
            <a:ext cx="731838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4000" b="1">
                <a:solidFill>
                  <a:srgbClr val="FF0000"/>
                </a:solidFill>
                <a:latin typeface="GB pinyinok-D" panose="02000000000000000000" charset="-122"/>
                <a:ea typeface="GB pinyinok-D" panose="02000000000000000000" charset="-122"/>
              </a:rPr>
              <a:t>Z</a:t>
            </a:r>
            <a:endParaRPr lang="en-US" altLang="zh-CN" sz="4000" b="1">
              <a:solidFill>
                <a:srgbClr val="FF0000"/>
              </a:solidFill>
              <a:latin typeface="GB pinyinok-D" panose="02000000000000000000" charset="-122"/>
              <a:ea typeface="GB pinyinok-D" panose="02000000000000000000" charset="-122"/>
            </a:endParaRPr>
          </a:p>
        </p:txBody>
      </p:sp>
      <p:sp>
        <p:nvSpPr>
          <p:cNvPr id="11278" name="文本框 10"/>
          <p:cNvSpPr txBox="1"/>
          <p:nvPr/>
        </p:nvSpPr>
        <p:spPr>
          <a:xfrm>
            <a:off x="7469188" y="1628775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结构：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279" name="文本框 12"/>
          <p:cNvSpPr txBox="1"/>
          <p:nvPr/>
        </p:nvSpPr>
        <p:spPr>
          <a:xfrm>
            <a:off x="8942388" y="1649413"/>
            <a:ext cx="22558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独体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280" name="文本框 15"/>
          <p:cNvSpPr txBox="1"/>
          <p:nvPr/>
        </p:nvSpPr>
        <p:spPr>
          <a:xfrm>
            <a:off x="4324350" y="2563813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偏旁：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281" name="文本框 16"/>
          <p:cNvSpPr txBox="1"/>
          <p:nvPr/>
        </p:nvSpPr>
        <p:spPr>
          <a:xfrm>
            <a:off x="5807075" y="2584450"/>
            <a:ext cx="731838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丨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282" name="文本框 18"/>
          <p:cNvSpPr txBox="1"/>
          <p:nvPr/>
        </p:nvSpPr>
        <p:spPr>
          <a:xfrm>
            <a:off x="7478713" y="2563813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笔画数：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283" name="文本框 19"/>
          <p:cNvSpPr txBox="1"/>
          <p:nvPr/>
        </p:nvSpPr>
        <p:spPr>
          <a:xfrm>
            <a:off x="9423400" y="2584450"/>
            <a:ext cx="1570038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4</a:t>
            </a:r>
            <a:endParaRPr lang="en-US" altLang="zh-CN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284" name="文本框 25"/>
          <p:cNvSpPr txBox="1"/>
          <p:nvPr/>
        </p:nvSpPr>
        <p:spPr>
          <a:xfrm>
            <a:off x="4324350" y="3498850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组词：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285" name="文本框 26"/>
          <p:cNvSpPr txBox="1"/>
          <p:nvPr/>
        </p:nvSpPr>
        <p:spPr>
          <a:xfrm>
            <a:off x="5807075" y="3395663"/>
            <a:ext cx="6553200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中间  中心  中午 </a:t>
            </a:r>
            <a:r>
              <a:rPr lang="zh-CN" altLang="en-US" sz="4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endParaRPr lang="zh-CN" altLang="en-US" sz="4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286" name="文本框 30"/>
          <p:cNvSpPr txBox="1"/>
          <p:nvPr/>
        </p:nvSpPr>
        <p:spPr>
          <a:xfrm>
            <a:off x="1452563" y="5338763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造句：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287" name="文本框 25"/>
          <p:cNvSpPr txBox="1"/>
          <p:nvPr/>
        </p:nvSpPr>
        <p:spPr>
          <a:xfrm>
            <a:off x="4324350" y="4432300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笔顺：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288" name="文本框 26"/>
          <p:cNvSpPr txBox="1"/>
          <p:nvPr/>
        </p:nvSpPr>
        <p:spPr>
          <a:xfrm>
            <a:off x="2870200" y="5270500"/>
            <a:ext cx="8123238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她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手中</a:t>
            </a:r>
            <a:r>
              <a:rPr lang="zh-CN" altLang="en-US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拿着一本书。 </a:t>
            </a:r>
            <a:r>
              <a:rPr lang="zh-CN" altLang="en-US" sz="4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endParaRPr lang="en-US" altLang="zh-CN" sz="48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540510" y="2854960"/>
            <a:ext cx="299720" cy="281940"/>
          </a:xfrm>
          <a:prstGeom prst="rect">
            <a:avLst/>
          </a:prstGeom>
          <a:solidFill>
            <a:srgbClr val="F4FAF3"/>
          </a:solidFill>
          <a:ln>
            <a:solidFill>
              <a:srgbClr val="F4FAF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239770" y="4775200"/>
            <a:ext cx="490220" cy="281940"/>
          </a:xfrm>
          <a:prstGeom prst="rect">
            <a:avLst/>
          </a:prstGeom>
          <a:solidFill>
            <a:srgbClr val="F4FAF3"/>
          </a:solidFill>
          <a:ln>
            <a:solidFill>
              <a:srgbClr val="F4FAF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93195" name="图片 1" descr="KT中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94096" y="4466458"/>
            <a:ext cx="2628707" cy="669423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4210" name="图片 1" descr="五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3565" y="2470150"/>
            <a:ext cx="3938905" cy="2755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89" name="文本框 20"/>
          <p:cNvSpPr txBox="1"/>
          <p:nvPr/>
        </p:nvSpPr>
        <p:spPr>
          <a:xfrm>
            <a:off x="1359535" y="1597025"/>
            <a:ext cx="2392045" cy="8915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en-US" altLang="zh-CN" sz="5200">
                <a:solidFill>
                  <a:srgbClr val="FF0000"/>
                </a:solidFill>
                <a:latin typeface="GB pinyinok-D" panose="02000000000000000000" charset="-122"/>
                <a:ea typeface="GB pinyinok-D" panose="02000000000000000000" charset="-122"/>
              </a:rPr>
              <a:t>wǔ</a:t>
            </a:r>
            <a:endParaRPr lang="en-US" altLang="zh-CN" sz="5200">
              <a:solidFill>
                <a:srgbClr val="FF0000"/>
              </a:solidFill>
              <a:latin typeface="GB pinyinok-D" panose="02000000000000000000" charset="-122"/>
              <a:ea typeface="GB pinyinok-D" panose="02000000000000000000" charset="-122"/>
            </a:endParaRPr>
          </a:p>
        </p:txBody>
      </p:sp>
      <p:grpSp>
        <p:nvGrpSpPr>
          <p:cNvPr id="12292" name="组合 28"/>
          <p:cNvGrpSpPr/>
          <p:nvPr/>
        </p:nvGrpSpPr>
        <p:grpSpPr>
          <a:xfrm rot="0">
            <a:off x="1376680" y="1452880"/>
            <a:ext cx="2353945" cy="1210945"/>
            <a:chOff x="2295" y="2480"/>
            <a:chExt cx="3708" cy="1908"/>
          </a:xfrm>
        </p:grpSpPr>
        <p:grpSp>
          <p:nvGrpSpPr>
            <p:cNvPr id="12293" name="组合 25"/>
            <p:cNvGrpSpPr/>
            <p:nvPr/>
          </p:nvGrpSpPr>
          <p:grpSpPr>
            <a:xfrm>
              <a:off x="2295" y="2531"/>
              <a:ext cx="3708" cy="1254"/>
              <a:chOff x="2295" y="2549"/>
              <a:chExt cx="3708" cy="1254"/>
            </a:xfrm>
          </p:grpSpPr>
          <p:cxnSp>
            <p:nvCxnSpPr>
              <p:cNvPr id="22" name="直接连接符 21"/>
              <p:cNvCxnSpPr/>
              <p:nvPr/>
            </p:nvCxnSpPr>
            <p:spPr>
              <a:xfrm>
                <a:off x="2295" y="2549"/>
                <a:ext cx="3709" cy="0"/>
              </a:xfrm>
              <a:prstGeom prst="line">
                <a:avLst/>
              </a:prstGeom>
              <a:ln w="28575">
                <a:solidFill>
                  <a:srgbClr val="91C98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/>
              <p:nvPr/>
            </p:nvCxnSpPr>
            <p:spPr>
              <a:xfrm>
                <a:off x="2295" y="3176"/>
                <a:ext cx="3709" cy="0"/>
              </a:xfrm>
              <a:prstGeom prst="line">
                <a:avLst/>
              </a:prstGeom>
              <a:ln w="28575">
                <a:solidFill>
                  <a:srgbClr val="91C987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/>
              <p:nvPr/>
            </p:nvCxnSpPr>
            <p:spPr>
              <a:xfrm>
                <a:off x="2295" y="3803"/>
                <a:ext cx="3709" cy="0"/>
              </a:xfrm>
              <a:prstGeom prst="line">
                <a:avLst/>
              </a:prstGeom>
              <a:ln w="28575">
                <a:solidFill>
                  <a:srgbClr val="91C987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7" name="直接连接符 26"/>
            <p:cNvCxnSpPr/>
            <p:nvPr/>
          </p:nvCxnSpPr>
          <p:spPr>
            <a:xfrm flipV="1">
              <a:off x="2308" y="2480"/>
              <a:ext cx="0" cy="1909"/>
            </a:xfrm>
            <a:prstGeom prst="line">
              <a:avLst/>
            </a:prstGeom>
            <a:ln w="28575">
              <a:solidFill>
                <a:srgbClr val="91C98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V="1">
              <a:off x="5995" y="2480"/>
              <a:ext cx="0" cy="1909"/>
            </a:xfrm>
            <a:prstGeom prst="line">
              <a:avLst/>
            </a:prstGeom>
            <a:ln w="28575">
              <a:solidFill>
                <a:srgbClr val="91C98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300" name="文本框 6"/>
          <p:cNvSpPr txBox="1"/>
          <p:nvPr/>
        </p:nvSpPr>
        <p:spPr>
          <a:xfrm>
            <a:off x="4349433" y="1395413"/>
            <a:ext cx="1830388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音序：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1" name="文本框 8"/>
          <p:cNvSpPr txBox="1"/>
          <p:nvPr/>
        </p:nvSpPr>
        <p:spPr>
          <a:xfrm>
            <a:off x="5776913" y="1416050"/>
            <a:ext cx="7318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4000" b="1">
                <a:solidFill>
                  <a:srgbClr val="FF0000"/>
                </a:solidFill>
                <a:latin typeface="GB pinyinok-D" panose="02000000000000000000" charset="-122"/>
                <a:ea typeface="GB pinyinok-D" panose="02000000000000000000" charset="-122"/>
              </a:rPr>
              <a:t>W</a:t>
            </a:r>
            <a:endParaRPr lang="en-US" altLang="zh-CN" sz="4000" b="1">
              <a:solidFill>
                <a:srgbClr val="FF0000"/>
              </a:solidFill>
              <a:latin typeface="GB pinyinok-D" panose="02000000000000000000" charset="-122"/>
              <a:ea typeface="GB pinyinok-D" panose="02000000000000000000" charset="-122"/>
            </a:endParaRPr>
          </a:p>
        </p:txBody>
      </p:sp>
      <p:sp>
        <p:nvSpPr>
          <p:cNvPr id="12302" name="文本框 10"/>
          <p:cNvSpPr txBox="1"/>
          <p:nvPr/>
        </p:nvSpPr>
        <p:spPr>
          <a:xfrm>
            <a:off x="7388225" y="1395413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结构：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3" name="文本框 12"/>
          <p:cNvSpPr txBox="1"/>
          <p:nvPr/>
        </p:nvSpPr>
        <p:spPr>
          <a:xfrm>
            <a:off x="8861425" y="1416050"/>
            <a:ext cx="2255838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独体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04" name="文本框 15"/>
          <p:cNvSpPr txBox="1"/>
          <p:nvPr/>
        </p:nvSpPr>
        <p:spPr>
          <a:xfrm>
            <a:off x="4349433" y="235743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偏旁：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5" name="文本框 16"/>
          <p:cNvSpPr txBox="1"/>
          <p:nvPr/>
        </p:nvSpPr>
        <p:spPr>
          <a:xfrm>
            <a:off x="5729923" y="2357755"/>
            <a:ext cx="7318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一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06" name="文本框 18"/>
          <p:cNvSpPr txBox="1"/>
          <p:nvPr/>
        </p:nvSpPr>
        <p:spPr>
          <a:xfrm>
            <a:off x="7410450" y="235743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笔画数：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7" name="文本框 19"/>
          <p:cNvSpPr txBox="1"/>
          <p:nvPr/>
        </p:nvSpPr>
        <p:spPr>
          <a:xfrm>
            <a:off x="9510078" y="2366010"/>
            <a:ext cx="15700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4</a:t>
            </a:r>
            <a:endParaRPr lang="en-US" altLang="zh-CN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08" name="文本框 25"/>
          <p:cNvSpPr txBox="1"/>
          <p:nvPr/>
        </p:nvSpPr>
        <p:spPr>
          <a:xfrm>
            <a:off x="4349433" y="3319463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组词：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9" name="文本框 26"/>
          <p:cNvSpPr txBox="1"/>
          <p:nvPr/>
        </p:nvSpPr>
        <p:spPr>
          <a:xfrm>
            <a:off x="5638800" y="3328670"/>
            <a:ext cx="65532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五个  五天  周五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10" name="文本框 30"/>
          <p:cNvSpPr txBox="1"/>
          <p:nvPr/>
        </p:nvSpPr>
        <p:spPr>
          <a:xfrm>
            <a:off x="1371600" y="522763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造句：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11" name="文本框 25"/>
          <p:cNvSpPr txBox="1"/>
          <p:nvPr/>
        </p:nvSpPr>
        <p:spPr>
          <a:xfrm>
            <a:off x="4349433" y="428148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笔顺：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12" name="文本框 26"/>
          <p:cNvSpPr txBox="1"/>
          <p:nvPr/>
        </p:nvSpPr>
        <p:spPr>
          <a:xfrm>
            <a:off x="2789238" y="5168900"/>
            <a:ext cx="8123237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桌子上放着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五个</a:t>
            </a:r>
            <a:r>
              <a:rPr lang="zh-CN" altLang="en-US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苹果。 </a:t>
            </a:r>
            <a:r>
              <a:rPr lang="zh-CN" altLang="en-US" sz="4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endParaRPr lang="zh-CN" altLang="en-US" sz="48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94219" name="图片 1" descr="KT五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13308" y="4281506"/>
            <a:ext cx="2536683" cy="64482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6498" name="图片 1" descr="立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8495" y="2516505"/>
            <a:ext cx="4020820" cy="281559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89" name="文本框 20"/>
          <p:cNvSpPr txBox="1"/>
          <p:nvPr/>
        </p:nvSpPr>
        <p:spPr>
          <a:xfrm>
            <a:off x="1443990" y="1597025"/>
            <a:ext cx="2392045" cy="8915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en-US" altLang="zh-CN" sz="5200">
                <a:solidFill>
                  <a:srgbClr val="FF0000"/>
                </a:solidFill>
                <a:latin typeface="GB pinyinok-D" panose="02000000000000000000" charset="-122"/>
                <a:ea typeface="GB pinyinok-D" panose="02000000000000000000" charset="-122"/>
              </a:rPr>
              <a:t>lì</a:t>
            </a:r>
            <a:endParaRPr lang="en-US" altLang="zh-CN" sz="5200">
              <a:solidFill>
                <a:srgbClr val="FF0000"/>
              </a:solidFill>
              <a:latin typeface="GB pinyinok-D" panose="02000000000000000000" charset="-122"/>
              <a:ea typeface="GB pinyinok-D" panose="02000000000000000000" charset="-122"/>
            </a:endParaRPr>
          </a:p>
        </p:txBody>
      </p:sp>
      <p:grpSp>
        <p:nvGrpSpPr>
          <p:cNvPr id="12292" name="组合 28"/>
          <p:cNvGrpSpPr/>
          <p:nvPr/>
        </p:nvGrpSpPr>
        <p:grpSpPr>
          <a:xfrm rot="0">
            <a:off x="1473200" y="1452880"/>
            <a:ext cx="2353945" cy="1210945"/>
            <a:chOff x="2295" y="2480"/>
            <a:chExt cx="3708" cy="1908"/>
          </a:xfrm>
        </p:grpSpPr>
        <p:grpSp>
          <p:nvGrpSpPr>
            <p:cNvPr id="12293" name="组合 25"/>
            <p:cNvGrpSpPr/>
            <p:nvPr/>
          </p:nvGrpSpPr>
          <p:grpSpPr>
            <a:xfrm>
              <a:off x="2295" y="2531"/>
              <a:ext cx="3708" cy="1254"/>
              <a:chOff x="2295" y="2549"/>
              <a:chExt cx="3708" cy="1254"/>
            </a:xfrm>
          </p:grpSpPr>
          <p:cxnSp>
            <p:nvCxnSpPr>
              <p:cNvPr id="22" name="直接连接符 21"/>
              <p:cNvCxnSpPr/>
              <p:nvPr/>
            </p:nvCxnSpPr>
            <p:spPr>
              <a:xfrm>
                <a:off x="2295" y="2549"/>
                <a:ext cx="3709" cy="0"/>
              </a:xfrm>
              <a:prstGeom prst="line">
                <a:avLst/>
              </a:prstGeom>
              <a:ln w="28575">
                <a:solidFill>
                  <a:srgbClr val="91C98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/>
              <p:nvPr/>
            </p:nvCxnSpPr>
            <p:spPr>
              <a:xfrm>
                <a:off x="2295" y="3176"/>
                <a:ext cx="3709" cy="0"/>
              </a:xfrm>
              <a:prstGeom prst="line">
                <a:avLst/>
              </a:prstGeom>
              <a:ln w="28575">
                <a:solidFill>
                  <a:srgbClr val="91C987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/>
              <p:nvPr/>
            </p:nvCxnSpPr>
            <p:spPr>
              <a:xfrm>
                <a:off x="2295" y="3803"/>
                <a:ext cx="3709" cy="0"/>
              </a:xfrm>
              <a:prstGeom prst="line">
                <a:avLst/>
              </a:prstGeom>
              <a:ln w="28575">
                <a:solidFill>
                  <a:srgbClr val="91C987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7" name="直接连接符 26"/>
            <p:cNvCxnSpPr/>
            <p:nvPr/>
          </p:nvCxnSpPr>
          <p:spPr>
            <a:xfrm flipV="1">
              <a:off x="2308" y="2480"/>
              <a:ext cx="0" cy="1909"/>
            </a:xfrm>
            <a:prstGeom prst="line">
              <a:avLst/>
            </a:prstGeom>
            <a:ln w="28575">
              <a:solidFill>
                <a:srgbClr val="91C98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V="1">
              <a:off x="5995" y="2480"/>
              <a:ext cx="0" cy="1909"/>
            </a:xfrm>
            <a:prstGeom prst="line">
              <a:avLst/>
            </a:prstGeom>
            <a:ln w="28575">
              <a:solidFill>
                <a:srgbClr val="91C98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300" name="文本框 6"/>
          <p:cNvSpPr txBox="1"/>
          <p:nvPr/>
        </p:nvSpPr>
        <p:spPr>
          <a:xfrm>
            <a:off x="4384993" y="1395413"/>
            <a:ext cx="1830388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音序：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1" name="文本框 8"/>
          <p:cNvSpPr txBox="1"/>
          <p:nvPr/>
        </p:nvSpPr>
        <p:spPr>
          <a:xfrm>
            <a:off x="5873433" y="1416050"/>
            <a:ext cx="7318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4000" b="1">
                <a:solidFill>
                  <a:srgbClr val="FF0000"/>
                </a:solidFill>
                <a:latin typeface="GB pinyinok-D" panose="02000000000000000000" charset="-122"/>
                <a:ea typeface="GB pinyinok-D" panose="02000000000000000000" charset="-122"/>
              </a:rPr>
              <a:t>L</a:t>
            </a:r>
            <a:endParaRPr lang="en-US" altLang="zh-CN" sz="4000" b="1">
              <a:solidFill>
                <a:srgbClr val="FF0000"/>
              </a:solidFill>
              <a:latin typeface="GB pinyinok-D" panose="02000000000000000000" charset="-122"/>
              <a:ea typeface="GB pinyinok-D" panose="02000000000000000000" charset="-122"/>
            </a:endParaRPr>
          </a:p>
        </p:txBody>
      </p:sp>
      <p:sp>
        <p:nvSpPr>
          <p:cNvPr id="12302" name="文本框 10"/>
          <p:cNvSpPr txBox="1"/>
          <p:nvPr/>
        </p:nvSpPr>
        <p:spPr>
          <a:xfrm>
            <a:off x="7484745" y="1395413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结构：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3" name="文本框 12"/>
          <p:cNvSpPr txBox="1"/>
          <p:nvPr/>
        </p:nvSpPr>
        <p:spPr>
          <a:xfrm>
            <a:off x="8957945" y="1416050"/>
            <a:ext cx="2255838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独体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04" name="文本框 15"/>
          <p:cNvSpPr txBox="1"/>
          <p:nvPr/>
        </p:nvSpPr>
        <p:spPr>
          <a:xfrm>
            <a:off x="4384993" y="235743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偏旁：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5" name="文本框 16"/>
          <p:cNvSpPr txBox="1"/>
          <p:nvPr/>
        </p:nvSpPr>
        <p:spPr>
          <a:xfrm>
            <a:off x="5822633" y="2377440"/>
            <a:ext cx="7318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立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06" name="文本框 18"/>
          <p:cNvSpPr txBox="1"/>
          <p:nvPr/>
        </p:nvSpPr>
        <p:spPr>
          <a:xfrm>
            <a:off x="7518400" y="235743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笔画数：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7" name="文本框 19"/>
          <p:cNvSpPr txBox="1"/>
          <p:nvPr/>
        </p:nvSpPr>
        <p:spPr>
          <a:xfrm>
            <a:off x="9606598" y="2377440"/>
            <a:ext cx="15700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5</a:t>
            </a:r>
            <a:endParaRPr lang="en-US" altLang="zh-CN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08" name="文本框 25"/>
          <p:cNvSpPr txBox="1"/>
          <p:nvPr/>
        </p:nvSpPr>
        <p:spPr>
          <a:xfrm>
            <a:off x="4384993" y="3319463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组词：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9" name="文本框 26"/>
          <p:cNvSpPr txBox="1"/>
          <p:nvPr/>
        </p:nvSpPr>
        <p:spPr>
          <a:xfrm>
            <a:off x="5791200" y="3328670"/>
            <a:ext cx="65532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立正  站立  立刻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10" name="文本框 30"/>
          <p:cNvSpPr txBox="1"/>
          <p:nvPr/>
        </p:nvSpPr>
        <p:spPr>
          <a:xfrm>
            <a:off x="1468120" y="522763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造句：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11" name="文本框 25"/>
          <p:cNvSpPr txBox="1"/>
          <p:nvPr/>
        </p:nvSpPr>
        <p:spPr>
          <a:xfrm>
            <a:off x="4384993" y="428148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笔顺：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12" name="文本框 26"/>
          <p:cNvSpPr txBox="1"/>
          <p:nvPr/>
        </p:nvSpPr>
        <p:spPr>
          <a:xfrm>
            <a:off x="2885758" y="5168900"/>
            <a:ext cx="8123237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升旗时，我们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立正</a:t>
            </a:r>
            <a:r>
              <a:rPr lang="zh-CN" altLang="en-US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向国旗敬礼。 </a:t>
            </a:r>
            <a:r>
              <a:rPr lang="zh-CN" altLang="en-US" sz="4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endParaRPr lang="zh-CN" altLang="en-US" sz="48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06506" name="图片 1" descr="KT立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94058" y="4349750"/>
            <a:ext cx="3127375" cy="614363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9154" name="图片 1" descr="力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1660" y="2499360"/>
            <a:ext cx="3975100" cy="27813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89" name="文本框 20"/>
          <p:cNvSpPr txBox="1"/>
          <p:nvPr/>
        </p:nvSpPr>
        <p:spPr>
          <a:xfrm>
            <a:off x="1347470" y="1597025"/>
            <a:ext cx="2392045" cy="8915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en-US" altLang="zh-CN" sz="5200">
                <a:solidFill>
                  <a:srgbClr val="FF0000"/>
                </a:solidFill>
                <a:latin typeface="GB pinyinok-D" panose="02000000000000000000" charset="-122"/>
                <a:ea typeface="GB pinyinok-D" panose="02000000000000000000" charset="-122"/>
              </a:rPr>
              <a:t>zhèng</a:t>
            </a:r>
            <a:endParaRPr lang="en-US" altLang="zh-CN" sz="5200">
              <a:solidFill>
                <a:srgbClr val="FF0000"/>
              </a:solidFill>
              <a:latin typeface="GB pinyinok-D" panose="02000000000000000000" charset="-122"/>
              <a:ea typeface="GB pinyinok-D" panose="02000000000000000000" charset="-122"/>
            </a:endParaRPr>
          </a:p>
        </p:txBody>
      </p:sp>
      <p:grpSp>
        <p:nvGrpSpPr>
          <p:cNvPr id="12292" name="组合 28"/>
          <p:cNvGrpSpPr/>
          <p:nvPr/>
        </p:nvGrpSpPr>
        <p:grpSpPr>
          <a:xfrm rot="0">
            <a:off x="1376680" y="1452880"/>
            <a:ext cx="2353945" cy="1210945"/>
            <a:chOff x="2295" y="2480"/>
            <a:chExt cx="3708" cy="1908"/>
          </a:xfrm>
        </p:grpSpPr>
        <p:grpSp>
          <p:nvGrpSpPr>
            <p:cNvPr id="12293" name="组合 25"/>
            <p:cNvGrpSpPr/>
            <p:nvPr/>
          </p:nvGrpSpPr>
          <p:grpSpPr>
            <a:xfrm>
              <a:off x="2295" y="2531"/>
              <a:ext cx="3708" cy="1254"/>
              <a:chOff x="2295" y="2549"/>
              <a:chExt cx="3708" cy="1254"/>
            </a:xfrm>
          </p:grpSpPr>
          <p:cxnSp>
            <p:nvCxnSpPr>
              <p:cNvPr id="22" name="直接连接符 21"/>
              <p:cNvCxnSpPr/>
              <p:nvPr/>
            </p:nvCxnSpPr>
            <p:spPr>
              <a:xfrm>
                <a:off x="2295" y="2549"/>
                <a:ext cx="3709" cy="0"/>
              </a:xfrm>
              <a:prstGeom prst="line">
                <a:avLst/>
              </a:prstGeom>
              <a:ln w="28575">
                <a:solidFill>
                  <a:srgbClr val="91C98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/>
              <p:nvPr/>
            </p:nvCxnSpPr>
            <p:spPr>
              <a:xfrm>
                <a:off x="2295" y="3176"/>
                <a:ext cx="3709" cy="0"/>
              </a:xfrm>
              <a:prstGeom prst="line">
                <a:avLst/>
              </a:prstGeom>
              <a:ln w="28575">
                <a:solidFill>
                  <a:srgbClr val="91C987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/>
              <p:nvPr/>
            </p:nvCxnSpPr>
            <p:spPr>
              <a:xfrm>
                <a:off x="2295" y="3803"/>
                <a:ext cx="3709" cy="0"/>
              </a:xfrm>
              <a:prstGeom prst="line">
                <a:avLst/>
              </a:prstGeom>
              <a:ln w="28575">
                <a:solidFill>
                  <a:srgbClr val="91C987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7" name="直接连接符 26"/>
            <p:cNvCxnSpPr/>
            <p:nvPr/>
          </p:nvCxnSpPr>
          <p:spPr>
            <a:xfrm flipV="1">
              <a:off x="2308" y="2480"/>
              <a:ext cx="0" cy="1909"/>
            </a:xfrm>
            <a:prstGeom prst="line">
              <a:avLst/>
            </a:prstGeom>
            <a:ln w="28575">
              <a:solidFill>
                <a:srgbClr val="91C98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V="1">
              <a:off x="5995" y="2480"/>
              <a:ext cx="0" cy="1909"/>
            </a:xfrm>
            <a:prstGeom prst="line">
              <a:avLst/>
            </a:prstGeom>
            <a:ln w="28575">
              <a:solidFill>
                <a:srgbClr val="91C98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300" name="文本框 6"/>
          <p:cNvSpPr txBox="1"/>
          <p:nvPr/>
        </p:nvSpPr>
        <p:spPr>
          <a:xfrm>
            <a:off x="4288473" y="1395413"/>
            <a:ext cx="1830388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音序：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1" name="文本框 8"/>
          <p:cNvSpPr txBox="1"/>
          <p:nvPr/>
        </p:nvSpPr>
        <p:spPr>
          <a:xfrm>
            <a:off x="5776913" y="1416050"/>
            <a:ext cx="7318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4000" b="1">
                <a:solidFill>
                  <a:srgbClr val="FF0000"/>
                </a:solidFill>
                <a:latin typeface="GB pinyinok-D" panose="02000000000000000000" charset="-122"/>
                <a:ea typeface="GB pinyinok-D" panose="02000000000000000000" charset="-122"/>
              </a:rPr>
              <a:t>Z</a:t>
            </a:r>
            <a:endParaRPr lang="en-US" altLang="zh-CN" sz="4000" b="1">
              <a:solidFill>
                <a:srgbClr val="FF0000"/>
              </a:solidFill>
              <a:latin typeface="GB pinyinok-D" panose="02000000000000000000" charset="-122"/>
              <a:ea typeface="GB pinyinok-D" panose="02000000000000000000" charset="-122"/>
            </a:endParaRPr>
          </a:p>
        </p:txBody>
      </p:sp>
      <p:sp>
        <p:nvSpPr>
          <p:cNvPr id="12302" name="文本框 10"/>
          <p:cNvSpPr txBox="1"/>
          <p:nvPr/>
        </p:nvSpPr>
        <p:spPr>
          <a:xfrm>
            <a:off x="7388225" y="1395413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结构：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3" name="文本框 12"/>
          <p:cNvSpPr txBox="1"/>
          <p:nvPr/>
        </p:nvSpPr>
        <p:spPr>
          <a:xfrm>
            <a:off x="8861425" y="1416050"/>
            <a:ext cx="2255838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独体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04" name="文本框 15"/>
          <p:cNvSpPr txBox="1"/>
          <p:nvPr/>
        </p:nvSpPr>
        <p:spPr>
          <a:xfrm>
            <a:off x="4288473" y="235743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偏旁：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5" name="文本框 16"/>
          <p:cNvSpPr txBox="1"/>
          <p:nvPr/>
        </p:nvSpPr>
        <p:spPr>
          <a:xfrm>
            <a:off x="5726113" y="2377440"/>
            <a:ext cx="7318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一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06" name="文本框 18"/>
          <p:cNvSpPr txBox="1"/>
          <p:nvPr/>
        </p:nvSpPr>
        <p:spPr>
          <a:xfrm>
            <a:off x="7421880" y="235743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笔画数：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7" name="文本框 19"/>
          <p:cNvSpPr txBox="1"/>
          <p:nvPr/>
        </p:nvSpPr>
        <p:spPr>
          <a:xfrm>
            <a:off x="9510078" y="2377440"/>
            <a:ext cx="15700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5</a:t>
            </a:r>
            <a:endParaRPr lang="en-US" altLang="zh-CN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08" name="文本框 25"/>
          <p:cNvSpPr txBox="1"/>
          <p:nvPr/>
        </p:nvSpPr>
        <p:spPr>
          <a:xfrm>
            <a:off x="4288473" y="3319463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组词：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9" name="文本框 26"/>
          <p:cNvSpPr txBox="1"/>
          <p:nvPr/>
        </p:nvSpPr>
        <p:spPr>
          <a:xfrm>
            <a:off x="5715000" y="3328670"/>
            <a:ext cx="65532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正午  反正  公正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10" name="文本框 30"/>
          <p:cNvSpPr txBox="1"/>
          <p:nvPr/>
        </p:nvSpPr>
        <p:spPr>
          <a:xfrm>
            <a:off x="1371600" y="522763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造句：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11" name="文本框 25"/>
          <p:cNvSpPr txBox="1"/>
          <p:nvPr/>
        </p:nvSpPr>
        <p:spPr>
          <a:xfrm>
            <a:off x="4288473" y="428148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笔顺：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12" name="文本框 26"/>
          <p:cNvSpPr txBox="1"/>
          <p:nvPr/>
        </p:nvSpPr>
        <p:spPr>
          <a:xfrm>
            <a:off x="2789238" y="5168900"/>
            <a:ext cx="8123237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小明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正在</a:t>
            </a:r>
            <a:r>
              <a:rPr lang="zh-CN" altLang="en-US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写作业。 </a:t>
            </a:r>
            <a:r>
              <a:rPr lang="zh-CN" altLang="en-US" sz="4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endParaRPr lang="zh-CN" altLang="en-US" sz="48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07522" name="图片 1" descr="正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2930" y="2523490"/>
            <a:ext cx="3961130" cy="27749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7531" name="图片 1" descr="KT正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45694" y="4311885"/>
            <a:ext cx="2769714" cy="564934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4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TEMPLATE_THUMBS_INDEX" val="1、2、3、6、8、10、11、12、15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5.xml><?xml version="1.0" encoding="utf-8"?>
<p:tagLst xmlns:p="http://schemas.openxmlformats.org/presentationml/2006/main">
  <p:tag name="KSO_WM_TEMPLATE_THUMBS_INDEX" val="1、2、3、6、8、10、11、12、15"/>
  <p:tag name="KSO_WM_SLIDE_ID" val="custom20187308_1"/>
  <p:tag name="KSO_WM_TEMPLATE_SUBCATEGORY" val="0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SLIDE_MODEL_TYPE" val="cover"/>
</p:tagLst>
</file>

<file path=ppt/tags/tag6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7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8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9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heme/theme1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236</Words>
  <Application>WPS 演示</Application>
  <PresentationFormat>宽屏</PresentationFormat>
  <Paragraphs>116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6" baseType="lpstr">
      <vt:lpstr>Arial</vt:lpstr>
      <vt:lpstr>宋体</vt:lpstr>
      <vt:lpstr>Wingdings</vt:lpstr>
      <vt:lpstr>黑体</vt:lpstr>
      <vt:lpstr>Calibri</vt:lpstr>
      <vt:lpstr>仿宋</vt:lpstr>
      <vt:lpstr>微软雅黑</vt:lpstr>
      <vt:lpstr>GB pinyinok-D</vt:lpstr>
      <vt:lpstr>楷体</vt:lpstr>
      <vt:lpstr>Arial Unicode MS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Administrator</dc:creator>
  <cp:lastModifiedBy>彼岸之巅1405926735</cp:lastModifiedBy>
  <cp:revision>47</cp:revision>
  <dcterms:created xsi:type="dcterms:W3CDTF">2019-06-19T02:08:00Z</dcterms:created>
  <dcterms:modified xsi:type="dcterms:W3CDTF">2020-08-29T10:01:55Z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2052-11.1.0.9912</vt:lpwstr>
  </property>
</Properties>
</file>