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60" r:id="rId3"/>
    <p:sldMasterId id="2147483672" r:id="rId4"/>
    <p:sldMasterId id="2147483697" r:id="rId5"/>
    <p:sldMasterId id="2147483719" r:id="rId6"/>
    <p:sldMasterId id="2147483727" r:id="rId7"/>
    <p:sldMasterId id="2147483753" r:id="rId8"/>
  </p:sldMasterIdLst>
  <p:notesMasterIdLst>
    <p:notesMasterId r:id="rId10"/>
  </p:notesMasterIdLst>
  <p:sldIdLst>
    <p:sldId id="1197" r:id="rId9"/>
    <p:sldId id="1198" r:id="rId11"/>
    <p:sldId id="1199" r:id="rId12"/>
    <p:sldId id="1202" r:id="rId13"/>
    <p:sldId id="1203" r:id="rId14"/>
    <p:sldId id="1271" r:id="rId15"/>
    <p:sldId id="1213" r:id="rId16"/>
    <p:sldId id="1278" r:id="rId17"/>
    <p:sldId id="1219" r:id="rId18"/>
    <p:sldId id="1281" r:id="rId19"/>
    <p:sldId id="1282" r:id="rId20"/>
    <p:sldId id="1274" r:id="rId21"/>
    <p:sldId id="1283" r:id="rId22"/>
    <p:sldId id="1260" r:id="rId23"/>
    <p:sldId id="1272" r:id="rId24"/>
    <p:sldId id="1273" r:id="rId25"/>
    <p:sldId id="1275" r:id="rId26"/>
    <p:sldId id="1276" r:id="rId27"/>
    <p:sldId id="1277" r:id="rId28"/>
    <p:sldId id="1279" r:id="rId29"/>
    <p:sldId id="1251" r:id="rId30"/>
    <p:sldId id="1252" r:id="rId31"/>
    <p:sldId id="1253" r:id="rId32"/>
    <p:sldId id="1255" r:id="rId33"/>
    <p:sldId id="1280" r:id="rId34"/>
  </p:sldIdLst>
  <p:sldSz cx="9144000" cy="5143500" type="screen16x9"/>
  <p:notesSz cx="6858000" cy="9144000"/>
  <p:embeddedFontLst>
    <p:embeddedFont>
      <p:font typeface="微软雅黑" panose="020B0503020204020204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黑体" panose="02010609060101010101" pitchFamily="49" charset="-122"/>
      <p:regular r:id="rId44"/>
    </p:embeddedFont>
    <p:embeddedFont>
      <p:font typeface="幼圆" panose="02010509060101010101" pitchFamily="49" charset="-122"/>
      <p:regular r:id="rId45"/>
    </p:embeddedFont>
    <p:embeddedFont>
      <p:font typeface="华文楷体" panose="02010600040101010101" pitchFamily="2" charset="-122"/>
      <p:regular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B5FD1"/>
    <a:srgbClr val="211813"/>
    <a:srgbClr val="53B948"/>
    <a:srgbClr val="D2F5B9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3705" autoAdjust="0"/>
  </p:normalViewPr>
  <p:slideViewPr>
    <p:cSldViewPr>
      <p:cViewPr>
        <p:scale>
          <a:sx n="80" d="100"/>
          <a:sy n="80" d="100"/>
        </p:scale>
        <p:origin x="-1644" y="-456"/>
      </p:cViewPr>
      <p:guideLst>
        <p:guide orient="horz" pos="1605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48" y="2914650"/>
            <a:ext cx="6400276" cy="131445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3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53" y="1200151"/>
            <a:ext cx="8229266" cy="3394472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87" y="3305176"/>
            <a:ext cx="7772018" cy="1021556"/>
          </a:xfrm>
          <a:prstGeom prst="rect">
            <a:avLst/>
          </a:prstGeom>
        </p:spPr>
        <p:txBody>
          <a:bodyPr lIns="68580" tIns="34290" rIns="68580" bIns="34290"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87" y="2180035"/>
            <a:ext cx="7772018" cy="112514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3" y="205979"/>
            <a:ext cx="8229266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48" y="1200151"/>
            <a:ext cx="4056882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442" y="1200151"/>
            <a:ext cx="4058072" cy="3394472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3" y="205979"/>
            <a:ext cx="8229266" cy="85725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1" y="1151335"/>
            <a:ext cx="4040212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1" y="1631156"/>
            <a:ext cx="4040212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17" y="1151335"/>
            <a:ext cx="4041402" cy="47982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17" y="1631156"/>
            <a:ext cx="4041402" cy="2963466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3" y="205979"/>
            <a:ext cx="8229266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4787"/>
            <a:ext cx="3007832" cy="871538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632" y="204790"/>
            <a:ext cx="5111885" cy="43898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48" y="1076328"/>
            <a:ext cx="3007832" cy="351829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3865" indent="0">
              <a:buNone/>
              <a:defRPr sz="700"/>
            </a:lvl6pPr>
            <a:lvl7pPr marL="2056765" indent="0">
              <a:buNone/>
              <a:defRPr sz="700"/>
            </a:lvl7pPr>
            <a:lvl8pPr marL="2399665" indent="0">
              <a:buNone/>
              <a:defRPr sz="700"/>
            </a:lvl8pPr>
            <a:lvl9pPr marL="274256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077" y="3600451"/>
            <a:ext cx="5486971" cy="425054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077" y="459581"/>
            <a:ext cx="5486971" cy="3086100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077" y="4025506"/>
            <a:ext cx="5486971" cy="603647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3865" indent="0">
              <a:buNone/>
              <a:defRPr sz="700"/>
            </a:lvl6pPr>
            <a:lvl7pPr marL="2056765" indent="0">
              <a:buNone/>
              <a:defRPr sz="700"/>
            </a:lvl7pPr>
            <a:lvl8pPr marL="2399665" indent="0">
              <a:buNone/>
              <a:defRPr sz="700"/>
            </a:lvl8pPr>
            <a:lvl9pPr marL="2742565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53" y="205979"/>
            <a:ext cx="8229266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3" y="1200151"/>
            <a:ext cx="8229266" cy="339447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96" y="205980"/>
            <a:ext cx="2056423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1" y="205980"/>
            <a:ext cx="6058531" cy="4388644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47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E014346E-DEDF-498A-AF7D-A9D39D4BEE6B}" type="datetimeFigureOut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530" y="4767264"/>
            <a:ext cx="289471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endParaRPr lang="zh-CN" altLang="en-US" sz="11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692" y="4767264"/>
            <a:ext cx="2133822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514350"/>
            <a:fld id="{FE4AC913-6F29-404C-9ADF-29251873EBE9}" type="slidenum">
              <a:rPr lang="zh-CN" altLang="en-US" sz="1100" smtClean="0">
                <a:solidFill>
                  <a:prstClr val="black"/>
                </a:solidFill>
              </a:rPr>
            </a:fld>
            <a:endParaRPr lang="zh-CN" altLang="en-US" sz="11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jpeg"/><Relationship Id="rId13" Type="http://schemas.openxmlformats.org/officeDocument/2006/relationships/image" Target="../media/image1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5" Type="http://schemas.openxmlformats.org/officeDocument/2006/relationships/theme" Target="../theme/theme3.xml"/><Relationship Id="rId24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4" Type="http://schemas.openxmlformats.org/officeDocument/2006/relationships/theme" Target="../theme/theme4.xml"/><Relationship Id="rId23" Type="http://schemas.openxmlformats.org/officeDocument/2006/relationships/image" Target="../media/image2.jpeg"/><Relationship Id="rId22" Type="http://schemas.openxmlformats.org/officeDocument/2006/relationships/image" Target="../media/image4.jpeg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1" Type="http://schemas.openxmlformats.org/officeDocument/2006/relationships/theme" Target="../theme/theme5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7.xml"/><Relationship Id="rId29" Type="http://schemas.openxmlformats.org/officeDocument/2006/relationships/theme" Target="../theme/theme6.xml"/><Relationship Id="rId28" Type="http://schemas.openxmlformats.org/officeDocument/2006/relationships/image" Target="../media/image2.jpeg"/><Relationship Id="rId27" Type="http://schemas.openxmlformats.org/officeDocument/2006/relationships/image" Target="../media/image6.png"/><Relationship Id="rId26" Type="http://schemas.openxmlformats.org/officeDocument/2006/relationships/image" Target="../media/image5.png"/><Relationship Id="rId25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98.xml"/><Relationship Id="rId23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6.xml"/><Relationship Id="rId21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4.xml"/><Relationship Id="rId2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4.xml"/><Relationship Id="rId1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1" Type="http://schemas.openxmlformats.org/officeDocument/2006/relationships/theme" Target="../theme/theme7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log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</p:sldLayoutIdLst>
  <p:timing>
    <p:tnLst>
      <p:par>
        <p:cTn id="1" dur="indefinite" restart="never" nodeType="tmRoot"/>
      </p:par>
    </p:tnLst>
  </p:timing>
  <p:txStyles>
    <p:titleStyle>
      <a:lvl1pPr algn="ctr" defTabSz="68453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4530" rtl="0" eaLnBrk="1" latinLnBrk="0" hangingPunct="1">
        <a:spcBef>
          <a:spcPts val="1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415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315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4530" rtl="0" eaLnBrk="1" latinLnBrk="0" hangingPunct="1">
        <a:spcBef>
          <a:spcPts val="1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45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104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19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剃头大师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 descr="http://cms-bucket.nosdn.127.net/catchpic/5/59/5947fa8ccb0505d9e5feb19264701afd.jpg?imageView&amp;thumbnail=550x0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6" y="3723878"/>
            <a:ext cx="2090736" cy="151216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28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  <p:sldLayoutId id="2147483746" r:id="rId19"/>
    <p:sldLayoutId id="2147483747" r:id="rId20"/>
    <p:sldLayoutId id="2147483748" r:id="rId21"/>
    <p:sldLayoutId id="2147483749" r:id="rId22"/>
    <p:sldLayoutId id="2147483750" r:id="rId23"/>
    <p:sldLayoutId id="2147483751" r:id="rId24"/>
    <p:sldLayoutId id="214748375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/>
          <a:srcRect l="5126" r="4079" b="21777"/>
          <a:stretch>
            <a:fillRect/>
          </a:stretch>
        </p:blipFill>
        <p:spPr bwMode="auto">
          <a:xfrm>
            <a:off x="1" y="4179105"/>
            <a:ext cx="9143999" cy="964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54.xml"/><Relationship Id="rId6" Type="http://schemas.openxmlformats.org/officeDocument/2006/relationships/slide" Target="slide1.xml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hyperlink" Target="&#19971;&#24425;-&#20154;&#25945;&#29256;-&#19977;&#19979;-19-&#21059;&#22836;&#22823;&#24072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80112" y="951571"/>
            <a:ext cx="3313284" cy="283923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同学们，你们喜欢理发吗？今天，我们来见识一位“剃头大师”，看看他是怎么给别人理发的。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1" descr="C:\Users\Administrator\AppData\Roaming\Tencent\Users\56229019\QQ\WinTemp\RichOle\AA]J4I@9TA@9A8V885}P6.png"/>
          <p:cNvSpPr>
            <a:spLocks noChangeAspect="1" noChangeArrowheads="1"/>
          </p:cNvSpPr>
          <p:nvPr/>
        </p:nvSpPr>
        <p:spPr bwMode="auto">
          <a:xfrm>
            <a:off x="0" y="0"/>
            <a:ext cx="22863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1026" name="Picture 2" descr="C:\Users\Administrator\AppData\Roaming\Tencent\Users\56229019\QQ\WinTemp\RichOle\82S]~E96HFR3$Q0GBI_6E(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8" y="573528"/>
            <a:ext cx="5456258" cy="358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738086"/>
            <a:ext cx="7344816" cy="9310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我的表弟小沙天生胆小，怕鬼，怕喝中药，怕做噩梦，还怕剃头。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1996317"/>
            <a:ext cx="7344816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谁给他剃头，他就骂谁“害人精”，还用看仇人一样的目光怒视对方。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2339752" y="3579862"/>
            <a:ext cx="3384376" cy="1296144"/>
          </a:xfrm>
          <a:prstGeom prst="borderCallout1">
            <a:avLst>
              <a:gd name="adj1" fmla="val 18750"/>
              <a:gd name="adj2" fmla="val -8333"/>
              <a:gd name="adj3" fmla="val -42339"/>
              <a:gd name="adj4" fmla="val -33867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开篇表明小表弟的性格特点，为后面故事展开做铺垫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9792" y="1347614"/>
            <a:ext cx="547260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4-6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说说老师傅是怎么给表弟小沙剃头的？小沙感受如何？在文中找出相关语句。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56" y="177966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166" y="1329613"/>
            <a:ext cx="6805642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老师傅习惯用一把老掉牙的推剪，它常常会咬住一绺头发不放，让小沙吃尽苦头。这还不算，老师傅眼神差了点儿，总把碎头发掉在小沙的脖子里，痒得小沙哧哧笑……跟受刑一样。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059832" y="213488"/>
            <a:ext cx="3672886" cy="918102"/>
          </a:xfrm>
          <a:prstGeom prst="cloudCallout">
            <a:avLst>
              <a:gd name="adj1" fmla="val -69331"/>
              <a:gd name="adj2" fmla="val 6638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老师傅剃头，小沙的感受是是什么？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815058" y="2876189"/>
            <a:ext cx="16744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双波形 13"/>
          <p:cNvSpPr/>
          <p:nvPr/>
        </p:nvSpPr>
        <p:spPr>
          <a:xfrm>
            <a:off x="610576" y="3147814"/>
            <a:ext cx="7561824" cy="1620180"/>
          </a:xfrm>
          <a:prstGeom prst="double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因为老师傅的老掉牙的推剪，会咬住一绺头发不放，让小沙吃尽苦头。老师傅眼神差了点儿，总把碎头发掉在小沙的脖子里，痒得小沙哧哧笑。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99792" y="1347614"/>
            <a:ext cx="5472608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快速阅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剩下的部分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看看“我”是怎样给表弟剃头的？结果如何？在文中找出来。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56" y="177966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23192" y="1347614"/>
            <a:ext cx="6751630" cy="1886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300" dirty="0">
                <a:latin typeface="楷体" panose="02010609060101010101" pitchFamily="49" charset="-122"/>
                <a:ea typeface="楷体" panose="02010609060101010101" pitchFamily="49" charset="-122"/>
              </a:rPr>
              <a:t>我先把姑父的大睡衣给他围上，再摆出剃头师傅的架势，嚓嚓两剪刀，就剪下一堆头发。</a:t>
            </a:r>
            <a:endParaRPr lang="zh-CN" altLang="en-US" sz="3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3815817" y="141480"/>
            <a:ext cx="3132756" cy="918102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47270" y="3165816"/>
            <a:ext cx="6643603" cy="135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我觉得文中的“我”好像会理发，而且剪头发的速度很快。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37624"/>
            <a:ext cx="7776863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我觉得自己像个剃头大师，剪刀所到之处，头发纷纷飘落，真比那剃头老师傅还熟练。这儿一剪刀，那儿一剪刀，……我这样随意乱剪，头发长长短短，这儿翘起，那儿短的只剩下一厘米。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3977856" y="519522"/>
            <a:ext cx="3132756" cy="918102"/>
          </a:xfrm>
          <a:prstGeom prst="cloudCallou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你从中体会到了什么？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15616" y="3381840"/>
            <a:ext cx="6643603" cy="135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虽然“我”剪头发的速度很快，但只是随意乱剪，长短不一。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313804"/>
            <a:ext cx="7165232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我剪掉几根翘起的长发，又把头发修了修，可惜，越修越糟，一些头发越剪越短，甚至露出了头皮。一眼望去，整个头上坑坑洼洼，耳朵边剪得小心，却像层层梯田。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83568" y="3363838"/>
            <a:ext cx="6643603" cy="135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通过对形状的描写，突出了“我”剪的头发很糟糕。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11759" y="2805776"/>
            <a:ext cx="49691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云形标注 5"/>
          <p:cNvSpPr/>
          <p:nvPr/>
        </p:nvSpPr>
        <p:spPr>
          <a:xfrm>
            <a:off x="4031870" y="312858"/>
            <a:ext cx="4267029" cy="1142768"/>
          </a:xfrm>
          <a:prstGeom prst="cloudCallout">
            <a:avLst>
              <a:gd name="adj1" fmla="val -24023"/>
              <a:gd name="adj2" fmla="val 17164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运用比喻的修辞手法，说明耳朵附近修剪的很不平整。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114" y="676967"/>
            <a:ext cx="62427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“我”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和剃头师傅谁剃得好？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113" y="1491630"/>
            <a:ext cx="7399785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当然剃头师傅剃得好，因为“姑父还要付双倍的钱”。</a:t>
            </a:r>
            <a:endParaRPr lang="zh-CN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而我剃完头发之后，小沙“一照镜子，大叫一声，像见了鬼一样。”</a:t>
            </a:r>
            <a:endParaRPr lang="zh-CN" altLang="zh-CN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7084" y="627534"/>
            <a:ext cx="7885369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学完课文，想一想</a:t>
            </a:r>
            <a:r>
              <a:rPr lang="zh-CN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“剃头大师”</a:t>
            </a:r>
            <a:r>
              <a:rPr lang="zh-CN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和“害人精”分别指谁？为什么这样称呼他们？</a:t>
            </a:r>
            <a:endParaRPr lang="zh-CN" altLang="zh-CN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087" y="1937176"/>
            <a:ext cx="7491269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小沙的嘴里，“害人精”是剃头的师傅，因为小沙害怕理发，他们给他理发，弄疼他，让他很不舒服。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“剃头大师”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是我对自己的称呼，以为自己能理发，特像“剃头大师”的架势。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9" y="627534"/>
            <a:ext cx="689530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实际上，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才是真正的“剃头大师”，谁才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是个“害人精”？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2139701"/>
            <a:ext cx="7488832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剃头师傅是“剃头大师”，“我”</a:t>
            </a:r>
            <a:r>
              <a:rPr lang="zh-CN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</a:t>
            </a:r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理发，</a:t>
            </a:r>
            <a:r>
              <a:rPr lang="zh-CN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乱剪才是“害人精”。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剃头大师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97794" y="134519"/>
            <a:ext cx="1960880" cy="2743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部编版  语文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三年级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238671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8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5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6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234719" y="1995686"/>
            <a:ext cx="5022874" cy="85407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19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剃头大师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9542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结合全文说一说，为什么用“剃头大师”作为题目？（课后第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438501" y="2283718"/>
            <a:ext cx="7776864" cy="14401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这里有些自嘲的成分，嘲笑自己不懂装懂，硬冒充“剃头大师”，结果把小沙的头发剪得不成样子。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通过这件事，是在回忆童年的趣事，表达对童年的怀念。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8" y="411511"/>
            <a:ext cx="2219380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9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zh-CN" sz="2800" dirty="0" smtClean="0"/>
              <a:t>童年的水墨画</a:t>
            </a:r>
            <a:endParaRPr lang="zh-CN" altLang="en-US" sz="28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854361" y="1441116"/>
            <a:ext cx="353282" cy="21579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 sz="280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 rot="10800000" flipV="1">
            <a:off x="2220931" y="2794962"/>
            <a:ext cx="5663436" cy="50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剃头大师：熟练  随意乱剪  见了鬼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1373815" y="1623673"/>
            <a:ext cx="480546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剃头大师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20932" y="1718732"/>
            <a:ext cx="538673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害人精：小沙吃尽苦头  受刑一样</a:t>
            </a:r>
            <a:endParaRPr lang="zh-CN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3" y="1510763"/>
            <a:ext cx="8162227" cy="2063634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这篇课文写的是小沙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，刚开始是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给他剃头，由于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所以小沙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，后来写“我”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27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9158" y="1995511"/>
            <a:ext cx="2052495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老剃头师傅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7447" y="1510763"/>
            <a:ext cx="1312844" cy="484748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怕剃头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65492" y="2537757"/>
            <a:ext cx="2015056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吃尽了苦头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19540" y="2055254"/>
            <a:ext cx="3798365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推剪老、眼神差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1"/>
            <a:ext cx="203675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32521" y="2482206"/>
            <a:ext cx="1733186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给他剃头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0068" y="2966947"/>
            <a:ext cx="3253272" cy="484741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小沙像见了鬼一样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56229019\QQ\WinTemp\RichOle\$`[`53Y~9KJD~VGXN1@%PRV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79512" y="411511"/>
            <a:ext cx="2376265" cy="561692"/>
            <a:chOff x="179512" y="411511"/>
            <a:chExt cx="2376265" cy="56169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" name="文本框 14"/>
            <p:cNvSpPr txBox="1"/>
            <p:nvPr/>
          </p:nvSpPr>
          <p:spPr>
            <a:xfrm>
              <a:off x="624429" y="411511"/>
              <a:ext cx="1931348" cy="561692"/>
            </a:xfrm>
            <a:prstGeom prst="rect">
              <a:avLst/>
            </a:prstGeom>
            <a:grp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8"/>
              <a:ext cx="366860" cy="456338"/>
            </a:xfrm>
            <a:prstGeom prst="rect">
              <a:avLst/>
            </a:prstGeom>
            <a:grpFill/>
          </p:spPr>
        </p:pic>
      </p:grpSp>
      <p:sp>
        <p:nvSpPr>
          <p:cNvPr id="2" name="矩形 1"/>
          <p:cNvSpPr/>
          <p:nvPr/>
        </p:nvSpPr>
        <p:spPr>
          <a:xfrm>
            <a:off x="4788052" y="407468"/>
            <a:ext cx="3294795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所见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牧童骑黄牛，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歌声振林樾。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意欲捕鸣蝉，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忽然闭口立。</a:t>
            </a:r>
            <a:b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45101" y="2673237"/>
            <a:ext cx="7507811" cy="438574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他病得太严重了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虚弱得甚至连呼吸都很艰难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5025" y="913131"/>
            <a:ext cx="7346708" cy="22885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课堂练习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just">
              <a:lnSpc>
                <a:spcPct val="1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一、读一读，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划横线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字造句。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我剪掉几根翘起的长发，又把头发修了修，可惜，越修越糟，一些头发越剪越短，</a:t>
            </a:r>
            <a:r>
              <a:rPr lang="zh-CN" altLang="zh-CN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露出了头皮。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</a:t>
            </a:r>
            <a:r>
              <a:rPr lang="en-US" altLang="zh-CN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logo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6185" y="555526"/>
            <a:ext cx="82809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二、文中写了作者的表弟小沙的两次理发经历，现实生活中你理过发吗？有什么感想或感受？试着写一写。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911023"/>
            <a:ext cx="86575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剪发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开始了，阿姨拿了一把漂亮的小剪刀和一把粉色的小梳子。我发现这剪刀很特别：其中一只剪刀柄后，有一个像逗号样的小东东。接着，阿姨向我头上喷了一点水，咔咔咔、咔咔咔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剪刀开始在我头上狂乱的飞舞起来，只见一根根的头发倾泻而下。一会儿，阿姨又用电推子在我头上，推了几下。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“好了。”阿姨说道。我迫不及待的照了照镜子，哇！我的发型美丽又帅气，像变了个人似的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059582"/>
            <a:ext cx="5904656" cy="3785643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30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秦文君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1954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年生于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上海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儿童文学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作家，现任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上海市作家协会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副主席，《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中国儿童文学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》主编。</a:t>
            </a:r>
            <a:endParaRPr lang="zh-CN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代表作：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男生贾里全传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女生贾梅全传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天棠街3号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》、《宝贝当家》、《</a:t>
            </a:r>
            <a:r>
              <a:rPr lang="en-US" altLang="zh-CN" sz="3000" dirty="0" err="1">
                <a:latin typeface="楷体" panose="02010609060101010101" pitchFamily="49" charset="-122"/>
                <a:ea typeface="楷体" panose="02010609060101010101" pitchFamily="49" charset="-122"/>
              </a:rPr>
              <a:t>调皮的日子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" name="Picture 1" descr="C:\Users\Administrator\AppData\Roaming\Tencent\Users\56229019\QQ\WinTemp\RichOle\)K0XM%]YIP)95O(ZVA9H%E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4" y="1203598"/>
            <a:ext cx="1845878" cy="271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1250" y="5080"/>
            <a:ext cx="1666875" cy="714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4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脸</a:t>
            </a:r>
            <a:endParaRPr kumimoji="1"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9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939266" y="309542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仇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刑 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136669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惯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54527" y="1145766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tì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94076" y="1250054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zhí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01538" y="1131796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guǐ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3015" y="2650167"/>
            <a:ext cx="1178880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chóu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08067" y="2609667"/>
            <a:ext cx="203624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guàn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05039" y="2625329"/>
            <a:ext cx="137997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mō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61198" y="2601356"/>
            <a:ext cx="128593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xíng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7351798" y="310753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8596" y="166271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302107" y="165977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51798" y="164243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40549" y="31804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95553" y="315605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39436" y="31562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5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4192363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8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7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发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217855" y="1539210"/>
            <a:ext cx="965761" cy="565532"/>
          </a:xfrm>
          <a:prstGeom prst="rect">
            <a:avLst/>
          </a:prstGeom>
          <a:solidFill>
            <a:srgbClr val="FDFEC3"/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现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5237" y="1057418"/>
            <a:ext cx="500764" cy="500129"/>
          </a:xfrm>
          <a:prstGeom prst="rect">
            <a:avLst/>
          </a:prstGeom>
        </p:spPr>
        <p:txBody>
          <a:bodyPr wrap="none" lIns="68573" tIns="34286" rIns="68573" bIns="34286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fā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5102047" cy="5655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73" tIns="34286" rIns="68573" bIns="34286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这次，小沙的头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很长了。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8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8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4906" y="1055223"/>
            <a:ext cx="1111793" cy="496283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fà</a:t>
            </a:r>
            <a:endParaRPr lang="en-US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34719" y="3950434"/>
            <a:ext cx="6505110" cy="5655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早晨起来小草和树叶上有很多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露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珠。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5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露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104772" y="3470192"/>
            <a:ext cx="1815809" cy="496283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2800" dirty="0" err="1">
                <a:latin typeface="黑体" panose="02010609060101010101" pitchFamily="49" charset="-122"/>
                <a:ea typeface="黑体" panose="02010609060101010101" pitchFamily="49" charset="-122"/>
              </a:rPr>
              <a:t>lù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63688" y="2832932"/>
            <a:ext cx="6392683" cy="530906"/>
          </a:xfrm>
          <a:prstGeom prst="rect">
            <a:avLst/>
          </a:prstGeom>
          <a:solidFill>
            <a:srgbClr val="FDFEC3"/>
          </a:solidFill>
        </p:spPr>
        <p:txBody>
          <a:bodyPr wrap="square" lIns="68573" tIns="34286" rIns="68573" bIns="34286">
            <a:spAutoFit/>
          </a:bodyPr>
          <a:lstStyle/>
          <a:p>
            <a:r>
              <a:rPr lang="zh-CN" altLang="en-US" sz="30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一些头发越剪越短，甚至</a:t>
            </a:r>
            <a:r>
              <a:rPr lang="zh-CN" altLang="en-US" sz="3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露</a:t>
            </a:r>
            <a:r>
              <a:rPr lang="zh-CN" altLang="en-US" sz="30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出了头皮。</a:t>
            </a:r>
            <a:endParaRPr lang="zh-CN" altLang="en-US" sz="3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868144" y="2427734"/>
            <a:ext cx="661552" cy="484741"/>
          </a:xfrm>
          <a:prstGeom prst="rect">
            <a:avLst/>
          </a:prstGeom>
        </p:spPr>
        <p:txBody>
          <a:bodyPr wrap="none" lIns="68573" tIns="34286" rIns="68573" bIns="34286">
            <a:spAutoFit/>
          </a:bodyPr>
          <a:lstStyle/>
          <a:p>
            <a:r>
              <a:rPr lang="en-US" altLang="zh-CN" sz="2700" dirty="0" err="1">
                <a:latin typeface="黑体" panose="02010609060101010101" pitchFamily="49" charset="-122"/>
                <a:ea typeface="黑体" panose="02010609060101010101" pitchFamily="49" charset="-122"/>
              </a:rPr>
              <a:t>lòu</a:t>
            </a:r>
            <a:endParaRPr 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197"/>
            <a:ext cx="9165787" cy="51313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11915"/>
            <a:ext cx="1147376" cy="883847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cxnSp>
        <p:nvCxnSpPr>
          <p:cNvPr id="5" name="直接箭头连接符 4"/>
          <p:cNvCxnSpPr/>
          <p:nvPr/>
        </p:nvCxnSpPr>
        <p:spPr>
          <a:xfrm>
            <a:off x="2339752" y="4659982"/>
            <a:ext cx="36004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9"/>
          <p:cNvSpPr txBox="1"/>
          <p:nvPr/>
        </p:nvSpPr>
        <p:spPr>
          <a:xfrm>
            <a:off x="430071" y="909468"/>
            <a:ext cx="1853343" cy="584767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走迷宫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952258" y="287197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骂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716025" y="4155926"/>
            <a:ext cx="755651" cy="70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执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4067952" y="343584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否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212241" y="4168120"/>
            <a:ext cx="755651" cy="70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剃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51528" y="271576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仇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64029" y="1851670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惯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699800" y="1851670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刑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843809" y="55552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替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4644017" y="71173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厘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7164289" y="555526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摸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7236305" y="2067694"/>
            <a:ext cx="7556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付</a:t>
            </a:r>
            <a:endParaRPr lang="zh-CN" altLang="en-US" sz="4000" b="1" dirty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1654" y="93254"/>
            <a:ext cx="2426130" cy="575945"/>
            <a:chOff x="3387260" y="501625"/>
            <a:chExt cx="2426130" cy="575945"/>
          </a:xfrm>
        </p:grpSpPr>
        <p:grpSp>
          <p:nvGrpSpPr>
            <p:cNvPr id="20" name="组合 19"/>
            <p:cNvGrpSpPr/>
            <p:nvPr/>
          </p:nvGrpSpPr>
          <p:grpSpPr>
            <a:xfrm>
              <a:off x="3387260" y="573514"/>
              <a:ext cx="456833" cy="456366"/>
              <a:chOff x="631825" y="5181600"/>
              <a:chExt cx="1554163" cy="1552575"/>
            </a:xfrm>
          </p:grpSpPr>
          <p:sp>
            <p:nvSpPr>
              <p:cNvPr id="2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3876705" y="50162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031 L 0.12639 -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9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39 -0.00185 L 0.28386 -0.0018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86 -0.00185 C 0.29497 0.00524 0.30626 -0.00216 0.3172 -0.00617 C 0.31789 -0.00833 0.31945 -0.00987 0.31945 -0.01234 C 0.32084 -0.08418 0.31806 -0.06692 0.27657 -0.06938 C 0.2724 -0.07216 0.26911 -0.07647 0.2672 -0.08418 C 0.26615 -0.08819 0.26477 -0.09683 0.26477 -0.09683 C 0.26303 -0.11533 0.26199 -0.13383 0.2599 -0.15202 C 0.25973 -0.15387 0.25852 -0.16836 0.25765 -0.17083 C 0.25504 -0.17885 0.25018 -0.17947 0.24567 -0.18162 C 0.23161 -0.1807 0.21928 -0.18625 0.20765 -0.17515 " pathEditMode="relative" ptsTypes="fffffffff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64 -0.17515 C 0.2066 -0.19673 0.20886 -0.21986 0.20469 -0.23867 C 0.20278 -0.24977 0.19618 -0.25439 0.19219 -0.25809 C 0.18351 -0.27752 0.17344 -0.27845 0.16267 -0.28153 C 0.14236 -0.27968 0.12708 -0.27752 0.10799 -0.26642 C 0.10278 -0.26735 0.09774 -0.27043 0.09254 -0.27043 C 0.09063 -0.27043 0.08715 -0.26642 0.08715 -0.2658 " pathEditMode="relative" rAng="0" ptsTypes="ffffffA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2" y="-5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16 -0.2658 C 0.03959 -0.27752 0.01285 -0.27629 -0.046 -0.27382 C -0.05486 -0.2695 -0.05468 -0.25809 -0.05468 -0.27382 " pathEditMode="relative" rAng="0" ptsTypes="ffA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68 -0.27382 C -0.08055 -0.29787 -0.12395 -0.24884 -0.14131 -0.28677 C -0.1394 -0.30311 -0.13628 -0.31946 -0.13385 -0.3358 C -0.13489 -0.35214 -0.13628 -0.36139 -0.13854 -0.37619 C -0.13802 -0.38853 -0.13802 -0.40055 -0.13697 -0.41258 C -0.1335 -0.44897 -0.13385 -0.41381 -0.13385 -0.42985 " pathEditMode="relative" rAng="0" ptsTypes="fffffA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-75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85 -0.48905 C -0.12552 -0.50015 -0.11666 -0.48998 -0.1085 -0.5054 C -0.08541 -0.50447 -0.06232 -0.50447 -0.03906 -0.502 C -0.02916 -0.50046 -0.0184 -0.48844 -0.0085 -0.48474 C 0.00521 -0.44743 0.03195 -0.47456 0.04219 -0.47579 C 0.054 -0.47703 0.06667 -0.47919 0.07917 -0.48011 C 0.07796 -0.47919 0.0757 -0.47579 0.0757 -0.47518 " pathEditMode="relative" rAng="0" ptsTypes="ffffffA">
                                      <p:cBhvr>
                                        <p:cTn id="8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1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78 -0.49368 C 0.10903 -0.48689 0.12813 -0.48381 0.13716 -0.48104 C 0.14167 -0.4798 0.15035 -0.47672 0.15035 -0.47641 C 0.17379 -0.47919 0.17657 -0.48073 0.20209 -0.47888 C 0.20886 -0.44157 0.20469 -0.4243 0.22987 -0.41104 C 0.23994 -0.39809 0.2382 -0.39809 0.25226 -0.40056 C 0.25261 -0.40333 0.25278 -0.40611 0.25365 -0.40888 C 0.25417 -0.41135 0.25573 -0.41289 0.25625 -0.41536 C 0.25834 -0.42399 0.25921 -0.43386 0.26025 -0.4428 C 0.25973 -0.45976 0.25955 -0.47672 0.25886 -0.49368 C 0.25869 -0.49645 0.25886 -0.49985 0.25764 -0.502 C 0.25365 -0.50971 0.23178 -0.51372 0.22848 -0.51465 C 0.21372 -0.51927 0.19827 -0.51989 0.18351 -0.52544 C 0.17691 -0.52791 0.17136 -0.53315 0.16511 -0.53592 C 0.15556 -0.5461 0.15695 -0.53562 0.15695 -0.56121 " pathEditMode="relative" rAng="0" ptsTypes="ffffffffffffffA">
                                      <p:cBhvr>
                                        <p:cTn id="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13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95 -0.57508 C 0.14775 -0.6053 0.15556 -0.64693 0.15816 -0.68023 C 0.15921 -0.75424 0.15035 -0.75702 0.17448 -0.75208 C 0.21528 -0.72895 0.26129 -0.73636 0.30226 -0.73636 " pathEditMode="relative" rAng="0" ptsTypes="fffA">
                                      <p:cBhvr>
                                        <p:cTn id="10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6" y="-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26 -0.75702 C 0.31494 -0.7564 0.325 -0.75547 0.33716 -0.75146 C 0.35886 -0.75393 0.38316 -0.75702 0.40435 -0.74591 C 0.41303 -0.7231 0.40139 -0.75547 0.40921 -0.68733 C 0.40973 -0.68332 0.41407 -0.68393 0.41632 -0.68147 C 0.42674 -0.68239 0.44497 -0.67684 0.45365 -0.69164 C 0.45487 -0.70182 0.45591 -0.712 0.4573 -0.72279 C 0.45799 -0.72865 0.45712 -0.73605 0.45973 -0.73975 C 0.4606 -0.74129 0.46216 -0.74129 0.46337 -0.74191 C 0.49514 -0.73512 0.52726 -0.7342 0.55955 -0.7342 " pathEditMode="relative" rAng="0" ptsTypes="fffffffffA">
                                      <p:cBhvr>
                                        <p:cTn id="1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4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955 -0.7342 C 0.58334 -0.73111 0.60625 -0.72217 0.63039 -0.7197 C 0.62917 -0.57077 0.62917 -0.62812 0.62917 -0.54733 " pathEditMode="relative" rAng="0" ptsTypes="ffA">
                                      <p:cBhvr>
                                        <p:cTn id="1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9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764770" y="2355726"/>
            <a:ext cx="7911686" cy="129614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1" tIns="45716" rIns="91431" bIns="45716" anchor="ctr"/>
          <a:lstStyle/>
          <a:p>
            <a:r>
              <a:rPr lang="zh-CN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小沙怕</a:t>
            </a:r>
            <a:r>
              <a:rPr lang="zh-CN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剃头</a:t>
            </a:r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剃头师傅</a:t>
            </a:r>
            <a:r>
              <a:rPr lang="zh-CN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给小沙剃头</a:t>
            </a:r>
            <a:r>
              <a:rPr lang="zh-CN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过程</a:t>
            </a:r>
            <a:r>
              <a:rPr lang="zh-CN" altLang="en-US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33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“我”给小沙剃头的经过</a:t>
            </a:r>
            <a:endParaRPr lang="zh-CN" altLang="zh-CN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599707" y="1131590"/>
            <a:ext cx="8213805" cy="652478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，说说课文主要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写了什么内容？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9"/>
            <a:ext cx="2147372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6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6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读完课文，说一说“剃头大师”指的是谁？说出理由。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714348" y="2071684"/>
            <a:ext cx="7643866" cy="135732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“剃头大师”指的是文中的“我”，因为刚开始“我”剪头发速度很快。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317" y="1995686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55777" y="1536789"/>
            <a:ext cx="5051221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1-3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说说“我”的表弟小沙有什么特点？在文中找一找。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2091</Words>
  <Application>WPS 演示</Application>
  <PresentationFormat>全屏显示(16:9)</PresentationFormat>
  <Paragraphs>221</Paragraphs>
  <Slides>25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Arial</vt:lpstr>
      <vt:lpstr>宋体</vt:lpstr>
      <vt:lpstr>Wingdings</vt:lpstr>
      <vt:lpstr>Heiti SC Light</vt:lpstr>
      <vt:lpstr>微软雅黑</vt:lpstr>
      <vt:lpstr>楷体</vt:lpstr>
      <vt:lpstr>Kaiti SC</vt:lpstr>
      <vt:lpstr>Calibri</vt:lpstr>
      <vt:lpstr>黑体</vt:lpstr>
      <vt:lpstr>幼圆</vt:lpstr>
      <vt:lpstr>华文楷体</vt:lpstr>
      <vt:lpstr>汉语拼音</vt:lpstr>
      <vt:lpstr>Times New Roman</vt:lpstr>
      <vt:lpstr>Arial Unicode MS</vt:lpstr>
      <vt:lpstr>楷体_GB2312</vt:lpstr>
      <vt:lpstr>新宋体</vt:lpstr>
      <vt:lpstr>Arial Unicode MS</vt:lpstr>
      <vt:lpstr>1_自定义设计方案</vt:lpstr>
      <vt:lpstr>自定义设计方案</vt:lpstr>
      <vt:lpstr>2_自定义设计方案</vt:lpstr>
      <vt:lpstr>《七彩课堂》课件模板（新）</vt:lpstr>
      <vt:lpstr>3_自定义设计方案</vt:lpstr>
      <vt:lpstr>4_自定义设计方案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</dc:creator>
  <cp:keywords>www.xkb1.com</cp:keywords>
  <dc:description>www.xkb1.com</dc:description>
  <dc:subject>www.xkb1.com</dc:subject>
  <cp:category>www.xkb1.com</cp:category>
  <cp:lastModifiedBy>Administrator</cp:lastModifiedBy>
  <cp:revision>332</cp:revision>
  <dcterms:created xsi:type="dcterms:W3CDTF">2017-03-17T02:28:00Z</dcterms:created>
  <dcterms:modified xsi:type="dcterms:W3CDTF">2019-04-20T12:07:22Z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