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C4073-643A-490C-8D6B-72274D1C56F5}" type="datetimeFigureOut">
              <a:rPr lang="zh-CN" altLang="en-US" smtClean="0"/>
              <a:pPr/>
              <a:t>2017/5/12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CDA79-1197-4E7D-9B70-12E2313F33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1124744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latin typeface="楷体" pitchFamily="49" charset="-122"/>
                <a:ea typeface="楷体" pitchFamily="49" charset="-122"/>
              </a:rPr>
              <a:t>15 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南极的主人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"/>
          <p:cNvSpPr txBox="1">
            <a:spLocks noChangeArrowheads="1"/>
          </p:cNvSpPr>
          <p:nvPr/>
        </p:nvSpPr>
        <p:spPr bwMode="auto">
          <a:xfrm>
            <a:off x="506413" y="2660650"/>
            <a:ext cx="7894637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胖胖的企鹅披着黑黑的羽毛，挺着白白的肚子，走起路来一摇一摆，派头十足。</a:t>
            </a:r>
          </a:p>
        </p:txBody>
      </p:sp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3" y="12700"/>
            <a:ext cx="2857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506413" y="2660650"/>
            <a:ext cx="7894637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胖胖的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企鹅披着</a:t>
            </a:r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黑黑的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羽毛，挺着</a:t>
            </a:r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白白的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肚子，走起路来一摇一摆，派头十足。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307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en-US" sz="4400" smtClean="0"/>
          </a:p>
        </p:txBody>
      </p:sp>
      <p:pic>
        <p:nvPicPr>
          <p:cNvPr id="19459" name="图片 1" descr="c14000597fcd6493cc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050" y="508000"/>
            <a:ext cx="7327900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文本框 2"/>
          <p:cNvSpPr txBox="1">
            <a:spLocks noChangeArrowheads="1"/>
          </p:cNvSpPr>
          <p:nvPr/>
        </p:nvSpPr>
        <p:spPr bwMode="auto">
          <a:xfrm>
            <a:off x="1065213" y="3810000"/>
            <a:ext cx="78946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走起路来</a:t>
            </a:r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一摇一摆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派头十足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"/>
          <p:cNvSpPr txBox="1">
            <a:spLocks noChangeArrowheads="1"/>
          </p:cNvSpPr>
          <p:nvPr/>
        </p:nvSpPr>
        <p:spPr bwMode="auto">
          <a:xfrm>
            <a:off x="3019425" y="361950"/>
            <a:ext cx="6203950" cy="374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有人靠近时，它们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羞羞答答，好像不知道该怎么办，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东张西望，交头接耳。</a:t>
            </a: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/>
          <a:srcRect r="40974"/>
          <a:stretch>
            <a:fillRect/>
          </a:stretch>
        </p:blipFill>
        <p:spPr bwMode="auto">
          <a:xfrm>
            <a:off x="-50800" y="-14288"/>
            <a:ext cx="31337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82925" y="2012950"/>
            <a:ext cx="2344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C0066"/>
                </a:solidFill>
              </a:rPr>
              <a:t>—————--———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662613" y="2967038"/>
            <a:ext cx="23447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C0066"/>
                </a:solidFill>
              </a:rPr>
              <a:t>—————--———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089900" y="2967038"/>
            <a:ext cx="8715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C0066"/>
                </a:solidFill>
              </a:rPr>
              <a:t>———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019425" y="3805238"/>
            <a:ext cx="18272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C0066"/>
                </a:solidFill>
              </a:rPr>
              <a:t>—————--—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3" y="1588"/>
            <a:ext cx="3055937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22154250_270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3738" y="1588"/>
            <a:ext cx="6494462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t01796b90c7f91654a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6075" y="1588"/>
            <a:ext cx="3746500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文本框 2"/>
          <p:cNvSpPr txBox="1">
            <a:spLocks noChangeArrowheads="1"/>
          </p:cNvSpPr>
          <p:nvPr/>
        </p:nvSpPr>
        <p:spPr bwMode="auto">
          <a:xfrm>
            <a:off x="180975" y="3009900"/>
            <a:ext cx="8807450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它们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（        ），好像（         ），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（         ），好像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宋体" pitchFamily="2" charset="-122"/>
              </a:rPr>
              <a:t>（         ），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（         ），好像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宋体" pitchFamily="2" charset="-122"/>
              </a:rPr>
              <a:t>（         ）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690563" y="1485900"/>
            <a:ext cx="8029575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那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憨厚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带着几分傻劲儿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的样子，真惹人发笑。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0"/>
            <a:ext cx="9253538" cy="692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文本框 2"/>
          <p:cNvSpPr txBox="1">
            <a:spLocks noChangeArrowheads="1"/>
          </p:cNvSpPr>
          <p:nvPr/>
        </p:nvSpPr>
        <p:spPr bwMode="auto">
          <a:xfrm>
            <a:off x="287338" y="-339725"/>
            <a:ext cx="8643937" cy="7407275"/>
          </a:xfrm>
          <a:prstGeom prst="rect">
            <a:avLst/>
          </a:prstGeom>
          <a:solidFill>
            <a:schemeClr val="bg1">
              <a:alpha val="83136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胖胖的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企鹅披着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黑黑的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羽毛，挺着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白白的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肚子，走起路来一摇一摆，</a:t>
            </a:r>
            <a:r>
              <a:rPr lang="zh-CN" altLang="en-US" sz="40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派头十足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。有人靠近时，它们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羞羞答答，好像不知道该怎么办，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东张西望，交头接耳。那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憨厚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又带着几分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傻劲儿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的样子，真</a:t>
            </a:r>
            <a:r>
              <a:rPr lang="zh-CN" altLang="en-US" sz="40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惹人发笑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40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"/>
          <p:cNvSpPr txBox="1"/>
          <p:nvPr/>
        </p:nvSpPr>
        <p:spPr>
          <a:xfrm>
            <a:off x="25400" y="228600"/>
            <a:ext cx="9007475" cy="131127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lang="zh-CN" altLang="en-US" sz="40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成群结队的</a:t>
            </a:r>
            <a:r>
              <a:rPr lang="zh-CN" altLang="en-US" sz="40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企鹅，给</a:t>
            </a:r>
            <a:r>
              <a:rPr lang="zh-CN" altLang="en-US" sz="4000" b="1" noProof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寂寞的</a:t>
            </a:r>
            <a:r>
              <a:rPr lang="zh-CN" altLang="en-US" sz="40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南极带来了生机，它们被看作是南极的主人。</a:t>
            </a:r>
            <a:endParaRPr lang="zh-CN" altLang="en-US" sz="4000" b="1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0" y="2409825"/>
            <a:ext cx="9007475" cy="131127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lang="zh-CN" altLang="en-US" sz="40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企鹅，给南极带来了生机，它们被看作是南极的主人。</a:t>
            </a:r>
            <a:endParaRPr lang="zh-CN" altLang="en-US" sz="4000" b="1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"/>
          <p:cNvSpPr txBox="1">
            <a:spLocks noChangeArrowheads="1"/>
          </p:cNvSpPr>
          <p:nvPr/>
        </p:nvSpPr>
        <p:spPr bwMode="auto">
          <a:xfrm>
            <a:off x="530225" y="681038"/>
            <a:ext cx="78708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成群结队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的企鹅，给</a:t>
            </a:r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寂寞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的南极带来了</a:t>
            </a:r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生机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，它们被看作是</a:t>
            </a:r>
            <a:r>
              <a:rPr lang="zh-CN" altLang="en-US" sz="40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南极的主人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7338" y="4278313"/>
            <a:ext cx="8655050" cy="639762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因为</a:t>
            </a:r>
            <a:r>
              <a:rPr lang="zh-CN" altLang="en-US" sz="3600" b="1" noProof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企鹅</a:t>
            </a:r>
            <a:r>
              <a:rPr lang="zh-CN" altLang="en-US" sz="3600" b="1" noProof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（     ），</a:t>
            </a:r>
            <a:r>
              <a:rPr lang="zh-CN" altLang="en-US" sz="3600" b="1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所以</a:t>
            </a:r>
            <a:r>
              <a:rPr lang="zh-CN" altLang="en-US" sz="3600" b="1" noProof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（     ）。</a:t>
            </a:r>
            <a:endParaRPr lang="zh-CN" altLang="en-US" sz="3600" b="1" noProof="1"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92696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冰</a:t>
            </a: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雪   动物  </a:t>
            </a:r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此  </a:t>
            </a:r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羽</a:t>
            </a: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毛   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505670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生</a:t>
            </a:r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机</a:t>
            </a: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   企鹅  披着  寂寞   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476672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>
                <a:solidFill>
                  <a:srgbClr val="C00000"/>
                </a:solidFill>
              </a:rPr>
              <a:t>bīnɡ</a:t>
            </a:r>
            <a:r>
              <a:rPr lang="en-US" altLang="zh-CN" sz="2800" b="1" dirty="0">
                <a:solidFill>
                  <a:srgbClr val="C00000"/>
                </a:solidFill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</a:rPr>
              <a:t>xuě</a:t>
            </a:r>
            <a:r>
              <a:rPr lang="zh-CN" altLang="en-US" sz="2800" b="1" dirty="0">
                <a:solidFill>
                  <a:srgbClr val="C00000"/>
                </a:solidFill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           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     </a:t>
            </a:r>
            <a:r>
              <a:rPr lang="en-US" altLang="zh-CN" sz="2800" b="1" dirty="0" err="1">
                <a:solidFill>
                  <a:srgbClr val="C00000"/>
                </a:solidFill>
              </a:rPr>
              <a:t>wù</a:t>
            </a:r>
            <a:r>
              <a:rPr lang="en-US" altLang="zh-CN" sz="2800" b="1" dirty="0">
                <a:solidFill>
                  <a:srgbClr val="C00000"/>
                </a:solidFill>
              </a:rPr>
              <a:t>  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   </a:t>
            </a:r>
            <a:r>
              <a:rPr lang="en-US" altLang="zh-CN" sz="2800" b="1" dirty="0" err="1">
                <a:solidFill>
                  <a:srgbClr val="C00000"/>
                </a:solidFill>
              </a:rPr>
              <a:t>yīn</a:t>
            </a:r>
            <a:r>
              <a:rPr lang="en-US" altLang="zh-CN" sz="2800" b="1" dirty="0">
                <a:solidFill>
                  <a:srgbClr val="C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cǐ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         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yǔ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2257708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            </a:t>
            </a:r>
            <a:r>
              <a:rPr lang="en-US" altLang="zh-CN" sz="2800" b="1" dirty="0" err="1">
                <a:solidFill>
                  <a:srgbClr val="C00000"/>
                </a:solidFill>
              </a:rPr>
              <a:t>jī</a:t>
            </a:r>
            <a:r>
              <a:rPr lang="zh-CN" altLang="en-US" sz="2800" b="1" dirty="0">
                <a:solidFill>
                  <a:srgbClr val="C00000"/>
                </a:solidFill>
              </a:rPr>
              <a:t>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        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qǐ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</a:rPr>
              <a:t>é</a:t>
            </a:r>
            <a:r>
              <a:rPr lang="zh-CN" altLang="en-US" sz="2800" b="1" dirty="0">
                <a:solidFill>
                  <a:srgbClr val="C00000"/>
                </a:solidFill>
              </a:rPr>
              <a:t>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     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pī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zhe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    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jì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</a:t>
            </a:r>
            <a:r>
              <a:rPr lang="en-US" altLang="zh-CN" sz="2800" b="1" dirty="0" err="1">
                <a:solidFill>
                  <a:srgbClr val="C00000"/>
                </a:solidFill>
              </a:rPr>
              <a:t>mò</a:t>
            </a:r>
            <a:r>
              <a:rPr lang="en-US" altLang="zh-CN" sz="2800" b="1" dirty="0">
                <a:solidFill>
                  <a:srgbClr val="C00000"/>
                </a:solidFill>
              </a:rPr>
              <a:t> </a:t>
            </a:r>
            <a:endParaRPr lang="zh-CN" altLang="en-US" sz="2800" b="1" dirty="0" err="1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836712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交</a:t>
            </a: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头接</a:t>
            </a:r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耳</a:t>
            </a: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   昂首挺胸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276872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羞羞答答   一摇一摆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3717032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眺望远方   东张西望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476672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jiāo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 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jiē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</a:rPr>
              <a:t>ěr</a:t>
            </a:r>
            <a:r>
              <a:rPr lang="en-US" altLang="zh-CN" sz="2800" b="1" dirty="0">
                <a:solidFill>
                  <a:srgbClr val="C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       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ánɡ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tǐnɡ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</a:rPr>
              <a:t>xiōnɡ</a:t>
            </a:r>
            <a:r>
              <a:rPr lang="en-US" altLang="zh-CN" sz="2800" b="1" dirty="0">
                <a:solidFill>
                  <a:srgbClr val="C00000"/>
                </a:solidFill>
              </a:rPr>
              <a:t> 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1988840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xiū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xiū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dā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dā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             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yì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yáo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</a:t>
            </a:r>
            <a:r>
              <a:rPr lang="en-US" altLang="zh-CN" sz="2800" b="1" dirty="0" err="1">
                <a:solidFill>
                  <a:srgbClr val="C00000"/>
                </a:solidFill>
              </a:rPr>
              <a:t>yì</a:t>
            </a:r>
            <a:r>
              <a:rPr lang="en-US" altLang="zh-CN" sz="2800" b="1" dirty="0">
                <a:solidFill>
                  <a:srgbClr val="C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bǎi</a:t>
            </a:r>
            <a:endParaRPr lang="zh-CN" altLang="en-US" sz="2800" b="1" dirty="0" err="1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3429000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tiào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</a:rPr>
              <a:t>wànɡ</a:t>
            </a:r>
            <a:r>
              <a:rPr lang="en-US" altLang="zh-CN" sz="2800" b="1" dirty="0">
                <a:solidFill>
                  <a:srgbClr val="C00000"/>
                </a:solidFill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</a:rPr>
              <a:t>yuǎn</a:t>
            </a:r>
            <a:r>
              <a:rPr lang="en-US" altLang="zh-CN" sz="2800" b="1" dirty="0">
                <a:solidFill>
                  <a:srgbClr val="C00000"/>
                </a:solidFill>
              </a:rPr>
              <a:t> 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                   </a:t>
            </a:r>
            <a:r>
              <a:rPr lang="en-US" altLang="zh-CN" sz="2800" b="1" dirty="0" err="1">
                <a:solidFill>
                  <a:srgbClr val="C00000"/>
                </a:solidFill>
              </a:rPr>
              <a:t>zhānɡ</a:t>
            </a:r>
            <a:r>
              <a:rPr lang="en-US" altLang="zh-CN" sz="2800" b="1" dirty="0">
                <a:solidFill>
                  <a:srgbClr val="C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2800" b="1" dirty="0" err="1">
                <a:solidFill>
                  <a:srgbClr val="C00000"/>
                </a:solidFill>
              </a:rPr>
              <a:t>wànɡ</a:t>
            </a:r>
            <a:endParaRPr lang="zh-CN" altLang="en-US" sz="2800" b="1" dirty="0" err="1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5169966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latin typeface="楷体" pitchFamily="49" charset="-122"/>
                <a:ea typeface="楷体" pitchFamily="49" charset="-122"/>
              </a:rPr>
              <a:t>派头十足   不知所措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4922004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pài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tóu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                          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bù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suǒ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C00000"/>
                </a:solidFill>
              </a:rPr>
              <a:t>cuò</a:t>
            </a:r>
            <a:endParaRPr lang="zh-CN" altLang="en-US" sz="2800" b="1" dirty="0" err="1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196752"/>
            <a:ext cx="85689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    南极是地球上最寒冷的地方，就算是夏天，也能看见厚厚的冰雪。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196752"/>
            <a:ext cx="85689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    南极是地球上</a:t>
            </a:r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最寒冷</a:t>
            </a: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的地方，</a:t>
            </a:r>
            <a:r>
              <a:rPr lang="zh-CN" altLang="en-US" sz="54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就算</a:t>
            </a: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是夏天，</a:t>
            </a:r>
            <a:r>
              <a:rPr lang="zh-CN" altLang="en-US" sz="54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能看见厚厚的冰雪。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394325" y="1336675"/>
            <a:ext cx="3074988" cy="641350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冰天雪地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315" name="图片 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75" y="1460500"/>
            <a:ext cx="4768850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5394325" y="2420938"/>
            <a:ext cx="3074988" cy="641350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天寒地冻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4325" y="3500438"/>
            <a:ext cx="3074988" cy="646331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滴水成冰</a:t>
            </a:r>
            <a:endParaRPr lang="zh-CN" altLang="en-US" sz="3600" b="1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5384800" y="4660900"/>
            <a:ext cx="3074988" cy="646113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</a:rPr>
              <a:t>白雪皑皑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"/>
          <p:cNvSpPr txBox="1">
            <a:spLocks noChangeArrowheads="1"/>
          </p:cNvSpPr>
          <p:nvPr/>
        </p:nvSpPr>
        <p:spPr bwMode="auto">
          <a:xfrm>
            <a:off x="468313" y="150813"/>
            <a:ext cx="8283575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在这个冰雪世界里，生活着一种不怕冷的动物。它们经常昂首挺胸，眺望远方，好像在企望什么，因此人们叫它们企鹅。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8313" y="150813"/>
            <a:ext cx="8283575" cy="3382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在这个冰雪世界里，生活着一种不怕冷的动物。它们经常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昂首挺胸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，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眺望</a:t>
            </a:r>
            <a:r>
              <a:rPr lang="zh-CN" altLang="en-US" sz="3600" b="1" noProof="1">
                <a:solidFill>
                  <a:schemeClr val="accent6">
                    <a:lumMod val="40000"/>
                    <a:lumOff val="6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远方</a:t>
            </a:r>
            <a:r>
              <a:rPr lang="zh-CN" altLang="en-US" sz="36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，好像在企望什么，因此人们叫它们企鹅。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305175" y="1587500"/>
            <a:ext cx="5546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C0066"/>
                </a:solidFill>
              </a:rPr>
              <a:t>——---———--———————————————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52450" y="2492375"/>
            <a:ext cx="8299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C0066"/>
                </a:solidFill>
              </a:rPr>
              <a:t>——---———--———————————————————————————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52450" y="3252788"/>
            <a:ext cx="19319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C0066"/>
                </a:solidFill>
              </a:rPr>
              <a:t>———————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27513" y="3617913"/>
            <a:ext cx="2081212" cy="1006475"/>
          </a:xfrm>
          <a:prstGeom prst="rect">
            <a:avLst/>
          </a:prstGeom>
          <a:solidFill>
            <a:schemeClr val="accent5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6000" b="1" noProof="1">
                <a:latin typeface="楷体" panose="02010609060101010101" charset="-122"/>
                <a:ea typeface="楷体" panose="02010609060101010101" charset="-122"/>
                <a:cs typeface="+mn-ea"/>
              </a:rPr>
              <a:t>企望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"/>
          <p:cNvSpPr txBox="1">
            <a:spLocks noChangeArrowheads="1"/>
          </p:cNvSpPr>
          <p:nvPr/>
        </p:nvSpPr>
        <p:spPr bwMode="auto">
          <a:xfrm>
            <a:off x="468313" y="150813"/>
            <a:ext cx="8283575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在这个冰雪世界里，生活着一种不怕冷的动物。它们经常昂首挺胸，眺望远方，好像在企望什么，因此人们叫它们企鹅。</a:t>
            </a: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580063" y="1990725"/>
            <a:ext cx="944562" cy="646113"/>
          </a:xfrm>
          <a:prstGeom prst="rect">
            <a:avLst/>
          </a:prstGeom>
          <a:noFill/>
          <a:ln w="4762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600" noProof="1"/>
          </a:p>
        </p:txBody>
      </p:sp>
      <p:sp>
        <p:nvSpPr>
          <p:cNvPr id="16388" name="文本框 3"/>
          <p:cNvSpPr txBox="1">
            <a:spLocks noChangeArrowheads="1"/>
          </p:cNvSpPr>
          <p:nvPr/>
        </p:nvSpPr>
        <p:spPr bwMode="auto">
          <a:xfrm>
            <a:off x="3305175" y="1587500"/>
            <a:ext cx="5546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C0066"/>
                </a:solidFill>
              </a:rPr>
              <a:t>——---———--———————————————</a:t>
            </a:r>
          </a:p>
        </p:txBody>
      </p:sp>
      <p:sp>
        <p:nvSpPr>
          <p:cNvPr id="16389" name="文本框 6"/>
          <p:cNvSpPr txBox="1">
            <a:spLocks noChangeArrowheads="1"/>
          </p:cNvSpPr>
          <p:nvPr/>
        </p:nvSpPr>
        <p:spPr bwMode="auto">
          <a:xfrm>
            <a:off x="552450" y="2492375"/>
            <a:ext cx="8299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C0066"/>
                </a:solidFill>
              </a:rPr>
              <a:t>——---———--———————————————————————————</a:t>
            </a:r>
          </a:p>
        </p:txBody>
      </p:sp>
      <p:sp>
        <p:nvSpPr>
          <p:cNvPr id="16390" name="文本框 7"/>
          <p:cNvSpPr txBox="1">
            <a:spLocks noChangeArrowheads="1"/>
          </p:cNvSpPr>
          <p:nvPr/>
        </p:nvSpPr>
        <p:spPr bwMode="auto">
          <a:xfrm>
            <a:off x="552450" y="3252788"/>
            <a:ext cx="19319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CC0066"/>
                </a:solidFill>
              </a:rPr>
              <a:t>———————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3350" y="530225"/>
            <a:ext cx="8877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今天下午有雷阵雨，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因此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（          ）。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3350" y="1985963"/>
            <a:ext cx="8877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低头写字对眼睛有害，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因此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（         ）。</a:t>
            </a:r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133350" y="3176588"/>
            <a:ext cx="8877300" cy="1296987"/>
            <a:chOff x="210" y="5003"/>
            <a:chExt cx="13980" cy="2042"/>
          </a:xfrm>
        </p:grpSpPr>
        <p:sp>
          <p:nvSpPr>
            <p:cNvPr id="17413" name="文本框 3"/>
            <p:cNvSpPr txBox="1">
              <a:spLocks noChangeArrowheads="1"/>
            </p:cNvSpPr>
            <p:nvPr/>
          </p:nvSpPr>
          <p:spPr bwMode="auto">
            <a:xfrm>
              <a:off x="210" y="5605"/>
              <a:ext cx="13981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b="1">
                  <a:latin typeface="楷体" pitchFamily="49" charset="-122"/>
                  <a:ea typeface="楷体" pitchFamily="49" charset="-122"/>
                </a:rPr>
                <a:t>（             ），</a:t>
              </a:r>
              <a:r>
                <a:rPr lang="zh-CN" altLang="en-US" sz="36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因此</a:t>
              </a:r>
              <a:r>
                <a:rPr lang="zh-CN" altLang="en-US" sz="3600" b="1">
                  <a:latin typeface="楷体" pitchFamily="49" charset="-122"/>
                  <a:ea typeface="楷体" pitchFamily="49" charset="-122"/>
                </a:rPr>
                <a:t>（         ）。</a:t>
              </a:r>
            </a:p>
          </p:txBody>
        </p:sp>
        <p:sp>
          <p:nvSpPr>
            <p:cNvPr id="5" name="五角星 4">
              <a:hlinkClick r:id="rId2" action="ppaction://hlinksldjump"/>
            </p:cNvPr>
            <p:cNvSpPr/>
            <p:nvPr/>
          </p:nvSpPr>
          <p:spPr>
            <a:xfrm>
              <a:off x="675" y="5003"/>
              <a:ext cx="795" cy="795"/>
            </a:xfrm>
            <a:prstGeom prst="star5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740</Words>
  <Application>Microsoft Office PowerPoint</Application>
  <PresentationFormat>全屏显示(4:3)</PresentationFormat>
  <Paragraphs>48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</dc:creator>
  <cp:lastModifiedBy>Administrator</cp:lastModifiedBy>
  <cp:revision>8</cp:revision>
  <dcterms:created xsi:type="dcterms:W3CDTF">2017-04-17T05:16:40Z</dcterms:created>
  <dcterms:modified xsi:type="dcterms:W3CDTF">2017-05-12T02:05:27Z</dcterms:modified>
</cp:coreProperties>
</file>