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66" r:id="rId3"/>
    <p:sldId id="290" r:id="rId4"/>
    <p:sldId id="291" r:id="rId5"/>
    <p:sldId id="293" r:id="rId6"/>
    <p:sldId id="292" r:id="rId7"/>
    <p:sldId id="265" r:id="rId8"/>
    <p:sldId id="267" r:id="rId9"/>
    <p:sldId id="268" r:id="rId10"/>
    <p:sldId id="269" r:id="rId11"/>
    <p:sldId id="270" r:id="rId12"/>
    <p:sldId id="271" r:id="rId13"/>
    <p:sldId id="278" r:id="rId14"/>
    <p:sldId id="277" r:id="rId15"/>
    <p:sldId id="276" r:id="rId16"/>
    <p:sldId id="275" r:id="rId17"/>
    <p:sldId id="314" r:id="rId18"/>
    <p:sldId id="315" r:id="rId19"/>
    <p:sldId id="274" r:id="rId20"/>
    <p:sldId id="273" r:id="rId21"/>
    <p:sldId id="279" r:id="rId22"/>
    <p:sldId id="272" r:id="rId23"/>
    <p:sldId id="283" r:id="rId24"/>
    <p:sldId id="284" r:id="rId25"/>
    <p:sldId id="285" r:id="rId26"/>
    <p:sldId id="316" r:id="rId27"/>
    <p:sldId id="280" r:id="rId28"/>
    <p:sldId id="294" r:id="rId29"/>
    <p:sldId id="295" r:id="rId30"/>
    <p:sldId id="296" r:id="rId31"/>
    <p:sldId id="297" r:id="rId32"/>
    <p:sldId id="288" r:id="rId33"/>
    <p:sldId id="298" r:id="rId34"/>
    <p:sldId id="299" r:id="rId35"/>
    <p:sldId id="300" r:id="rId36"/>
    <p:sldId id="301" r:id="rId37"/>
    <p:sldId id="303" r:id="rId38"/>
    <p:sldId id="304" r:id="rId39"/>
    <p:sldId id="287" r:id="rId40"/>
    <p:sldId id="305" r:id="rId41"/>
    <p:sldId id="307" r:id="rId42"/>
    <p:sldId id="306" r:id="rId43"/>
    <p:sldId id="308" r:id="rId44"/>
    <p:sldId id="310" r:id="rId45"/>
    <p:sldId id="309" r:id="rId46"/>
    <p:sldId id="312" r:id="rId47"/>
    <p:sldId id="313" r:id="rId48"/>
    <p:sldId id="311" r:id="rId4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E7DA7-1CDF-4A1A-B364-D9C6C3BA6CFC}" type="datetimeFigureOut">
              <a:rPr lang="zh-CN" altLang="en-US" smtClean="0"/>
              <a:pPr/>
              <a:t>2017/6/4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DD0AC-92EB-45D1-99BC-B53489BC3D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E7DA7-1CDF-4A1A-B364-D9C6C3BA6CFC}" type="datetimeFigureOut">
              <a:rPr lang="zh-CN" altLang="en-US" smtClean="0"/>
              <a:pPr/>
              <a:t>2017/6/4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DD0AC-92EB-45D1-99BC-B53489BC3D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E7DA7-1CDF-4A1A-B364-D9C6C3BA6CFC}" type="datetimeFigureOut">
              <a:rPr lang="zh-CN" altLang="en-US" smtClean="0"/>
              <a:pPr/>
              <a:t>2017/6/4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DD0AC-92EB-45D1-99BC-B53489BC3D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E7DA7-1CDF-4A1A-B364-D9C6C3BA6CFC}" type="datetimeFigureOut">
              <a:rPr lang="zh-CN" altLang="en-US" smtClean="0"/>
              <a:pPr/>
              <a:t>2017/6/4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DD0AC-92EB-45D1-99BC-B53489BC3D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E7DA7-1CDF-4A1A-B364-D9C6C3BA6CFC}" type="datetimeFigureOut">
              <a:rPr lang="zh-CN" altLang="en-US" smtClean="0"/>
              <a:pPr/>
              <a:t>2017/6/4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DD0AC-92EB-45D1-99BC-B53489BC3D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E7DA7-1CDF-4A1A-B364-D9C6C3BA6CFC}" type="datetimeFigureOut">
              <a:rPr lang="zh-CN" altLang="en-US" smtClean="0"/>
              <a:pPr/>
              <a:t>2017/6/4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DD0AC-92EB-45D1-99BC-B53489BC3D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E7DA7-1CDF-4A1A-B364-D9C6C3BA6CFC}" type="datetimeFigureOut">
              <a:rPr lang="zh-CN" altLang="en-US" smtClean="0"/>
              <a:pPr/>
              <a:t>2017/6/4 Sunday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DD0AC-92EB-45D1-99BC-B53489BC3D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E7DA7-1CDF-4A1A-B364-D9C6C3BA6CFC}" type="datetimeFigureOut">
              <a:rPr lang="zh-CN" altLang="en-US" smtClean="0"/>
              <a:pPr/>
              <a:t>2017/6/4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DD0AC-92EB-45D1-99BC-B53489BC3D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E7DA7-1CDF-4A1A-B364-D9C6C3BA6CFC}" type="datetimeFigureOut">
              <a:rPr lang="zh-CN" altLang="en-US" smtClean="0"/>
              <a:pPr/>
              <a:t>2017/6/4 Sunday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DD0AC-92EB-45D1-99BC-B53489BC3D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E7DA7-1CDF-4A1A-B364-D9C6C3BA6CFC}" type="datetimeFigureOut">
              <a:rPr lang="zh-CN" altLang="en-US" smtClean="0"/>
              <a:pPr/>
              <a:t>2017/6/4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DD0AC-92EB-45D1-99BC-B53489BC3D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E7DA7-1CDF-4A1A-B364-D9C6C3BA6CFC}" type="datetimeFigureOut">
              <a:rPr lang="zh-CN" altLang="en-US" smtClean="0"/>
              <a:pPr/>
              <a:t>2017/6/4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DD0AC-92EB-45D1-99BC-B53489BC3D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6E7DA7-1CDF-4A1A-B364-D9C6C3BA6CFC}" type="datetimeFigureOut">
              <a:rPr lang="zh-CN" altLang="en-US" smtClean="0"/>
              <a:pPr/>
              <a:t>2017/6/4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EDD0AC-92EB-45D1-99BC-B53489BC3D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4282" y="428604"/>
            <a:ext cx="8929718" cy="3999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altLang="zh-CN" sz="5400" b="1" dirty="0" smtClean="0"/>
          </a:p>
          <a:p>
            <a:pPr algn="ctr"/>
            <a:r>
              <a:rPr lang="zh-CN" altLang="en-US" sz="5400" b="1" dirty="0" smtClean="0"/>
              <a:t>新人教版（部编）</a:t>
            </a:r>
            <a:endParaRPr lang="en-US" altLang="zh-CN" sz="5400" b="1" dirty="0" smtClean="0"/>
          </a:p>
          <a:p>
            <a:pPr algn="ctr"/>
            <a:r>
              <a:rPr lang="zh-CN" altLang="en-US" sz="5400" b="1" dirty="0" smtClean="0"/>
              <a:t>一年级语文下册综合复习</a:t>
            </a:r>
            <a:endParaRPr lang="en-US" altLang="zh-CN" sz="5400" b="1" dirty="0" smtClean="0"/>
          </a:p>
          <a:p>
            <a:pPr algn="ctr"/>
            <a:endParaRPr lang="en-US" altLang="zh-CN" sz="5400" b="1" dirty="0" smtClean="0"/>
          </a:p>
          <a:p>
            <a:pPr algn="ctr"/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6483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日积月累（一）</a:t>
            </a:r>
            <a:endParaRPr lang="en-US" altLang="zh-CN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 smtClean="0"/>
              <a:t>1</a:t>
            </a:r>
            <a:r>
              <a:rPr lang="zh-CN" altLang="zh-CN" sz="3200" b="1" dirty="0" smtClean="0"/>
              <a:t>、大兴安岭，（   ）（</a:t>
            </a:r>
            <a:r>
              <a:rPr lang="en-US" altLang="zh-CN" sz="3200" b="1" dirty="0" smtClean="0"/>
              <a:t>   </a:t>
            </a:r>
            <a:r>
              <a:rPr lang="zh-CN" altLang="zh-CN" sz="3200" b="1" dirty="0" smtClean="0"/>
              <a:t>）（</a:t>
            </a:r>
            <a:r>
              <a:rPr lang="en-US" altLang="zh-CN" sz="3200" b="1" dirty="0" smtClean="0"/>
              <a:t>   </a:t>
            </a:r>
            <a:r>
              <a:rPr lang="zh-CN" altLang="zh-CN" sz="3200" b="1" dirty="0" smtClean="0"/>
              <a:t>）（</a:t>
            </a:r>
            <a:r>
              <a:rPr lang="en-US" altLang="zh-CN" sz="3200" b="1" dirty="0" smtClean="0"/>
              <a:t>     </a:t>
            </a:r>
            <a:r>
              <a:rPr lang="zh-CN" altLang="zh-CN" sz="3200" b="1" dirty="0" smtClean="0"/>
              <a:t>）飞舞。（</a:t>
            </a:r>
            <a:r>
              <a:rPr lang="en-US" altLang="zh-CN" sz="3200" b="1" dirty="0" smtClean="0"/>
              <a:t>   </a:t>
            </a:r>
            <a:r>
              <a:rPr lang="zh-CN" altLang="zh-CN" sz="3200" b="1" dirty="0" smtClean="0"/>
              <a:t>）（</a:t>
            </a:r>
            <a:r>
              <a:rPr lang="en-US" altLang="zh-CN" sz="3200" b="1" dirty="0" smtClean="0"/>
              <a:t>    </a:t>
            </a:r>
            <a:r>
              <a:rPr lang="zh-CN" altLang="zh-CN" sz="3200" b="1" dirty="0" smtClean="0"/>
              <a:t>）两岸，柳枝（</a:t>
            </a:r>
            <a:r>
              <a:rPr lang="en-US" altLang="zh-CN" sz="3200" b="1" dirty="0" smtClean="0"/>
              <a:t>    </a:t>
            </a:r>
            <a:r>
              <a:rPr lang="zh-CN" altLang="zh-CN" sz="3200" b="1" dirty="0" smtClean="0"/>
              <a:t>）（</a:t>
            </a:r>
            <a:r>
              <a:rPr lang="en-US" altLang="zh-CN" sz="3200" b="1" dirty="0" smtClean="0"/>
              <a:t>    </a:t>
            </a:r>
            <a:r>
              <a:rPr lang="zh-CN" altLang="zh-CN" sz="3200" b="1" dirty="0" smtClean="0"/>
              <a:t>）发芽。海南岛上，（</a:t>
            </a:r>
            <a:r>
              <a:rPr lang="en-US" altLang="zh-CN" sz="3200" b="1" dirty="0" smtClean="0"/>
              <a:t>    </a:t>
            </a:r>
            <a:r>
              <a:rPr lang="zh-CN" altLang="zh-CN" sz="3200" b="1" dirty="0" smtClean="0"/>
              <a:t>）（</a:t>
            </a:r>
            <a:r>
              <a:rPr lang="en-US" altLang="zh-CN" sz="3200" b="1" dirty="0" smtClean="0"/>
              <a:t>    </a:t>
            </a:r>
            <a:r>
              <a:rPr lang="zh-CN" altLang="zh-CN" sz="3200" b="1" dirty="0" smtClean="0"/>
              <a:t>）盛开着鲜花。我们的（　　）（</a:t>
            </a:r>
            <a:r>
              <a:rPr lang="en-US" altLang="zh-CN" sz="3200" b="1" dirty="0" smtClean="0"/>
              <a:t>     </a:t>
            </a:r>
            <a:r>
              <a:rPr lang="zh-CN" altLang="zh-CN" sz="3200" b="1" dirty="0" smtClean="0"/>
              <a:t>）（</a:t>
            </a:r>
            <a:r>
              <a:rPr lang="en-US" altLang="zh-CN" sz="3200" b="1" dirty="0" smtClean="0"/>
              <a:t>     </a:t>
            </a:r>
            <a:r>
              <a:rPr lang="zh-CN" altLang="zh-CN" sz="3200" b="1" dirty="0" smtClean="0"/>
              <a:t>）（</a:t>
            </a:r>
            <a:r>
              <a:rPr lang="en-US" altLang="zh-CN" sz="3200" b="1" dirty="0" smtClean="0"/>
              <a:t>     </a:t>
            </a:r>
            <a:r>
              <a:rPr lang="zh-CN" altLang="zh-CN" sz="3200" b="1" dirty="0" smtClean="0"/>
              <a:t>）（</a:t>
            </a:r>
            <a:r>
              <a:rPr lang="en-US" altLang="zh-CN" sz="3200" b="1" dirty="0" smtClean="0"/>
              <a:t>     </a:t>
            </a:r>
            <a:r>
              <a:rPr lang="zh-CN" altLang="zh-CN" sz="3200" b="1" dirty="0" smtClean="0"/>
              <a:t>）（</a:t>
            </a:r>
            <a:r>
              <a:rPr lang="en-US" altLang="zh-CN" sz="3200" b="1" dirty="0" smtClean="0"/>
              <a:t>    </a:t>
            </a:r>
            <a:r>
              <a:rPr lang="zh-CN" altLang="zh-CN" sz="3200" b="1" dirty="0" smtClean="0"/>
              <a:t>）。</a:t>
            </a:r>
          </a:p>
          <a:p>
            <a:r>
              <a:rPr lang="en-US" altLang="zh-CN" sz="3200" b="1" dirty="0" smtClean="0"/>
              <a:t>2</a:t>
            </a:r>
            <a:r>
              <a:rPr lang="zh-CN" altLang="zh-CN" sz="3200" b="1" dirty="0" smtClean="0"/>
              <a:t>、（</a:t>
            </a:r>
            <a:r>
              <a:rPr lang="en-US" altLang="zh-CN" sz="3200" b="1" dirty="0" smtClean="0"/>
              <a:t>      </a:t>
            </a:r>
            <a:r>
              <a:rPr lang="zh-CN" altLang="zh-CN" sz="3200" b="1" dirty="0" smtClean="0"/>
              <a:t>）（</a:t>
            </a:r>
            <a:r>
              <a:rPr lang="en-US" altLang="zh-CN" sz="3200" b="1" dirty="0" smtClean="0"/>
              <a:t>    </a:t>
            </a:r>
            <a:r>
              <a:rPr lang="zh-CN" altLang="zh-CN" sz="3200" b="1" dirty="0" smtClean="0"/>
              <a:t>）大地</a:t>
            </a:r>
            <a:r>
              <a:rPr lang="en-US" altLang="zh-CN" sz="3200" b="1" dirty="0" smtClean="0"/>
              <a:t>   </a:t>
            </a:r>
            <a:r>
              <a:rPr lang="zh-CN" altLang="zh-CN" sz="3200" b="1" dirty="0" smtClean="0"/>
              <a:t>（</a:t>
            </a:r>
            <a:r>
              <a:rPr lang="en-US" altLang="zh-CN" sz="3200" b="1" dirty="0" smtClean="0"/>
              <a:t>    </a:t>
            </a:r>
            <a:r>
              <a:rPr lang="zh-CN" altLang="zh-CN" sz="3200" b="1" dirty="0" smtClean="0"/>
              <a:t>）（</a:t>
            </a:r>
            <a:r>
              <a:rPr lang="en-US" altLang="zh-CN" sz="3200" b="1" dirty="0" smtClean="0"/>
              <a:t>    </a:t>
            </a:r>
            <a:r>
              <a:rPr lang="zh-CN" altLang="zh-CN" sz="3200" b="1" dirty="0" smtClean="0"/>
              <a:t>）复苏</a:t>
            </a:r>
          </a:p>
          <a:p>
            <a:r>
              <a:rPr lang="zh-CN" altLang="zh-CN" sz="3200" b="1" dirty="0" smtClean="0"/>
              <a:t>柳绿（</a:t>
            </a:r>
            <a:r>
              <a:rPr lang="en-US" altLang="zh-CN" sz="3200" b="1" dirty="0" smtClean="0"/>
              <a:t>     </a:t>
            </a:r>
            <a:r>
              <a:rPr lang="zh-CN" altLang="zh-CN" sz="3200" b="1" dirty="0" smtClean="0"/>
              <a:t>）（</a:t>
            </a:r>
            <a:r>
              <a:rPr lang="en-US" altLang="zh-CN" sz="3200" b="1" dirty="0" smtClean="0"/>
              <a:t>     </a:t>
            </a:r>
            <a:r>
              <a:rPr lang="zh-CN" altLang="zh-CN" sz="3200" b="1" dirty="0" smtClean="0"/>
              <a:t>）</a:t>
            </a:r>
            <a:r>
              <a:rPr lang="en-US" altLang="zh-CN" sz="3200" b="1" dirty="0" smtClean="0"/>
              <a:t>           </a:t>
            </a:r>
            <a:r>
              <a:rPr lang="zh-CN" altLang="zh-CN" sz="3200" b="1" dirty="0" smtClean="0"/>
              <a:t>莺（</a:t>
            </a:r>
            <a:r>
              <a:rPr lang="en-US" altLang="zh-CN" sz="3200" b="1" dirty="0" smtClean="0"/>
              <a:t>    </a:t>
            </a:r>
            <a:r>
              <a:rPr lang="zh-CN" altLang="zh-CN" sz="3200" b="1" dirty="0" smtClean="0"/>
              <a:t>）燕舞</a:t>
            </a:r>
          </a:p>
          <a:p>
            <a:r>
              <a:rPr lang="zh-CN" altLang="zh-CN" sz="3200" b="1" dirty="0" smtClean="0"/>
              <a:t>冰（</a:t>
            </a:r>
            <a:r>
              <a:rPr lang="en-US" altLang="zh-CN" sz="3200" b="1" dirty="0" smtClean="0"/>
              <a:t>     </a:t>
            </a:r>
            <a:r>
              <a:rPr lang="zh-CN" altLang="zh-CN" sz="3200" b="1" dirty="0" smtClean="0"/>
              <a:t>）融（</a:t>
            </a:r>
            <a:r>
              <a:rPr lang="en-US" altLang="zh-CN" sz="3200" b="1" dirty="0" smtClean="0"/>
              <a:t>     </a:t>
            </a:r>
            <a:r>
              <a:rPr lang="zh-CN" altLang="zh-CN" sz="3200" b="1" dirty="0" smtClean="0"/>
              <a:t>）</a:t>
            </a:r>
            <a:r>
              <a:rPr lang="en-US" altLang="zh-CN" sz="3200" b="1" dirty="0" smtClean="0"/>
              <a:t>       </a:t>
            </a:r>
            <a:r>
              <a:rPr lang="zh-CN" altLang="zh-CN" sz="3200" b="1" dirty="0" smtClean="0"/>
              <a:t>（</a:t>
            </a:r>
            <a:r>
              <a:rPr lang="en-US" altLang="zh-CN" sz="3200" b="1" dirty="0" smtClean="0"/>
              <a:t>    </a:t>
            </a:r>
            <a:r>
              <a:rPr lang="zh-CN" altLang="zh-CN" sz="3200" b="1" dirty="0" smtClean="0"/>
              <a:t>）（</a:t>
            </a:r>
            <a:r>
              <a:rPr lang="en-US" altLang="zh-CN" sz="3200" b="1" dirty="0" smtClean="0"/>
              <a:t>    </a:t>
            </a:r>
            <a:r>
              <a:rPr lang="zh-CN" altLang="zh-CN" sz="3200" b="1" dirty="0" smtClean="0"/>
              <a:t>）叮咚</a:t>
            </a:r>
          </a:p>
          <a:p>
            <a:r>
              <a:rPr lang="zh-CN" altLang="zh-CN" sz="3200" b="1" dirty="0" smtClean="0"/>
              <a:t>（</a:t>
            </a:r>
            <a:r>
              <a:rPr lang="en-US" altLang="zh-CN" sz="3200" b="1" dirty="0" smtClean="0"/>
              <a:t>     </a:t>
            </a:r>
            <a:r>
              <a:rPr lang="zh-CN" altLang="zh-CN" sz="3200" b="1" dirty="0" smtClean="0"/>
              <a:t>）（</a:t>
            </a:r>
            <a:r>
              <a:rPr lang="en-US" altLang="zh-CN" sz="3200" b="1" dirty="0" smtClean="0"/>
              <a:t>     </a:t>
            </a:r>
            <a:r>
              <a:rPr lang="zh-CN" altLang="zh-CN" sz="3200" b="1" dirty="0" smtClean="0"/>
              <a:t>）齐放</a:t>
            </a:r>
            <a:r>
              <a:rPr lang="en-US" altLang="zh-CN" sz="3200" b="1" dirty="0" smtClean="0"/>
              <a:t>       </a:t>
            </a:r>
            <a:r>
              <a:rPr lang="zh-CN" altLang="zh-CN" sz="3200" b="1" dirty="0" smtClean="0"/>
              <a:t>（</a:t>
            </a:r>
            <a:r>
              <a:rPr lang="en-US" altLang="zh-CN" sz="3200" b="1" dirty="0" smtClean="0"/>
              <a:t>    </a:t>
            </a:r>
            <a:r>
              <a:rPr lang="zh-CN" altLang="zh-CN" sz="3200" b="1" dirty="0" smtClean="0"/>
              <a:t>）（</a:t>
            </a:r>
            <a:r>
              <a:rPr lang="en-US" altLang="zh-CN" sz="3200" b="1" dirty="0" smtClean="0"/>
              <a:t>    </a:t>
            </a:r>
            <a:r>
              <a:rPr lang="zh-CN" altLang="zh-CN" sz="3200" b="1" dirty="0" smtClean="0"/>
              <a:t>）争鸣</a:t>
            </a:r>
          </a:p>
          <a:p>
            <a:r>
              <a:rPr lang="en-US" altLang="zh-CN" sz="3200" b="1" dirty="0" smtClean="0"/>
              <a:t>3</a:t>
            </a:r>
            <a:r>
              <a:rPr lang="zh-CN" altLang="zh-CN" sz="3200" b="1" dirty="0" smtClean="0"/>
              <a:t>、《春晓》作者（</a:t>
            </a:r>
            <a:r>
              <a:rPr lang="en-US" altLang="zh-CN" sz="3200" b="1" dirty="0" smtClean="0"/>
              <a:t>         </a:t>
            </a:r>
            <a:r>
              <a:rPr lang="zh-CN" altLang="zh-CN" sz="3200" b="1" dirty="0" smtClean="0"/>
              <a:t>），（</a:t>
            </a:r>
            <a:r>
              <a:rPr lang="en-US" altLang="zh-CN" sz="3200" b="1" dirty="0" smtClean="0"/>
              <a:t>      </a:t>
            </a:r>
            <a:r>
              <a:rPr lang="zh-CN" altLang="zh-CN" sz="3200" b="1" dirty="0" smtClean="0"/>
              <a:t>）眠（</a:t>
            </a:r>
            <a:r>
              <a:rPr lang="en-US" altLang="zh-CN" sz="3200" b="1" dirty="0" smtClean="0"/>
              <a:t>     </a:t>
            </a:r>
            <a:r>
              <a:rPr lang="zh-CN" altLang="zh-CN" sz="3200" b="1" dirty="0" smtClean="0"/>
              <a:t>）觉晓，（</a:t>
            </a:r>
            <a:r>
              <a:rPr lang="en-US" altLang="zh-CN" sz="3200" b="1" dirty="0" smtClean="0"/>
              <a:t>    </a:t>
            </a:r>
            <a:r>
              <a:rPr lang="zh-CN" altLang="zh-CN" sz="3200" b="1" dirty="0" smtClean="0"/>
              <a:t>）（</a:t>
            </a:r>
            <a:r>
              <a:rPr lang="en-US" altLang="zh-CN" sz="3200" b="1" dirty="0" smtClean="0"/>
              <a:t>    </a:t>
            </a:r>
            <a:r>
              <a:rPr lang="zh-CN" altLang="zh-CN" sz="3200" b="1" dirty="0" smtClean="0"/>
              <a:t>）闻啼（</a:t>
            </a:r>
            <a:r>
              <a:rPr lang="en-US" altLang="zh-CN" sz="3200" b="1" dirty="0" smtClean="0"/>
              <a:t>    </a:t>
            </a:r>
            <a:r>
              <a:rPr lang="zh-CN" altLang="zh-CN" sz="3200" b="1" dirty="0" smtClean="0"/>
              <a:t>）。夜（</a:t>
            </a:r>
            <a:r>
              <a:rPr lang="en-US" altLang="zh-CN" sz="3200" b="1" dirty="0" smtClean="0"/>
              <a:t>     </a:t>
            </a:r>
            <a:r>
              <a:rPr lang="zh-CN" altLang="zh-CN" sz="3200" b="1" dirty="0" smtClean="0"/>
              <a:t>）（</a:t>
            </a:r>
            <a:r>
              <a:rPr lang="en-US" altLang="zh-CN" sz="3200" b="1" dirty="0" smtClean="0"/>
              <a:t>    </a:t>
            </a:r>
            <a:r>
              <a:rPr lang="zh-CN" altLang="zh-CN" sz="3200" b="1" dirty="0" smtClean="0"/>
              <a:t>）（</a:t>
            </a:r>
            <a:r>
              <a:rPr lang="en-US" altLang="zh-CN" sz="3200" b="1" dirty="0" smtClean="0"/>
              <a:t>    </a:t>
            </a:r>
            <a:r>
              <a:rPr lang="zh-CN" altLang="zh-CN" sz="3200" b="1" dirty="0" smtClean="0"/>
              <a:t>）（</a:t>
            </a:r>
            <a:r>
              <a:rPr lang="en-US" altLang="zh-CN" sz="3200" b="1" dirty="0" smtClean="0"/>
              <a:t>    </a:t>
            </a:r>
            <a:r>
              <a:rPr lang="zh-CN" altLang="zh-CN" sz="3200" b="1" dirty="0" smtClean="0"/>
              <a:t>），（</a:t>
            </a:r>
            <a:r>
              <a:rPr lang="en-US" altLang="zh-CN" sz="3200" b="1" dirty="0" smtClean="0"/>
              <a:t>    </a:t>
            </a:r>
            <a:r>
              <a:rPr lang="zh-CN" altLang="zh-CN" sz="3200" b="1" dirty="0" smtClean="0"/>
              <a:t>）落（</a:t>
            </a:r>
            <a:r>
              <a:rPr lang="en-US" altLang="zh-CN" sz="3200" b="1" dirty="0" smtClean="0"/>
              <a:t>    </a:t>
            </a:r>
            <a:r>
              <a:rPr lang="zh-CN" altLang="zh-CN" sz="3200" b="1" dirty="0" smtClean="0"/>
              <a:t>）（　　）（　　）。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1429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0" y="-142900"/>
            <a:ext cx="9144000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日积月累（二）</a:t>
            </a:r>
            <a:endParaRPr lang="en-US" altLang="zh-CN" sz="4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４、《赠汪伦》作者（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），（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）乘舟将欲（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），忽闻岸上踏（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）。（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）潭水（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）（　　）（　）。（　）（　　）汪伦（　　　）（　）（　）。</a:t>
            </a:r>
            <a:endParaRPr lang="zh-CN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５、《寻隐者不遇》作者（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），松下（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）童子，言（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）采药（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）。（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）此山中，（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）（　）（　）（　）。</a:t>
            </a:r>
            <a:endParaRPr lang="zh-CN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６、小葱拌豆腐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----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竹篮子打水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-------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芝麻开花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-------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十五个吊桶打水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------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726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日积月累（三）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、朝霞（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），晚霞（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）（）</a:t>
            </a:r>
            <a:endParaRPr lang="zh-CN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）山戴帽，无雨（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）腰</a:t>
            </a:r>
            <a:endParaRPr lang="zh-CN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）下雨（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），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）下雨（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）蚂蚁搬（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）蛇（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），大雨（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）要（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、敏而（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），不耻（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）则（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），不能则（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）百遍，而义（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读（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）卷（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），（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）（　）（　）路</a:t>
            </a:r>
            <a:endParaRPr lang="zh-CN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９、《画鸡》作者唐寅，（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）红冠（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）裁，（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）将（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）。（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）不敢轻言（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），一叫（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）。</a:t>
            </a:r>
            <a:endParaRPr lang="zh-CN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8715404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词语练习：</a:t>
            </a:r>
            <a:endParaRPr lang="en-US" altLang="zh-CN" sz="4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ABB: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一只只 一朵朵  一个个  一条条   </a:t>
            </a:r>
            <a:endParaRPr lang="en-US" altLang="zh-CN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AABB: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方方正正  明明白白  红红火火</a:t>
            </a:r>
            <a:endParaRPr lang="en-US" altLang="zh-CN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开开心心  平平安安  四四方方</a:t>
            </a:r>
            <a:endParaRPr lang="en-US" altLang="zh-CN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ABAC: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走来走去  打来打去  说来说去</a:t>
            </a:r>
            <a:endParaRPr lang="en-US" altLang="zh-CN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跑来跑去  拍来拍去  找来找去</a:t>
            </a:r>
            <a:endParaRPr lang="en-US" altLang="zh-CN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AAB: 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白白的  红红的  大大大  </a:t>
            </a:r>
            <a:endParaRPr lang="en-US" altLang="zh-CN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课本四字成语练习：</a:t>
            </a:r>
            <a:endParaRPr lang="en-US" altLang="zh-CN" sz="4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万里无云  春回大地  万物复苏  柳绿花红  莺歌燕舞  百花齐放   泉水叮咚  百鸟争鸣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冰雪融化   安安静静  跑来跑去  和风细雨   鸟语花香  成千上万  古往今来  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音序表：</a:t>
            </a:r>
            <a:endParaRPr lang="en-US" altLang="zh-CN" sz="4800" b="1" dirty="0" smtClean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A  B  C  D  E  F  G</a:t>
            </a:r>
          </a:p>
          <a:p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ɑ b  c  d  e  f  ɡ  </a:t>
            </a:r>
          </a:p>
          <a:p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H  I  J  K  L  M  N</a:t>
            </a:r>
          </a:p>
          <a:p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h  i  j  k  l  m  n  </a:t>
            </a:r>
          </a:p>
          <a:p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O  P  Q     R  S  T </a:t>
            </a:r>
          </a:p>
          <a:p>
            <a:r>
              <a:rPr lang="en-US" altLang="zh-CN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o  p  q     r  s  t  </a:t>
            </a:r>
          </a:p>
          <a:p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U  V  W     X  Y  Z</a:t>
            </a:r>
          </a:p>
          <a:p>
            <a:r>
              <a:rPr lang="en-US" altLang="zh-CN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u  v  w     x  y  z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71404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查字典练习</a:t>
            </a:r>
          </a:p>
          <a:p>
            <a:r>
              <a:rPr lang="en-US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、“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凉</a:t>
            </a:r>
            <a:r>
              <a:rPr lang="zh-CN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”字用音序查字法应先查大写字母（</a:t>
            </a:r>
            <a:r>
              <a:rPr lang="en-US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），在查音节（</a:t>
            </a:r>
            <a:r>
              <a:rPr lang="en-US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），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是（    ）结构，</a:t>
            </a:r>
            <a:r>
              <a:rPr lang="zh-CN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可组词（</a:t>
            </a:r>
            <a:r>
              <a:rPr lang="en-US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）。</a:t>
            </a:r>
          </a:p>
          <a:p>
            <a:r>
              <a:rPr lang="en-US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、“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过</a:t>
            </a:r>
            <a:r>
              <a:rPr lang="zh-CN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 字用音序查字法应查大写字母（</a:t>
            </a:r>
            <a:r>
              <a:rPr lang="en-US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），在查音节（</a:t>
            </a:r>
            <a:r>
              <a:rPr lang="en-US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），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是（    ）结构，</a:t>
            </a:r>
            <a:r>
              <a:rPr lang="zh-CN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可组词（</a:t>
            </a:r>
            <a:r>
              <a:rPr lang="en-US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）。</a:t>
            </a:r>
          </a:p>
          <a:p>
            <a:r>
              <a:rPr lang="en-US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、“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国</a:t>
            </a:r>
            <a:r>
              <a:rPr lang="zh-CN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”字用音序查字法应先查大写字母（</a:t>
            </a:r>
            <a:r>
              <a:rPr lang="en-US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），在查音节（</a:t>
            </a:r>
            <a:r>
              <a:rPr lang="en-US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），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是（    ）结构，</a:t>
            </a:r>
            <a:r>
              <a:rPr lang="zh-CN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可组词（</a:t>
            </a:r>
            <a:r>
              <a:rPr lang="en-US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0"/>
            <a:ext cx="9144000" cy="8894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</a:rPr>
              <a:t>变成新字在组词：</a:t>
            </a:r>
            <a:endParaRPr lang="en-US" altLang="zh-CN" sz="4400" b="1" dirty="0" smtClean="0">
              <a:solidFill>
                <a:srgbClr val="FF0000"/>
              </a:solidFill>
            </a:endParaRPr>
          </a:p>
          <a:p>
            <a:r>
              <a:rPr lang="zh-CN" altLang="en-US" sz="4400" b="1" dirty="0" smtClean="0"/>
              <a:t>丁</a:t>
            </a:r>
            <a:r>
              <a:rPr lang="en-US" altLang="zh-CN" sz="4400" b="1" dirty="0" smtClean="0"/>
              <a:t>--</a:t>
            </a:r>
            <a:r>
              <a:rPr lang="zh-CN" altLang="en-US" sz="4400" b="1" dirty="0" smtClean="0"/>
              <a:t>（    ）</a:t>
            </a:r>
            <a:r>
              <a:rPr lang="en-US" altLang="zh-CN" sz="4400" b="1" dirty="0" smtClean="0"/>
              <a:t>--</a:t>
            </a:r>
            <a:r>
              <a:rPr lang="zh-CN" altLang="en-US" sz="4400" b="1" dirty="0" smtClean="0"/>
              <a:t>（     ）青</a:t>
            </a:r>
            <a:r>
              <a:rPr lang="en-US" altLang="zh-CN" sz="4400" b="1" dirty="0" smtClean="0"/>
              <a:t>--</a:t>
            </a:r>
            <a:r>
              <a:rPr lang="zh-CN" altLang="en-US" sz="4400" b="1" dirty="0" smtClean="0"/>
              <a:t>（    ）</a:t>
            </a:r>
            <a:r>
              <a:rPr lang="en-US" altLang="zh-CN" sz="4400" b="1" dirty="0" smtClean="0"/>
              <a:t>--</a:t>
            </a:r>
            <a:r>
              <a:rPr lang="zh-CN" altLang="en-US" sz="4400" b="1" dirty="0" smtClean="0"/>
              <a:t>（     ）</a:t>
            </a:r>
            <a:endParaRPr lang="en-US" altLang="zh-CN" sz="4400" b="1" dirty="0" smtClean="0"/>
          </a:p>
          <a:p>
            <a:r>
              <a:rPr lang="zh-CN" altLang="en-US" sz="4400" b="1" dirty="0" smtClean="0"/>
              <a:t>目</a:t>
            </a:r>
            <a:r>
              <a:rPr lang="en-US" altLang="zh-CN" sz="4400" b="1" dirty="0" smtClean="0"/>
              <a:t>--</a:t>
            </a:r>
            <a:r>
              <a:rPr lang="zh-CN" altLang="en-US" sz="4400" b="1" dirty="0" smtClean="0"/>
              <a:t>（    ）</a:t>
            </a:r>
            <a:r>
              <a:rPr lang="en-US" altLang="zh-CN" sz="4400" b="1" dirty="0" smtClean="0"/>
              <a:t>--</a:t>
            </a:r>
            <a:r>
              <a:rPr lang="zh-CN" altLang="en-US" sz="4400" b="1" dirty="0" smtClean="0"/>
              <a:t>（     ）马</a:t>
            </a:r>
            <a:r>
              <a:rPr lang="en-US" altLang="zh-CN" sz="4400" b="1" dirty="0" smtClean="0"/>
              <a:t>--</a:t>
            </a:r>
            <a:r>
              <a:rPr lang="zh-CN" altLang="en-US" sz="4400" b="1" dirty="0" smtClean="0"/>
              <a:t>（    ）</a:t>
            </a:r>
            <a:r>
              <a:rPr lang="en-US" altLang="zh-CN" sz="4400" b="1" dirty="0" smtClean="0"/>
              <a:t>--</a:t>
            </a:r>
            <a:r>
              <a:rPr lang="zh-CN" altLang="en-US" sz="4400" b="1" dirty="0" smtClean="0"/>
              <a:t>（     ）</a:t>
            </a:r>
            <a:endParaRPr lang="en-US" altLang="zh-CN" sz="4400" b="1" dirty="0" smtClean="0"/>
          </a:p>
          <a:p>
            <a:r>
              <a:rPr lang="zh-CN" altLang="en-US" sz="4400" b="1" dirty="0" smtClean="0"/>
              <a:t>上</a:t>
            </a:r>
            <a:r>
              <a:rPr lang="en-US" altLang="zh-CN" sz="4400" b="1" dirty="0" smtClean="0"/>
              <a:t>--</a:t>
            </a:r>
            <a:r>
              <a:rPr lang="zh-CN" altLang="en-US" sz="4400" b="1" dirty="0" smtClean="0"/>
              <a:t>（    ）</a:t>
            </a:r>
            <a:r>
              <a:rPr lang="en-US" altLang="zh-CN" sz="4400" b="1" dirty="0" smtClean="0"/>
              <a:t>--</a:t>
            </a:r>
            <a:r>
              <a:rPr lang="zh-CN" altLang="en-US" sz="4400" b="1" dirty="0" smtClean="0"/>
              <a:t>（     ）车</a:t>
            </a:r>
            <a:r>
              <a:rPr lang="en-US" altLang="zh-CN" sz="4400" b="1" dirty="0" smtClean="0"/>
              <a:t>--</a:t>
            </a:r>
            <a:r>
              <a:rPr lang="zh-CN" altLang="en-US" sz="4400" b="1" dirty="0" smtClean="0"/>
              <a:t>（    ）</a:t>
            </a:r>
            <a:r>
              <a:rPr lang="en-US" altLang="zh-CN" sz="4400" b="1" dirty="0" smtClean="0"/>
              <a:t>--</a:t>
            </a:r>
            <a:r>
              <a:rPr lang="zh-CN" altLang="en-US" sz="4400" b="1" dirty="0" smtClean="0"/>
              <a:t>（     ）</a:t>
            </a:r>
            <a:endParaRPr lang="en-US" altLang="zh-CN" sz="4400" b="1" dirty="0" smtClean="0"/>
          </a:p>
          <a:p>
            <a:r>
              <a:rPr lang="zh-CN" altLang="en-US" sz="4400" b="1" dirty="0" smtClean="0"/>
              <a:t>包</a:t>
            </a:r>
            <a:r>
              <a:rPr lang="en-US" altLang="zh-CN" sz="4400" b="1" dirty="0" smtClean="0"/>
              <a:t>--</a:t>
            </a:r>
            <a:r>
              <a:rPr lang="zh-CN" altLang="en-US" sz="4400" b="1" dirty="0" smtClean="0"/>
              <a:t>（    ）</a:t>
            </a:r>
            <a:r>
              <a:rPr lang="en-US" altLang="zh-CN" sz="4400" b="1" dirty="0" smtClean="0"/>
              <a:t>--</a:t>
            </a:r>
            <a:r>
              <a:rPr lang="zh-CN" altLang="en-US" sz="4400" b="1" dirty="0" smtClean="0"/>
              <a:t>（     ）羊</a:t>
            </a:r>
            <a:r>
              <a:rPr lang="en-US" altLang="zh-CN" sz="4400" b="1" dirty="0" smtClean="0"/>
              <a:t>--</a:t>
            </a:r>
            <a:r>
              <a:rPr lang="zh-CN" altLang="en-US" sz="4400" b="1" dirty="0" smtClean="0"/>
              <a:t>（    ）</a:t>
            </a:r>
            <a:r>
              <a:rPr lang="en-US" altLang="zh-CN" sz="4400" b="1" dirty="0" smtClean="0"/>
              <a:t>--</a:t>
            </a:r>
            <a:r>
              <a:rPr lang="zh-CN" altLang="en-US" sz="4400" b="1" dirty="0" smtClean="0"/>
              <a:t>（     ）</a:t>
            </a:r>
            <a:endParaRPr lang="en-US" altLang="zh-CN" sz="4400" b="1" dirty="0" smtClean="0"/>
          </a:p>
          <a:p>
            <a:r>
              <a:rPr lang="zh-CN" altLang="en-US" sz="4400" b="1" dirty="0" smtClean="0"/>
              <a:t>中</a:t>
            </a:r>
            <a:r>
              <a:rPr lang="en-US" altLang="zh-CN" sz="4400" b="1" dirty="0" smtClean="0"/>
              <a:t>--</a:t>
            </a:r>
            <a:r>
              <a:rPr lang="zh-CN" altLang="en-US" sz="4400" b="1" dirty="0" smtClean="0"/>
              <a:t>（    ）</a:t>
            </a:r>
            <a:r>
              <a:rPr lang="en-US" altLang="zh-CN" sz="4400" b="1" dirty="0" smtClean="0"/>
              <a:t>--</a:t>
            </a:r>
            <a:r>
              <a:rPr lang="zh-CN" altLang="en-US" sz="4400" b="1" dirty="0" smtClean="0"/>
              <a:t>（     ）火</a:t>
            </a:r>
            <a:r>
              <a:rPr lang="en-US" altLang="zh-CN" sz="4400" b="1" dirty="0" smtClean="0"/>
              <a:t>--</a:t>
            </a:r>
            <a:r>
              <a:rPr lang="zh-CN" altLang="en-US" sz="4400" b="1" dirty="0" smtClean="0"/>
              <a:t>（    ）</a:t>
            </a:r>
            <a:r>
              <a:rPr lang="en-US" altLang="zh-CN" sz="4400" b="1" dirty="0" smtClean="0"/>
              <a:t>--</a:t>
            </a:r>
            <a:r>
              <a:rPr lang="zh-CN" altLang="en-US" sz="4400" b="1" dirty="0" smtClean="0"/>
              <a:t>（     ）</a:t>
            </a:r>
            <a:endParaRPr lang="en-US" altLang="zh-CN" sz="4400" b="1" dirty="0" smtClean="0"/>
          </a:p>
          <a:p>
            <a:r>
              <a:rPr lang="zh-CN" altLang="en-US" sz="4400" b="1" dirty="0" smtClean="0"/>
              <a:t>斤</a:t>
            </a:r>
            <a:r>
              <a:rPr lang="en-US" altLang="zh-CN" sz="4400" b="1" dirty="0" smtClean="0"/>
              <a:t>--</a:t>
            </a:r>
            <a:r>
              <a:rPr lang="zh-CN" altLang="en-US" sz="4400" b="1" dirty="0" smtClean="0"/>
              <a:t>（    ）</a:t>
            </a:r>
            <a:r>
              <a:rPr lang="en-US" altLang="zh-CN" sz="4400" b="1" dirty="0" smtClean="0"/>
              <a:t>--</a:t>
            </a:r>
            <a:r>
              <a:rPr lang="zh-CN" altLang="en-US" sz="4400" b="1" dirty="0" smtClean="0"/>
              <a:t>（     ）井</a:t>
            </a:r>
            <a:r>
              <a:rPr lang="en-US" altLang="zh-CN" sz="4400" b="1" dirty="0" smtClean="0"/>
              <a:t>--</a:t>
            </a:r>
            <a:r>
              <a:rPr lang="zh-CN" altLang="en-US" sz="4400" b="1" dirty="0" smtClean="0"/>
              <a:t>（    ）</a:t>
            </a:r>
            <a:r>
              <a:rPr lang="en-US" altLang="zh-CN" sz="4400" b="1" dirty="0" smtClean="0"/>
              <a:t>--</a:t>
            </a:r>
            <a:r>
              <a:rPr lang="zh-CN" altLang="en-US" sz="4400" b="1" dirty="0" smtClean="0"/>
              <a:t>（     </a:t>
            </a:r>
            <a:r>
              <a:rPr lang="zh-CN" altLang="en-US" sz="4400" dirty="0" smtClean="0"/>
              <a:t>）</a:t>
            </a:r>
            <a:endParaRPr lang="en-US" altLang="zh-CN" sz="4400" dirty="0" smtClean="0"/>
          </a:p>
          <a:p>
            <a:r>
              <a:rPr lang="zh-CN" altLang="en-US" sz="4400" b="1" dirty="0" smtClean="0"/>
              <a:t>京</a:t>
            </a:r>
            <a:r>
              <a:rPr lang="en-US" altLang="zh-CN" sz="4400" b="1" dirty="0" smtClean="0"/>
              <a:t>--</a:t>
            </a:r>
            <a:r>
              <a:rPr lang="zh-CN" altLang="en-US" sz="4400" b="1" dirty="0" smtClean="0"/>
              <a:t>（    ）</a:t>
            </a:r>
            <a:r>
              <a:rPr lang="en-US" altLang="zh-CN" sz="4400" b="1" dirty="0" smtClean="0"/>
              <a:t>--</a:t>
            </a:r>
            <a:r>
              <a:rPr lang="zh-CN" altLang="en-US" sz="4400" b="1" dirty="0" smtClean="0"/>
              <a:t>（     ）云</a:t>
            </a:r>
            <a:r>
              <a:rPr lang="en-US" altLang="zh-CN" sz="4400" b="1" dirty="0" smtClean="0"/>
              <a:t>--</a:t>
            </a:r>
            <a:r>
              <a:rPr lang="zh-CN" altLang="en-US" sz="4400" b="1" dirty="0" smtClean="0"/>
              <a:t>（    ）</a:t>
            </a:r>
            <a:r>
              <a:rPr lang="en-US" altLang="zh-CN" sz="4400" b="1" dirty="0" smtClean="0"/>
              <a:t>--</a:t>
            </a:r>
            <a:r>
              <a:rPr lang="zh-CN" altLang="en-US" sz="4400" b="1" dirty="0" smtClean="0"/>
              <a:t>（     ）</a:t>
            </a:r>
            <a:endParaRPr lang="en-US" altLang="zh-CN" sz="4400" b="1" dirty="0" smtClean="0"/>
          </a:p>
          <a:p>
            <a:r>
              <a:rPr lang="zh-CN" altLang="en-US" sz="4400" b="1" dirty="0" smtClean="0"/>
              <a:t>米</a:t>
            </a:r>
            <a:r>
              <a:rPr lang="en-US" altLang="zh-CN" sz="4400" b="1" dirty="0" smtClean="0"/>
              <a:t>--</a:t>
            </a:r>
            <a:r>
              <a:rPr lang="zh-CN" altLang="en-US" sz="4400" b="1" dirty="0" smtClean="0"/>
              <a:t>（    ）</a:t>
            </a:r>
            <a:r>
              <a:rPr lang="en-US" altLang="zh-CN" sz="4400" b="1" dirty="0" smtClean="0"/>
              <a:t>--</a:t>
            </a:r>
            <a:r>
              <a:rPr lang="zh-CN" altLang="en-US" sz="4400" b="1" dirty="0" smtClean="0"/>
              <a:t>（     ）力</a:t>
            </a:r>
            <a:r>
              <a:rPr lang="en-US" altLang="zh-CN" sz="4400" b="1" dirty="0" smtClean="0"/>
              <a:t>--</a:t>
            </a:r>
            <a:r>
              <a:rPr lang="zh-CN" altLang="en-US" sz="4400" b="1" dirty="0" smtClean="0"/>
              <a:t>（    ）</a:t>
            </a:r>
            <a:r>
              <a:rPr lang="en-US" altLang="zh-CN" sz="4400" b="1" dirty="0" smtClean="0"/>
              <a:t>--</a:t>
            </a:r>
            <a:r>
              <a:rPr lang="zh-CN" altLang="en-US" sz="4400" b="1" dirty="0" smtClean="0"/>
              <a:t>（</a:t>
            </a:r>
            <a:endParaRPr lang="en-US" altLang="zh-CN" sz="4400" dirty="0" smtClean="0"/>
          </a:p>
          <a:p>
            <a:endParaRPr lang="en-US" altLang="zh-CN" sz="4400" dirty="0" smtClean="0"/>
          </a:p>
          <a:p>
            <a:endParaRPr lang="en-US" altLang="zh-CN" sz="4400" dirty="0" smtClean="0"/>
          </a:p>
          <a:p>
            <a:r>
              <a:rPr lang="zh-CN" altLang="en-US" sz="4400" dirty="0" smtClean="0"/>
              <a:t>        </a:t>
            </a:r>
          </a:p>
          <a:p>
            <a:r>
              <a:rPr lang="zh-CN" altLang="en-US" sz="4400" dirty="0" smtClean="0"/>
              <a:t>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92985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写出带有下列偏旁的字：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endParaRPr lang="en-US" altLang="zh-CN" sz="4000" b="1" dirty="0" smtClean="0">
              <a:solidFill>
                <a:srgbClr val="FF0000"/>
              </a:solidFill>
            </a:endParaRPr>
          </a:p>
          <a:p>
            <a:r>
              <a:rPr lang="zh-CN" altLang="en-US" sz="4000" b="1" dirty="0" smtClean="0"/>
              <a:t>辶（   ）（   ）（   ） 木（   ）（   ）（  ）</a:t>
            </a:r>
            <a:endParaRPr lang="en-US" altLang="zh-CN" sz="4000" b="1" dirty="0" smtClean="0"/>
          </a:p>
          <a:p>
            <a:r>
              <a:rPr lang="zh-CN" altLang="en-US" sz="4000" b="1" dirty="0" smtClean="0"/>
              <a:t>氵（   ）（   ）（   ） 亻（   ）（   ）（  ）</a:t>
            </a:r>
            <a:endParaRPr lang="en-US" altLang="zh-CN" sz="4000" b="1" dirty="0" smtClean="0"/>
          </a:p>
          <a:p>
            <a:r>
              <a:rPr lang="zh-CN" altLang="en-US" sz="4000" b="1" dirty="0" smtClean="0"/>
              <a:t>口（   ）（   ）（   ） 讠（   ）（   ）（  ）</a:t>
            </a:r>
            <a:endParaRPr lang="en-US" altLang="zh-CN" sz="4000" b="1" dirty="0" smtClean="0"/>
          </a:p>
          <a:p>
            <a:r>
              <a:rPr lang="zh-CN" altLang="en-US" sz="4000" b="1" dirty="0" smtClean="0"/>
              <a:t>艹（   ）（   ）（   ） 忄（   ）（   ）（  ）</a:t>
            </a:r>
            <a:endParaRPr lang="en-US" altLang="zh-CN" sz="4000" b="1" dirty="0" smtClean="0"/>
          </a:p>
          <a:p>
            <a:r>
              <a:rPr lang="zh-CN" altLang="en-US" sz="4000" b="1" dirty="0" smtClean="0"/>
              <a:t>广（   ）（   ）（   ）纟（   ）（   ）（  ）</a:t>
            </a:r>
            <a:endParaRPr lang="en-US" altLang="zh-CN" sz="4000" b="1" dirty="0" smtClean="0"/>
          </a:p>
          <a:p>
            <a:r>
              <a:rPr lang="zh-CN" altLang="en-US" sz="4000" b="1" dirty="0" smtClean="0"/>
              <a:t>彳（   ）（   ）（   ） 扌（   ）（   ）（  ）</a:t>
            </a:r>
            <a:endParaRPr lang="en-US" altLang="zh-CN" sz="4000" b="1" dirty="0" smtClean="0"/>
          </a:p>
          <a:p>
            <a:endParaRPr lang="en-US" altLang="zh-CN" sz="4000" b="1" dirty="0" smtClean="0"/>
          </a:p>
          <a:p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8929718" cy="683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标点符号：</a:t>
            </a:r>
            <a:endParaRPr lang="en-US" altLang="zh-CN" sz="5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、你写完作业了吗（　）</a:t>
            </a:r>
            <a:endParaRPr lang="en-US" altLang="zh-CN" sz="4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、公园里的花真美呀（  ）</a:t>
            </a:r>
            <a:endParaRPr lang="en-US" altLang="zh-CN" sz="4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、夏天的夜晚（  ）公园里静 </a:t>
            </a:r>
            <a:endParaRPr lang="en-US" altLang="zh-CN" sz="4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悄悄的（  ）</a:t>
            </a:r>
            <a:endParaRPr lang="en-US" altLang="zh-CN" sz="4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、啊（  ）多美的夏夜呀（  ）</a:t>
            </a:r>
            <a:endParaRPr lang="en-US" altLang="zh-CN" sz="4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、这是你的书吗（  ）</a:t>
            </a:r>
            <a:endParaRPr lang="en-US" altLang="zh-CN" sz="4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、白鹤把一条鱼埋在了柳树底 </a:t>
            </a:r>
            <a:endParaRPr lang="en-US" altLang="zh-CN" sz="4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下（   ）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214290"/>
            <a:ext cx="9144000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FF0000"/>
                </a:solidFill>
              </a:rPr>
              <a:t>词语练习（一）</a:t>
            </a:r>
            <a:endParaRPr lang="en-US" altLang="zh-CN" sz="4400" b="1" dirty="0" smtClean="0">
              <a:solidFill>
                <a:srgbClr val="FF0000"/>
              </a:solidFill>
            </a:endParaRPr>
          </a:p>
          <a:p>
            <a:r>
              <a:rPr lang="zh-CN" altLang="en-US" sz="4400" b="1" dirty="0" smtClean="0"/>
              <a:t>春天   冬雪    风雨    雪花   飞入   姓名</a:t>
            </a:r>
            <a:endParaRPr lang="en-US" altLang="zh-CN" sz="4400" b="1" dirty="0" smtClean="0"/>
          </a:p>
          <a:p>
            <a:r>
              <a:rPr lang="zh-CN" altLang="en-US" sz="4400" b="1" dirty="0" smtClean="0"/>
              <a:t>什么   单双    国王    地方    青草  清早</a:t>
            </a:r>
            <a:endParaRPr lang="en-US" altLang="zh-CN" sz="4400" b="1" dirty="0" smtClean="0"/>
          </a:p>
          <a:p>
            <a:r>
              <a:rPr lang="zh-CN" altLang="en-US" sz="4400" b="1" dirty="0" smtClean="0"/>
              <a:t>生气   晴天    心情    请坐    生字  左右</a:t>
            </a:r>
            <a:endParaRPr lang="en-US" altLang="zh-CN" sz="4400" b="1" dirty="0" smtClean="0"/>
          </a:p>
          <a:p>
            <a:r>
              <a:rPr lang="zh-CN" altLang="en-US" sz="4400" b="1" dirty="0" smtClean="0"/>
              <a:t>红色   千万    时间    吃了    叫声  主人</a:t>
            </a:r>
            <a:endParaRPr lang="en-US" altLang="zh-CN" sz="4400" b="1" dirty="0" smtClean="0"/>
          </a:p>
          <a:p>
            <a:r>
              <a:rPr lang="zh-CN" altLang="en-US" sz="4400" b="1" dirty="0" smtClean="0"/>
              <a:t>江水   居住    没有    以后    开会  北京</a:t>
            </a:r>
            <a:endParaRPr lang="en-US" altLang="zh-CN" sz="4400" b="1" dirty="0" smtClean="0"/>
          </a:p>
          <a:p>
            <a:r>
              <a:rPr lang="zh-CN" altLang="en-US" sz="4400" b="1" dirty="0" smtClean="0"/>
              <a:t>走了   门后    广大    过目    各自  种地</a:t>
            </a:r>
            <a:endParaRPr lang="en-US" altLang="zh-CN" sz="4400" b="1" dirty="0" smtClean="0"/>
          </a:p>
          <a:p>
            <a:r>
              <a:rPr lang="zh-CN" altLang="en-US" sz="4400" b="1" dirty="0" smtClean="0"/>
              <a:t>花样   伙伴    同伴    这里    太阳  学校</a:t>
            </a:r>
            <a:endParaRPr lang="en-US" altLang="zh-CN" sz="4400" b="1" dirty="0" smtClean="0"/>
          </a:p>
          <a:p>
            <a:r>
              <a:rPr lang="zh-CN" altLang="en-US" sz="4400" b="1" dirty="0" smtClean="0"/>
              <a:t>金秋   因为    他们    江河    说话  说明  </a:t>
            </a:r>
            <a:r>
              <a:rPr lang="zh-CN" altLang="en-US" sz="4400" dirty="0" smtClean="0"/>
              <a:t>  </a:t>
            </a:r>
            <a:endParaRPr lang="en-US" altLang="zh-CN" sz="4400" dirty="0" smtClean="0"/>
          </a:p>
          <a:p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429784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变换句子练习：</a:t>
            </a:r>
            <a:endParaRPr lang="en-US" altLang="zh-CN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例：小公鸡跟在小鸭子后面，下了水。（偷偷地）</a:t>
            </a:r>
          </a:p>
          <a:p>
            <a:r>
              <a:rPr lang="zh-CN" altLang="zh-CN" sz="40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小公鸡偷偷地跟在小鸭子后面，下了水。</a:t>
            </a:r>
            <a:endParaRPr lang="zh-CN" altLang="zh-CN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、汽车从街上驶过。（飞快地）</a:t>
            </a:r>
          </a:p>
          <a:p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endParaRPr lang="zh-CN" altLang="zh-CN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、哥哥在吃苹果。（大口大口地）</a:t>
            </a:r>
            <a:endParaRPr lang="en-US" altLang="zh-CN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、小红在读书。（认真地）</a:t>
            </a:r>
            <a:endParaRPr lang="zh-CN" altLang="zh-CN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补充词语：（一）</a:t>
            </a:r>
            <a:endParaRPr lang="en-US" altLang="zh-CN" sz="5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例：荷叶圆圆的，绿绿的。</a:t>
            </a:r>
            <a:endParaRPr lang="en-US" altLang="zh-CN" sz="4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、苹果（       ），（       ）。</a:t>
            </a:r>
            <a:endParaRPr lang="en-US" altLang="zh-CN" sz="4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、太阳（       ），（       ）。</a:t>
            </a:r>
            <a:endParaRPr lang="en-US" altLang="zh-CN" sz="4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、黄瓜（       ），（       ）。</a:t>
            </a:r>
            <a:endParaRPr lang="en-US" altLang="zh-CN" sz="4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、公路（       ），（       ）。</a:t>
            </a:r>
            <a:endParaRPr lang="en-US" altLang="zh-CN" sz="4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、（   ）（      ），（     ）。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补充词语</a:t>
            </a:r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：（二）</a:t>
            </a:r>
            <a:endParaRPr lang="en-US" altLang="zh-CN" sz="4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   ）的小路  （   ）的天山</a:t>
            </a:r>
            <a:endParaRPr lang="en-US" altLang="zh-CN" sz="48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   ）的天安门  （  ）的雪莲</a:t>
            </a:r>
            <a:endParaRPr lang="en-US" altLang="zh-CN" sz="48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    ）的家乡  （   ）的歌声</a:t>
            </a:r>
            <a:endParaRPr lang="en-US" altLang="zh-CN" sz="48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美丽的（   ）  长长的（    ）</a:t>
            </a:r>
            <a:endParaRPr lang="en-US" altLang="zh-CN" sz="48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动听的（   ）  白白的（    ）</a:t>
            </a:r>
            <a:endParaRPr lang="en-US" altLang="zh-CN" sz="48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轻轻地（   ）  青青的（    ）</a:t>
            </a:r>
            <a:endParaRPr lang="en-US" altLang="zh-CN" sz="48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清清的（   ）  红红的（    ）</a:t>
            </a:r>
            <a:endParaRPr lang="en-US" altLang="zh-CN" sz="48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火红的（   ）  雄伟的（    ）  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6801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量词练习：（一）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一（  ）水牛     一（   ）图书    一（  ）小树     一（   ）小鸡  </a:t>
            </a:r>
            <a:endParaRPr lang="en-US" altLang="zh-CN" sz="4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一（  ）鲜花     一（   ）小花  </a:t>
            </a:r>
            <a:endParaRPr lang="en-US" altLang="zh-CN" sz="4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一（  ）杏子     一（   ）白马  </a:t>
            </a:r>
            <a:endParaRPr lang="en-US" altLang="zh-CN" sz="4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一（  ）飞机     一（   ）山羊    一（  ）田地     一（   ）星星    一（  ）金鱼     一（   ）石桥    一（  ）西瓜     一（   ）小草    一（  ）叶子     一（   ）白云</a:t>
            </a:r>
            <a:endParaRPr lang="en-US" altLang="zh-CN" sz="4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量词练习</a:t>
            </a:r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：（二）</a:t>
            </a:r>
            <a:endParaRPr lang="en-US" altLang="zh-CN" sz="4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一（   ）小河    一（  ）毛笔    一（   ）衣服    一（  ）手</a:t>
            </a:r>
            <a:r>
              <a:rPr lang="en-US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tào   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一（   ）</a:t>
            </a:r>
            <a:r>
              <a:rPr lang="en-US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kù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子   一（  ）青山    一（   ）男孩    一（  ）红枣   一（   ）红旗    一（）</a:t>
            </a:r>
            <a:r>
              <a:rPr lang="en-US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xiànɡ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皮   一（   ）学生    一（  ）老师</a:t>
            </a:r>
            <a:endParaRPr lang="en-US" altLang="zh-CN" sz="4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一（   ）苹果    一（  ）鸭子 </a:t>
            </a:r>
            <a:endParaRPr lang="en-US" altLang="zh-CN" sz="4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一（   ）马      一（  ）电视</a:t>
            </a:r>
            <a:endParaRPr lang="en-US" altLang="zh-CN" sz="4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一（   ）大米    一（  ）手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572660" cy="652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+mn-ea"/>
              </a:rPr>
              <a:t>把下列词语连成一句话并加上标点</a:t>
            </a:r>
            <a:r>
              <a:rPr lang="zh-CN" altLang="en-US" sz="4400" dirty="0" smtClean="0">
                <a:solidFill>
                  <a:srgbClr val="FF0000"/>
                </a:solidFill>
                <a:latin typeface="+mn-ea"/>
              </a:rPr>
              <a:t>：</a:t>
            </a:r>
            <a:endParaRPr lang="en-US" altLang="zh-CN" sz="4400" dirty="0" smtClean="0">
              <a:solidFill>
                <a:srgbClr val="FF0000"/>
              </a:solidFill>
              <a:latin typeface="+mn-ea"/>
            </a:endParaRPr>
          </a:p>
          <a:p>
            <a:r>
              <a:rPr lang="en-US" altLang="zh-CN" sz="4000" b="1" dirty="0" smtClean="0">
                <a:latin typeface="+mn-ea"/>
              </a:rPr>
              <a:t>1</a:t>
            </a:r>
            <a:r>
              <a:rPr lang="zh-CN" altLang="en-US" sz="4000" b="1" dirty="0" smtClean="0">
                <a:latin typeface="+mn-ea"/>
              </a:rPr>
              <a:t>、</a:t>
            </a:r>
            <a:r>
              <a:rPr lang="zh-CN" altLang="zh-CN" sz="4000" b="1" dirty="0" smtClean="0">
                <a:latin typeface="+mn-ea"/>
              </a:rPr>
              <a:t>荷叶</a:t>
            </a:r>
            <a:r>
              <a:rPr lang="en-US" altLang="zh-CN" sz="4000" b="1" dirty="0" smtClean="0">
                <a:latin typeface="+mn-ea"/>
              </a:rPr>
              <a:t>  </a:t>
            </a:r>
            <a:r>
              <a:rPr lang="zh-CN" altLang="zh-CN" sz="4000" b="1" dirty="0" smtClean="0">
                <a:latin typeface="+mn-ea"/>
              </a:rPr>
              <a:t>凉伞</a:t>
            </a:r>
            <a:r>
              <a:rPr lang="en-US" altLang="zh-CN" sz="4000" b="1" dirty="0" smtClean="0">
                <a:latin typeface="+mn-ea"/>
              </a:rPr>
              <a:t>  </a:t>
            </a:r>
            <a:r>
              <a:rPr lang="zh-CN" altLang="zh-CN" sz="4000" b="1" dirty="0" smtClean="0">
                <a:latin typeface="+mn-ea"/>
              </a:rPr>
              <a:t>是</a:t>
            </a:r>
            <a:r>
              <a:rPr lang="en-US" altLang="zh-CN" sz="4000" b="1" dirty="0" smtClean="0">
                <a:latin typeface="+mn-ea"/>
              </a:rPr>
              <a:t>  </a:t>
            </a:r>
            <a:r>
              <a:rPr lang="zh-CN" altLang="zh-CN" sz="4000" b="1" dirty="0" smtClean="0">
                <a:latin typeface="+mn-ea"/>
              </a:rPr>
              <a:t>小鱼儿</a:t>
            </a:r>
            <a:r>
              <a:rPr lang="en-US" altLang="zh-CN" sz="4000" b="1" dirty="0" smtClean="0">
                <a:latin typeface="+mn-ea"/>
              </a:rPr>
              <a:t> </a:t>
            </a:r>
          </a:p>
          <a:p>
            <a:endParaRPr lang="en-US" altLang="zh-CN" sz="4000" b="1" dirty="0" smtClean="0">
              <a:latin typeface="+mn-ea"/>
            </a:endParaRPr>
          </a:p>
          <a:p>
            <a:r>
              <a:rPr lang="en-US" altLang="zh-CN" sz="4000" b="1" dirty="0" smtClean="0">
                <a:latin typeface="+mn-ea"/>
              </a:rPr>
              <a:t>2</a:t>
            </a:r>
            <a:r>
              <a:rPr lang="zh-CN" altLang="en-US" sz="4000" b="1" dirty="0" smtClean="0">
                <a:latin typeface="+mn-ea"/>
              </a:rPr>
              <a:t>、</a:t>
            </a:r>
            <a:r>
              <a:rPr lang="zh-CN" altLang="zh-CN" sz="4000" b="1" dirty="0" smtClean="0">
                <a:latin typeface="+mn-ea"/>
              </a:rPr>
              <a:t>我的</a:t>
            </a:r>
            <a:r>
              <a:rPr lang="en-US" altLang="zh-CN" sz="4000" b="1" dirty="0" smtClean="0">
                <a:latin typeface="+mn-ea"/>
              </a:rPr>
              <a:t> </a:t>
            </a:r>
            <a:r>
              <a:rPr lang="zh-CN" altLang="zh-CN" sz="4000" b="1" dirty="0" smtClean="0">
                <a:latin typeface="+mn-ea"/>
              </a:rPr>
              <a:t>我</a:t>
            </a:r>
            <a:r>
              <a:rPr lang="en-US" altLang="zh-CN" sz="4000" b="1" dirty="0" smtClean="0">
                <a:latin typeface="+mn-ea"/>
              </a:rPr>
              <a:t> </a:t>
            </a:r>
            <a:r>
              <a:rPr lang="zh-CN" altLang="zh-CN" sz="4000" b="1" dirty="0" smtClean="0">
                <a:latin typeface="+mn-ea"/>
              </a:rPr>
              <a:t>小伙伴</a:t>
            </a:r>
            <a:r>
              <a:rPr lang="en-US" altLang="zh-CN" sz="4000" b="1" dirty="0" smtClean="0">
                <a:latin typeface="+mn-ea"/>
              </a:rPr>
              <a:t> </a:t>
            </a:r>
            <a:r>
              <a:rPr lang="zh-CN" altLang="zh-CN" sz="4000" b="1" dirty="0" smtClean="0">
                <a:latin typeface="+mn-ea"/>
              </a:rPr>
              <a:t>请</a:t>
            </a:r>
            <a:r>
              <a:rPr lang="en-US" altLang="zh-CN" sz="4000" b="1" dirty="0" smtClean="0">
                <a:latin typeface="+mn-ea"/>
              </a:rPr>
              <a:t>  </a:t>
            </a:r>
            <a:r>
              <a:rPr lang="zh-CN" altLang="zh-CN" sz="4000" b="1" dirty="0" smtClean="0">
                <a:latin typeface="+mn-ea"/>
              </a:rPr>
              <a:t>家里</a:t>
            </a:r>
            <a:r>
              <a:rPr lang="en-US" altLang="zh-CN" sz="4000" b="1" dirty="0" smtClean="0">
                <a:latin typeface="+mn-ea"/>
              </a:rPr>
              <a:t> </a:t>
            </a:r>
            <a:r>
              <a:rPr lang="zh-CN" altLang="en-US" sz="4000" b="1" dirty="0" smtClean="0">
                <a:latin typeface="+mn-ea"/>
              </a:rPr>
              <a:t>到 玩 来</a:t>
            </a:r>
            <a:endParaRPr lang="en-US" altLang="zh-CN" sz="4000" b="1" dirty="0" smtClean="0">
              <a:latin typeface="+mn-ea"/>
            </a:endParaRPr>
          </a:p>
          <a:p>
            <a:endParaRPr lang="en-US" altLang="zh-CN" sz="4000" b="1" dirty="0" smtClean="0">
              <a:latin typeface="+mn-ea"/>
            </a:endParaRPr>
          </a:p>
          <a:p>
            <a:r>
              <a:rPr lang="en-US" altLang="zh-CN" sz="4000" b="1" dirty="0" smtClean="0">
                <a:latin typeface="+mn-ea"/>
              </a:rPr>
              <a:t>3</a:t>
            </a:r>
            <a:r>
              <a:rPr lang="zh-CN" altLang="en-US" sz="4000" b="1" dirty="0" smtClean="0">
                <a:latin typeface="+mn-ea"/>
              </a:rPr>
              <a:t>、</a:t>
            </a:r>
            <a:r>
              <a:rPr lang="zh-CN" altLang="zh-CN" sz="4000" b="1" dirty="0" smtClean="0">
                <a:latin typeface="+mn-ea"/>
              </a:rPr>
              <a:t>美丽</a:t>
            </a:r>
            <a:r>
              <a:rPr lang="en-US" altLang="zh-CN" sz="4000" b="1" dirty="0" smtClean="0">
                <a:latin typeface="+mn-ea"/>
              </a:rPr>
              <a:t> </a:t>
            </a:r>
            <a:r>
              <a:rPr lang="zh-CN" altLang="en-US" sz="4000" b="1" dirty="0" smtClean="0">
                <a:latin typeface="+mn-ea"/>
              </a:rPr>
              <a:t>公</a:t>
            </a:r>
            <a:r>
              <a:rPr lang="zh-CN" altLang="zh-CN" sz="4000" b="1" dirty="0" smtClean="0">
                <a:latin typeface="+mn-ea"/>
              </a:rPr>
              <a:t>园</a:t>
            </a:r>
            <a:r>
              <a:rPr lang="en-US" altLang="zh-CN" sz="4000" b="1" dirty="0" smtClean="0">
                <a:latin typeface="+mn-ea"/>
              </a:rPr>
              <a:t>  </a:t>
            </a:r>
            <a:r>
              <a:rPr lang="zh-CN" altLang="zh-CN" sz="4000" b="1" dirty="0" smtClean="0">
                <a:latin typeface="+mn-ea"/>
              </a:rPr>
              <a:t>花</a:t>
            </a:r>
            <a:r>
              <a:rPr lang="en-US" altLang="zh-CN" sz="4000" b="1" dirty="0" smtClean="0">
                <a:latin typeface="+mn-ea"/>
              </a:rPr>
              <a:t>  </a:t>
            </a:r>
            <a:r>
              <a:rPr lang="zh-CN" altLang="zh-CN" sz="4000" b="1" dirty="0" smtClean="0">
                <a:latin typeface="+mn-ea"/>
              </a:rPr>
              <a:t>里</a:t>
            </a:r>
            <a:r>
              <a:rPr lang="en-US" altLang="zh-CN" sz="4000" b="1" dirty="0" smtClean="0">
                <a:latin typeface="+mn-ea"/>
              </a:rPr>
              <a:t> </a:t>
            </a:r>
            <a:r>
              <a:rPr lang="zh-CN" altLang="zh-CN" sz="4000" b="1" dirty="0" smtClean="0">
                <a:latin typeface="+mn-ea"/>
              </a:rPr>
              <a:t>有</a:t>
            </a:r>
            <a:r>
              <a:rPr lang="en-US" altLang="zh-CN" sz="4000" b="1" dirty="0" smtClean="0">
                <a:latin typeface="+mn-ea"/>
              </a:rPr>
              <a:t> </a:t>
            </a:r>
            <a:r>
              <a:rPr lang="zh-CN" altLang="en-US" sz="4000" b="1" dirty="0" smtClean="0">
                <a:latin typeface="+mn-ea"/>
              </a:rPr>
              <a:t>美丽</a:t>
            </a:r>
            <a:r>
              <a:rPr lang="zh-CN" altLang="zh-CN" sz="4000" b="1" dirty="0" smtClean="0">
                <a:latin typeface="+mn-ea"/>
              </a:rPr>
              <a:t>的</a:t>
            </a:r>
            <a:r>
              <a:rPr lang="en-US" altLang="zh-CN" sz="4000" b="1" dirty="0" smtClean="0">
                <a:latin typeface="+mn-ea"/>
              </a:rPr>
              <a:t> </a:t>
            </a:r>
            <a:r>
              <a:rPr lang="zh-CN" altLang="zh-CN" sz="4000" b="1" dirty="0" smtClean="0">
                <a:latin typeface="+mn-ea"/>
              </a:rPr>
              <a:t>许</a:t>
            </a:r>
            <a:r>
              <a:rPr lang="zh-CN" altLang="en-US" sz="4000" b="1" dirty="0" smtClean="0">
                <a:latin typeface="+mn-ea"/>
              </a:rPr>
              <a:t>多</a:t>
            </a:r>
            <a:r>
              <a:rPr lang="en-US" altLang="zh-CN" sz="4000" b="1" dirty="0" smtClean="0">
                <a:latin typeface="+mn-ea"/>
              </a:rPr>
              <a:t> </a:t>
            </a:r>
          </a:p>
          <a:p>
            <a:endParaRPr lang="en-US" altLang="zh-CN" sz="4000" b="1" dirty="0" smtClean="0">
              <a:latin typeface="+mn-ea"/>
            </a:endParaRPr>
          </a:p>
          <a:p>
            <a:r>
              <a:rPr lang="en-US" altLang="zh-CN" sz="4000" b="1" dirty="0" smtClean="0">
                <a:latin typeface="+mn-ea"/>
              </a:rPr>
              <a:t>4</a:t>
            </a:r>
            <a:r>
              <a:rPr lang="zh-CN" altLang="en-US" sz="4000" b="1" dirty="0" smtClean="0">
                <a:latin typeface="+mn-ea"/>
              </a:rPr>
              <a:t>、</a:t>
            </a:r>
            <a:r>
              <a:rPr lang="zh-CN" altLang="zh-CN" sz="4000" b="1" dirty="0" smtClean="0">
                <a:latin typeface="+mn-ea"/>
              </a:rPr>
              <a:t>作业</a:t>
            </a:r>
            <a:r>
              <a:rPr lang="en-US" altLang="zh-CN" sz="4000" b="1" dirty="0" smtClean="0">
                <a:latin typeface="+mn-ea"/>
              </a:rPr>
              <a:t>  </a:t>
            </a:r>
            <a:r>
              <a:rPr lang="zh-CN" altLang="zh-CN" sz="4000" b="1" dirty="0" smtClean="0">
                <a:latin typeface="+mn-ea"/>
              </a:rPr>
              <a:t>教室里</a:t>
            </a:r>
            <a:r>
              <a:rPr lang="en-US" altLang="zh-CN" sz="4000" b="1" dirty="0" smtClean="0">
                <a:latin typeface="+mn-ea"/>
              </a:rPr>
              <a:t> </a:t>
            </a:r>
            <a:r>
              <a:rPr lang="zh-CN" altLang="zh-CN" sz="4000" b="1" dirty="0" smtClean="0">
                <a:latin typeface="+mn-ea"/>
              </a:rPr>
              <a:t>小红</a:t>
            </a:r>
            <a:r>
              <a:rPr lang="en-US" altLang="zh-CN" sz="4000" b="1" dirty="0" smtClean="0">
                <a:latin typeface="+mn-ea"/>
              </a:rPr>
              <a:t> </a:t>
            </a:r>
            <a:r>
              <a:rPr lang="zh-CN" altLang="zh-CN" sz="4000" b="1" dirty="0" smtClean="0">
                <a:latin typeface="+mn-ea"/>
              </a:rPr>
              <a:t>在</a:t>
            </a:r>
            <a:r>
              <a:rPr lang="en-US" altLang="zh-CN" sz="4000" b="1" dirty="0" smtClean="0">
                <a:latin typeface="+mn-ea"/>
              </a:rPr>
              <a:t>  </a:t>
            </a:r>
            <a:r>
              <a:rPr lang="zh-CN" altLang="zh-CN" sz="4000" b="1" dirty="0" smtClean="0">
                <a:latin typeface="+mn-ea"/>
              </a:rPr>
              <a:t>做</a:t>
            </a:r>
            <a:r>
              <a:rPr lang="en-US" altLang="zh-CN" sz="4000" b="1" dirty="0" smtClean="0">
                <a:latin typeface="+mn-ea"/>
              </a:rPr>
              <a:t> </a:t>
            </a:r>
            <a:r>
              <a:rPr lang="zh-CN" altLang="zh-CN" sz="4000" b="1" dirty="0" smtClean="0">
                <a:latin typeface="+mn-ea"/>
              </a:rPr>
              <a:t>认真地</a:t>
            </a:r>
            <a:r>
              <a:rPr lang="en-US" altLang="zh-CN" sz="4000" b="1" dirty="0" smtClean="0">
                <a:latin typeface="+mn-ea"/>
              </a:rPr>
              <a:t> </a:t>
            </a:r>
          </a:p>
          <a:p>
            <a:endParaRPr lang="en-US" altLang="zh-CN" sz="4000" b="1" dirty="0" smtClean="0">
              <a:latin typeface="+mn-ea"/>
            </a:endParaRPr>
          </a:p>
          <a:p>
            <a:r>
              <a:rPr lang="en-US" altLang="zh-CN" sz="4000" b="1" dirty="0" smtClean="0">
                <a:latin typeface="+mn-ea"/>
              </a:rPr>
              <a:t>5</a:t>
            </a:r>
            <a:r>
              <a:rPr lang="zh-CN" altLang="en-US" sz="4000" b="1" dirty="0" smtClean="0">
                <a:latin typeface="+mn-ea"/>
              </a:rPr>
              <a:t>、</a:t>
            </a:r>
            <a:r>
              <a:rPr lang="zh-CN" altLang="zh-CN" sz="4000" b="1" dirty="0" smtClean="0"/>
              <a:t>看见</a:t>
            </a:r>
            <a:r>
              <a:rPr lang="en-US" altLang="zh-CN" sz="4000" b="1" dirty="0" smtClean="0"/>
              <a:t>     </a:t>
            </a:r>
            <a:r>
              <a:rPr lang="zh-CN" altLang="zh-CN" sz="4000" b="1" dirty="0" smtClean="0"/>
              <a:t>你</a:t>
            </a:r>
            <a:r>
              <a:rPr lang="en-US" altLang="zh-CN" sz="4000" b="1" dirty="0" smtClean="0"/>
              <a:t>     </a:t>
            </a:r>
            <a:r>
              <a:rPr lang="zh-CN" altLang="zh-CN" sz="4000" b="1" dirty="0" smtClean="0"/>
              <a:t>王老师</a:t>
            </a:r>
            <a:r>
              <a:rPr lang="en-US" altLang="zh-CN" sz="4000" b="1" dirty="0" smtClean="0"/>
              <a:t>     </a:t>
            </a:r>
            <a:r>
              <a:rPr lang="zh-CN" altLang="zh-CN" sz="4000" b="1" dirty="0" smtClean="0"/>
              <a:t>了</a:t>
            </a:r>
            <a:r>
              <a:rPr lang="en-US" altLang="zh-CN" sz="4000" b="1" dirty="0" smtClean="0"/>
              <a:t>     </a:t>
            </a:r>
            <a:r>
              <a:rPr lang="zh-CN" altLang="zh-CN" sz="4000" b="1" dirty="0" smtClean="0"/>
              <a:t>吗</a:t>
            </a:r>
            <a:endParaRPr lang="zh-CN" altLang="zh-CN" sz="4000" b="1" dirty="0" smtClean="0">
              <a:latin typeface="+mn-ea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71404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FF0000"/>
                </a:solidFill>
              </a:rPr>
              <a:t>把句子补充完整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r>
              <a:rPr lang="en-US" altLang="zh-CN" sz="4000" b="1" dirty="0" smtClean="0"/>
              <a:t>1</a:t>
            </a:r>
            <a:r>
              <a:rPr lang="zh-CN" altLang="en-US" sz="4000" b="1" dirty="0" smtClean="0"/>
              <a:t>、我多想（                                  ）。</a:t>
            </a:r>
            <a:endParaRPr lang="en-US" altLang="zh-CN" sz="4000" b="1" dirty="0" smtClean="0"/>
          </a:p>
          <a:p>
            <a:r>
              <a:rPr lang="en-US" altLang="zh-CN" sz="4000" b="1" dirty="0" smtClean="0"/>
              <a:t>2</a:t>
            </a:r>
            <a:r>
              <a:rPr lang="zh-CN" altLang="en-US" sz="4000" b="1" dirty="0" smtClean="0"/>
              <a:t>、我们爱（                              ）。</a:t>
            </a:r>
            <a:endParaRPr lang="en-US" altLang="zh-CN" sz="4000" b="1" dirty="0" smtClean="0"/>
          </a:p>
          <a:p>
            <a:r>
              <a:rPr lang="en-US" altLang="zh-CN" sz="4000" b="1" dirty="0" smtClean="0"/>
              <a:t>3</a:t>
            </a:r>
            <a:r>
              <a:rPr lang="zh-CN" altLang="en-US" sz="4000" b="1" dirty="0" smtClean="0"/>
              <a:t>、（                                                  ）吗？</a:t>
            </a:r>
            <a:endParaRPr lang="en-US" altLang="zh-CN" sz="4000" b="1" dirty="0" smtClean="0"/>
          </a:p>
          <a:p>
            <a:r>
              <a:rPr lang="en-US" altLang="zh-CN" sz="4000" b="1" dirty="0" smtClean="0"/>
              <a:t>4</a:t>
            </a:r>
            <a:r>
              <a:rPr lang="zh-CN" altLang="en-US" sz="4000" b="1" dirty="0" smtClean="0"/>
              <a:t>、我非常（                                ）。</a:t>
            </a:r>
            <a:endParaRPr lang="en-US" altLang="zh-CN" sz="4000" b="1" dirty="0" smtClean="0"/>
          </a:p>
          <a:p>
            <a:r>
              <a:rPr lang="en-US" altLang="zh-CN" sz="4000" b="1" dirty="0" smtClean="0"/>
              <a:t>5</a:t>
            </a:r>
            <a:r>
              <a:rPr lang="zh-CN" altLang="en-US" sz="4000" b="1" dirty="0" smtClean="0"/>
              <a:t>、（     ）一边（        ），一边（         ）。</a:t>
            </a:r>
            <a:endParaRPr lang="en-US" altLang="zh-CN" sz="4000" b="1" dirty="0" smtClean="0"/>
          </a:p>
          <a:p>
            <a:r>
              <a:rPr lang="en-US" altLang="zh-CN" sz="4000" b="1" dirty="0" smtClean="0"/>
              <a:t>6</a:t>
            </a:r>
            <a:r>
              <a:rPr lang="zh-CN" altLang="en-US" sz="4000" b="1" dirty="0" smtClean="0"/>
              <a:t>、（       ）已经（                           ）。</a:t>
            </a:r>
            <a:endParaRPr lang="en-US" altLang="zh-CN" sz="4000" b="1" dirty="0" smtClean="0"/>
          </a:p>
          <a:p>
            <a:r>
              <a:rPr lang="en-US" altLang="zh-CN" sz="4000" b="1" dirty="0" smtClean="0"/>
              <a:t>7</a:t>
            </a:r>
            <a:r>
              <a:rPr lang="zh-CN" altLang="en-US" sz="4000" b="1" dirty="0" smtClean="0"/>
              <a:t>、（       ）是用来（                  ）。</a:t>
            </a:r>
            <a:endParaRPr lang="en-US" altLang="zh-CN" sz="4000" b="1" dirty="0" smtClean="0"/>
          </a:p>
          <a:p>
            <a:r>
              <a:rPr lang="en-US" altLang="zh-CN" sz="4000" b="1" dirty="0" smtClean="0"/>
              <a:t>8</a:t>
            </a:r>
            <a:r>
              <a:rPr lang="zh-CN" altLang="en-US" sz="4000" b="1" dirty="0" smtClean="0"/>
              <a:t>、（                  ）每次（             ）。</a:t>
            </a:r>
            <a:endParaRPr lang="en-US" altLang="zh-CN" sz="4000" b="1" dirty="0" smtClean="0"/>
          </a:p>
          <a:p>
            <a:r>
              <a:rPr lang="en-US" altLang="zh-CN" sz="4000" b="1" dirty="0" smtClean="0"/>
              <a:t>9</a:t>
            </a:r>
            <a:r>
              <a:rPr lang="zh-CN" altLang="en-US" sz="4000" b="1" dirty="0" smtClean="0"/>
              <a:t>、下课了，同学们有的（       ），有的（       ），还有的（          ）。</a:t>
            </a:r>
            <a:endParaRPr lang="en-US" altLang="zh-CN" sz="4000" b="1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排列句子</a:t>
            </a:r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1</a:t>
            </a:r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</a:t>
            </a:r>
            <a:endParaRPr lang="en-US" altLang="zh-CN" sz="4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）我仔细一看，原来是一条蚯蚓。</a:t>
            </a:r>
          </a:p>
          <a:p>
            <a:r>
              <a:rPr lang="zh-CN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）突然从泥土里钻出一条又细又</a:t>
            </a:r>
            <a:r>
              <a:rPr lang="en-US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长的虫。</a:t>
            </a:r>
          </a:p>
          <a:p>
            <a:r>
              <a:rPr lang="zh-CN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）爸爸说蚯蚓能松土是益虫，我们要保护它。</a:t>
            </a:r>
          </a:p>
          <a:p>
            <a:r>
              <a:rPr lang="zh-CN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）我和爸爸正在菜园里拔草。</a:t>
            </a:r>
          </a:p>
          <a:p>
            <a:r>
              <a:rPr lang="zh-CN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）我问爸爸蚯蚓是益虫还是害虫</a:t>
            </a:r>
            <a:r>
              <a:rPr lang="zh-CN" altLang="zh-CN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8156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排列句子</a:t>
            </a:r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</a:t>
            </a:r>
            <a:endParaRPr lang="en-US" altLang="zh-CN" sz="4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zh-CN" sz="4000" b="1" dirty="0" smtClean="0"/>
              <a:t>（</a:t>
            </a:r>
            <a:r>
              <a:rPr lang="en-US" altLang="zh-CN" sz="4000" b="1" dirty="0" smtClean="0"/>
              <a:t>  </a:t>
            </a:r>
            <a:r>
              <a:rPr lang="zh-CN" altLang="zh-CN" sz="4000" b="1" dirty="0" smtClean="0"/>
              <a:t>）过了几天，绿色的小芽从土里钻出来了。</a:t>
            </a:r>
          </a:p>
          <a:p>
            <a:r>
              <a:rPr lang="zh-CN" altLang="zh-CN" sz="4000" b="1" dirty="0" smtClean="0"/>
              <a:t>（</a:t>
            </a:r>
            <a:r>
              <a:rPr lang="en-US" altLang="zh-CN" sz="4000" b="1" dirty="0" smtClean="0"/>
              <a:t>  </a:t>
            </a:r>
            <a:r>
              <a:rPr lang="zh-CN" altLang="zh-CN" sz="4000" b="1" dirty="0" smtClean="0"/>
              <a:t>）秋天，向日葵成熟了，看着一个个金黄色的小花盆，我们高兴地笑了。</a:t>
            </a:r>
          </a:p>
          <a:p>
            <a:r>
              <a:rPr lang="zh-CN" altLang="zh-CN" sz="4000" b="1" dirty="0" smtClean="0"/>
              <a:t>（</a:t>
            </a:r>
            <a:r>
              <a:rPr lang="en-US" altLang="zh-CN" sz="4000" b="1" dirty="0" smtClean="0"/>
              <a:t>  </a:t>
            </a:r>
            <a:r>
              <a:rPr lang="zh-CN" altLang="zh-CN" sz="4000" b="1" dirty="0" smtClean="0"/>
              <a:t>）小苗一天天地长高了，绿油油的，真可爱。</a:t>
            </a:r>
          </a:p>
          <a:p>
            <a:r>
              <a:rPr lang="zh-CN" altLang="zh-CN" sz="4000" b="1" dirty="0" smtClean="0"/>
              <a:t>（</a:t>
            </a:r>
            <a:r>
              <a:rPr lang="en-US" altLang="zh-CN" sz="4000" b="1" dirty="0" smtClean="0"/>
              <a:t>  </a:t>
            </a:r>
            <a:r>
              <a:rPr lang="zh-CN" altLang="zh-CN" sz="4000" b="1" dirty="0" smtClean="0"/>
              <a:t>）春天，我和几个同学在教室门前的空地上，种上了向日葵。</a:t>
            </a:r>
          </a:p>
          <a:p>
            <a:r>
              <a:rPr lang="zh-CN" altLang="zh-CN" sz="4000" b="1" dirty="0" smtClean="0"/>
              <a:t>（</a:t>
            </a:r>
            <a:r>
              <a:rPr lang="en-US" altLang="zh-CN" sz="4000" b="1" dirty="0" smtClean="0"/>
              <a:t>  </a:t>
            </a:r>
            <a:r>
              <a:rPr lang="zh-CN" altLang="zh-CN" sz="4000" b="1" dirty="0" smtClean="0"/>
              <a:t>）每天放学后，我和几个同学给向日葵浇水、上肥、锄草、捉害虫。</a:t>
            </a:r>
          </a:p>
          <a:p>
            <a:endParaRPr lang="zh-CN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排列句子</a:t>
            </a:r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3</a:t>
            </a:r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</a:t>
            </a:r>
            <a:endParaRPr lang="en-US" altLang="zh-CN" sz="4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 algn="ctr"/>
            <a:endParaRPr lang="en-US" altLang="zh-CN" sz="4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zh-CN" sz="4400" b="1" dirty="0" smtClean="0"/>
              <a:t>（</a:t>
            </a:r>
            <a:r>
              <a:rPr lang="en-US" altLang="zh-CN" sz="4400" b="1" dirty="0" smtClean="0"/>
              <a:t>  </a:t>
            </a:r>
            <a:r>
              <a:rPr lang="zh-CN" altLang="zh-CN" sz="4400" b="1" dirty="0" smtClean="0"/>
              <a:t>）一天，小明来我家玩。</a:t>
            </a:r>
          </a:p>
          <a:p>
            <a:r>
              <a:rPr lang="zh-CN" altLang="zh-CN" sz="4400" b="1" dirty="0" smtClean="0"/>
              <a:t>（</a:t>
            </a:r>
            <a:r>
              <a:rPr lang="en-US" altLang="zh-CN" sz="4400" b="1" dirty="0" smtClean="0"/>
              <a:t>  </a:t>
            </a:r>
            <a:r>
              <a:rPr lang="zh-CN" altLang="zh-CN" sz="4400" b="1" dirty="0" smtClean="0"/>
              <a:t>）他看了看我的几样小玩具。</a:t>
            </a:r>
          </a:p>
          <a:p>
            <a:r>
              <a:rPr lang="zh-CN" altLang="zh-CN" sz="4400" b="1" dirty="0" smtClean="0"/>
              <a:t>（</a:t>
            </a:r>
            <a:r>
              <a:rPr lang="en-US" altLang="zh-CN" sz="4400" b="1" dirty="0" smtClean="0"/>
              <a:t>  </a:t>
            </a:r>
            <a:r>
              <a:rPr lang="zh-CN" altLang="zh-CN" sz="4400" b="1" dirty="0" smtClean="0"/>
              <a:t>）他画得多好啊，画了小鸟、孔雀和天鹅。</a:t>
            </a:r>
          </a:p>
          <a:p>
            <a:r>
              <a:rPr lang="zh-CN" altLang="zh-CN" sz="4400" b="1" dirty="0" smtClean="0"/>
              <a:t>（</a:t>
            </a:r>
            <a:r>
              <a:rPr lang="en-US" altLang="zh-CN" sz="4400" b="1" dirty="0" smtClean="0"/>
              <a:t>  </a:t>
            </a:r>
            <a:r>
              <a:rPr lang="zh-CN" altLang="zh-CN" sz="4400" b="1" dirty="0" smtClean="0"/>
              <a:t>）就拿起笔画起来。</a:t>
            </a:r>
          </a:p>
          <a:p>
            <a:pPr algn="ctr"/>
            <a:endParaRPr lang="en-US" altLang="zh-CN" sz="4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endParaRPr lang="zh-CN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844" y="214290"/>
            <a:ext cx="9001156" cy="7540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FF0000"/>
                </a:solidFill>
              </a:rPr>
              <a:t>词语练习（二）</a:t>
            </a:r>
            <a:endParaRPr lang="en-US" altLang="zh-CN" sz="4400" b="1" dirty="0" smtClean="0">
              <a:solidFill>
                <a:srgbClr val="FF0000"/>
              </a:solidFill>
            </a:endParaRPr>
          </a:p>
          <a:p>
            <a:r>
              <a:rPr lang="zh-CN" altLang="en-US" sz="4400" b="1" dirty="0" smtClean="0"/>
              <a:t>听说   也许   也是   听讲  单日   居中哥哥   招呼   呼气   呼叫   快乐  音乐</a:t>
            </a:r>
            <a:endParaRPr lang="en-US" altLang="zh-CN" sz="4400" b="1" dirty="0" smtClean="0"/>
          </a:p>
          <a:p>
            <a:r>
              <a:rPr lang="zh-CN" altLang="en-US" sz="4400" b="1" dirty="0" smtClean="0"/>
              <a:t>好玩   很好   当日   当时   声音  行动</a:t>
            </a:r>
            <a:endParaRPr lang="en-US" altLang="zh-CN" sz="4400" b="1" dirty="0" smtClean="0"/>
          </a:p>
          <a:p>
            <a:r>
              <a:rPr lang="zh-CN" altLang="en-US" sz="4400" b="1" dirty="0" smtClean="0"/>
              <a:t>行走   说明   田地   床前   床单  思乡</a:t>
            </a:r>
            <a:endParaRPr lang="en-US" altLang="zh-CN" sz="4400" b="1" dirty="0" smtClean="0"/>
          </a:p>
          <a:p>
            <a:r>
              <a:rPr lang="zh-CN" altLang="en-US" sz="4400" b="1" dirty="0" smtClean="0"/>
              <a:t>光明   低头   故乡   玩笑   里外  看见</a:t>
            </a:r>
            <a:endParaRPr lang="en-US" altLang="zh-CN" sz="4400" b="1" dirty="0" smtClean="0"/>
          </a:p>
          <a:p>
            <a:r>
              <a:rPr lang="zh-CN" altLang="en-US" sz="4400" b="1" dirty="0" smtClean="0"/>
              <a:t>看着   爸爸   早晚   再说   再见  中午</a:t>
            </a:r>
            <a:endParaRPr lang="en-US" altLang="zh-CN" sz="4400" b="1" dirty="0" smtClean="0"/>
          </a:p>
          <a:p>
            <a:r>
              <a:rPr lang="zh-CN" altLang="en-US" sz="4400" b="1" dirty="0" smtClean="0"/>
              <a:t>时节   叶子   大米   真人   十分   大豆</a:t>
            </a:r>
            <a:endParaRPr lang="en-US" altLang="zh-CN" sz="4400" b="1" dirty="0" smtClean="0"/>
          </a:p>
          <a:p>
            <a:r>
              <a:rPr lang="zh-CN" altLang="en-US" sz="4400" b="1" dirty="0" smtClean="0"/>
              <a:t>那边   到了   高兴   分手   成果  成长</a:t>
            </a:r>
            <a:endParaRPr lang="en-US" altLang="zh-CN" sz="4400" b="1" dirty="0" smtClean="0"/>
          </a:p>
          <a:p>
            <a:r>
              <a:rPr lang="zh-CN" altLang="en-US" sz="4400" dirty="0" smtClean="0"/>
              <a:t>  </a:t>
            </a:r>
            <a:endParaRPr lang="en-US" altLang="zh-CN" sz="4400" dirty="0" smtClean="0"/>
          </a:p>
          <a:p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排列句子</a:t>
            </a:r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4</a:t>
            </a:r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</a:t>
            </a:r>
            <a:endParaRPr lang="en-US" altLang="zh-CN" sz="4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zh-CN" sz="4000" b="1" dirty="0" smtClean="0"/>
              <a:t>（ ）老师讲课以后，让大家做四道数学题。 </a:t>
            </a:r>
          </a:p>
          <a:p>
            <a:r>
              <a:rPr lang="en-US" altLang="zh-CN" sz="4000" b="1" dirty="0" smtClean="0"/>
              <a:t> </a:t>
            </a:r>
            <a:r>
              <a:rPr lang="zh-CN" altLang="zh-CN" sz="4000" b="1" dirty="0" smtClean="0"/>
              <a:t>（ ）老师看见了，轻轻地走到他跟前，耐心地给他讲解。 </a:t>
            </a:r>
          </a:p>
          <a:p>
            <a:r>
              <a:rPr lang="en-US" altLang="zh-CN" sz="4000" b="1" dirty="0" smtClean="0"/>
              <a:t> </a:t>
            </a:r>
            <a:r>
              <a:rPr lang="zh-CN" altLang="zh-CN" sz="4000" b="1" dirty="0" smtClean="0"/>
              <a:t>（ ）不一会儿，小宁就明白了，他拿起笔，继续写下去。 </a:t>
            </a:r>
          </a:p>
          <a:p>
            <a:r>
              <a:rPr lang="en-US" altLang="zh-CN" sz="4000" b="1" dirty="0" smtClean="0"/>
              <a:t> </a:t>
            </a:r>
            <a:r>
              <a:rPr lang="zh-CN" altLang="zh-CN" sz="4000" b="1" dirty="0" smtClean="0"/>
              <a:t>（ ）上课的时候，老师认真地讲课，同学们专心地听讲。 </a:t>
            </a:r>
          </a:p>
          <a:p>
            <a:r>
              <a:rPr lang="en-US" altLang="zh-CN" sz="4000" b="1" dirty="0" smtClean="0"/>
              <a:t> </a:t>
            </a:r>
            <a:r>
              <a:rPr lang="zh-CN" altLang="zh-CN" sz="4000" b="1" dirty="0" smtClean="0"/>
              <a:t>（ ）小宁有一道题不会做，举手问老师</a:t>
            </a:r>
            <a:r>
              <a:rPr lang="zh-CN" altLang="zh-CN" sz="4000" dirty="0" smtClean="0"/>
              <a:t>。</a:t>
            </a:r>
            <a:endParaRPr lang="zh-CN" altLang="zh-CN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8094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排列句子</a:t>
            </a:r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5</a:t>
            </a:r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</a:t>
            </a:r>
            <a:endParaRPr lang="en-US" altLang="zh-CN" sz="4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zh-CN" sz="4400" b="1" dirty="0" smtClean="0"/>
              <a:t>（</a:t>
            </a:r>
            <a:r>
              <a:rPr lang="en-US" altLang="zh-CN" sz="4400" b="1" dirty="0" smtClean="0"/>
              <a:t>     </a:t>
            </a:r>
            <a:r>
              <a:rPr lang="zh-CN" altLang="zh-CN" sz="4400" b="1" dirty="0" smtClean="0"/>
              <a:t>）地面上，屋顶上，到处白茫茫的。</a:t>
            </a:r>
          </a:p>
          <a:p>
            <a:r>
              <a:rPr lang="zh-CN" altLang="zh-CN" sz="4400" b="1" dirty="0" smtClean="0"/>
              <a:t>（</a:t>
            </a:r>
            <a:r>
              <a:rPr lang="en-US" altLang="zh-CN" sz="4400" b="1" dirty="0" smtClean="0"/>
              <a:t>     </a:t>
            </a:r>
            <a:r>
              <a:rPr lang="zh-CN" altLang="zh-CN" sz="4400" b="1" dirty="0" smtClean="0"/>
              <a:t>）一会儿功夫，狂风夹着暴雨像从天上倒下来似的。</a:t>
            </a:r>
          </a:p>
          <a:p>
            <a:r>
              <a:rPr lang="zh-CN" altLang="zh-CN" sz="4400" b="1" dirty="0" smtClean="0"/>
              <a:t>（</a:t>
            </a:r>
            <a:r>
              <a:rPr lang="en-US" altLang="zh-CN" sz="4400" b="1" dirty="0" smtClean="0"/>
              <a:t>     </a:t>
            </a:r>
            <a:r>
              <a:rPr lang="zh-CN" altLang="zh-CN" sz="4400" b="1" dirty="0" smtClean="0"/>
              <a:t>）天上乌云滚滚，雷声隆隆，就要下雨了。</a:t>
            </a:r>
          </a:p>
          <a:p>
            <a:r>
              <a:rPr lang="zh-CN" altLang="zh-CN" sz="4400" b="1" dirty="0" smtClean="0"/>
              <a:t>（</a:t>
            </a:r>
            <a:r>
              <a:rPr lang="en-US" altLang="zh-CN" sz="4400" b="1" dirty="0" smtClean="0"/>
              <a:t>     </a:t>
            </a:r>
            <a:r>
              <a:rPr lang="zh-CN" altLang="zh-CN" sz="4400" b="1" dirty="0" smtClean="0"/>
              <a:t>）天空架起一道彩虹，多美啊！</a:t>
            </a:r>
          </a:p>
          <a:p>
            <a:r>
              <a:rPr lang="zh-CN" altLang="zh-CN" sz="4400" b="1" dirty="0" smtClean="0"/>
              <a:t>（</a:t>
            </a:r>
            <a:r>
              <a:rPr lang="en-US" altLang="zh-CN" sz="4400" b="1" dirty="0" smtClean="0"/>
              <a:t>     </a:t>
            </a:r>
            <a:r>
              <a:rPr lang="zh-CN" altLang="zh-CN" sz="4400" b="1" dirty="0" smtClean="0"/>
              <a:t>）不一会，风停了，雨止了，太阳出来了。</a:t>
            </a:r>
          </a:p>
          <a:p>
            <a:endParaRPr lang="zh-CN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285728"/>
            <a:ext cx="8643998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</a:rPr>
              <a:t>看图写话（</a:t>
            </a:r>
            <a:r>
              <a:rPr lang="en-US" altLang="zh-CN" sz="4400" b="1" dirty="0" smtClean="0">
                <a:solidFill>
                  <a:srgbClr val="FF0000"/>
                </a:solidFill>
              </a:rPr>
              <a:t>1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）</a:t>
            </a:r>
            <a:endParaRPr lang="en-US" altLang="zh-CN" sz="4400" b="1" dirty="0" smtClean="0">
              <a:solidFill>
                <a:srgbClr val="FF0000"/>
              </a:solidFill>
            </a:endParaRPr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20481" name="Picture 1" descr="26165028914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214422"/>
            <a:ext cx="8072494" cy="5072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285728"/>
            <a:ext cx="8643998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</a:rPr>
              <a:t>看图写话（</a:t>
            </a:r>
            <a:r>
              <a:rPr lang="en-US" altLang="zh-CN" sz="4400" b="1" dirty="0" smtClean="0">
                <a:solidFill>
                  <a:srgbClr val="FF0000"/>
                </a:solidFill>
              </a:rPr>
              <a:t>2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）</a:t>
            </a:r>
            <a:endParaRPr lang="en-US" altLang="zh-CN" sz="4400" b="1" dirty="0" smtClean="0">
              <a:solidFill>
                <a:srgbClr val="FF0000"/>
              </a:solidFill>
            </a:endParaRPr>
          </a:p>
          <a:p>
            <a:endParaRPr lang="en-US" altLang="zh-CN" sz="4400" b="1" dirty="0" smtClean="0">
              <a:solidFill>
                <a:srgbClr val="FF0000"/>
              </a:solidFill>
            </a:endParaRPr>
          </a:p>
          <a:p>
            <a:endParaRPr lang="en-US" altLang="zh-CN" sz="4400" b="1" dirty="0" smtClean="0">
              <a:solidFill>
                <a:srgbClr val="FF0000"/>
              </a:solidFill>
            </a:endParaRPr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60418" name="Picture 2" descr="110f97dd6e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857232"/>
            <a:ext cx="7600976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285728"/>
            <a:ext cx="8643998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</a:rPr>
              <a:t>看图写话（</a:t>
            </a:r>
            <a:r>
              <a:rPr lang="en-US" altLang="zh-CN" sz="4400" b="1" dirty="0" smtClean="0">
                <a:solidFill>
                  <a:srgbClr val="FF0000"/>
                </a:solidFill>
              </a:rPr>
              <a:t>3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）</a:t>
            </a:r>
            <a:endParaRPr lang="en-US" altLang="zh-CN" sz="4400" b="1" dirty="0" smtClean="0">
              <a:solidFill>
                <a:srgbClr val="FF0000"/>
              </a:solidFill>
            </a:endParaRPr>
          </a:p>
          <a:p>
            <a:endParaRPr lang="en-US" altLang="zh-CN" sz="4400" b="1" dirty="0" smtClean="0">
              <a:solidFill>
                <a:srgbClr val="FF0000"/>
              </a:solidFill>
            </a:endParaRPr>
          </a:p>
          <a:p>
            <a:endParaRPr lang="en-US" altLang="zh-CN" sz="4400" b="1" dirty="0" smtClean="0">
              <a:solidFill>
                <a:srgbClr val="FF0000"/>
              </a:solidFill>
            </a:endParaRPr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61442" name="图片 3" descr="113ec2708c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285861"/>
            <a:ext cx="8143932" cy="557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285728"/>
            <a:ext cx="8643998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</a:rPr>
              <a:t>看图写话（</a:t>
            </a:r>
            <a:r>
              <a:rPr lang="en-US" altLang="zh-CN" sz="4400" b="1" dirty="0" smtClean="0">
                <a:solidFill>
                  <a:srgbClr val="FF0000"/>
                </a:solidFill>
              </a:rPr>
              <a:t>4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）</a:t>
            </a:r>
            <a:endParaRPr lang="en-US" altLang="zh-CN" sz="4400" b="1" dirty="0" smtClean="0">
              <a:solidFill>
                <a:srgbClr val="FF0000"/>
              </a:solidFill>
            </a:endParaRPr>
          </a:p>
          <a:p>
            <a:endParaRPr lang="en-US" altLang="zh-CN" sz="4400" b="1" dirty="0" smtClean="0">
              <a:solidFill>
                <a:srgbClr val="FF0000"/>
              </a:solidFill>
            </a:endParaRPr>
          </a:p>
          <a:p>
            <a:endParaRPr lang="en-US" altLang="zh-CN" sz="4400" b="1" dirty="0" smtClean="0">
              <a:solidFill>
                <a:srgbClr val="FF0000"/>
              </a:solidFill>
            </a:endParaRPr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62466" name="图片 7" descr="小树折断了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14489"/>
            <a:ext cx="9144000" cy="489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285728"/>
            <a:ext cx="8643998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</a:rPr>
              <a:t>看图写话（</a:t>
            </a:r>
            <a:r>
              <a:rPr lang="en-US" altLang="zh-CN" sz="4400" b="1" dirty="0" smtClean="0">
                <a:solidFill>
                  <a:srgbClr val="FF0000"/>
                </a:solidFill>
              </a:rPr>
              <a:t>5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）</a:t>
            </a:r>
            <a:endParaRPr lang="en-US" altLang="zh-CN" sz="4400" b="1" dirty="0" smtClean="0">
              <a:solidFill>
                <a:srgbClr val="FF0000"/>
              </a:solidFill>
            </a:endParaRPr>
          </a:p>
          <a:p>
            <a:endParaRPr lang="en-US" altLang="zh-CN" sz="4400" b="1" dirty="0" smtClean="0">
              <a:solidFill>
                <a:srgbClr val="FF0000"/>
              </a:solidFill>
            </a:endParaRPr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428736"/>
            <a:ext cx="7429552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285728"/>
            <a:ext cx="8643998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</a:rPr>
              <a:t>看图写话（</a:t>
            </a:r>
            <a:r>
              <a:rPr lang="en-US" altLang="zh-CN" sz="4400" b="1" dirty="0" smtClean="0">
                <a:solidFill>
                  <a:srgbClr val="FF0000"/>
                </a:solidFill>
              </a:rPr>
              <a:t>6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）</a:t>
            </a:r>
            <a:endParaRPr lang="en-US" altLang="zh-CN" sz="4400" b="1" dirty="0" smtClean="0">
              <a:solidFill>
                <a:srgbClr val="FF0000"/>
              </a:solidFill>
            </a:endParaRPr>
          </a:p>
          <a:p>
            <a:endParaRPr lang="en-US" altLang="zh-CN" sz="4400" b="1" dirty="0" smtClean="0">
              <a:solidFill>
                <a:srgbClr val="FF0000"/>
              </a:solidFill>
            </a:endParaRPr>
          </a:p>
          <a:p>
            <a:endParaRPr lang="en-US" altLang="zh-CN" sz="4400" b="1" dirty="0" smtClean="0">
              <a:solidFill>
                <a:srgbClr val="FF0000"/>
              </a:solidFill>
            </a:endParaRPr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64514" name="Picture 2" descr="5685794529555692296"/>
          <p:cNvPicPr>
            <a:picLocks noChangeAspect="1" noChangeArrowheads="1"/>
          </p:cNvPicPr>
          <p:nvPr/>
        </p:nvPicPr>
        <p:blipFill>
          <a:blip r:embed="rId2" cstate="print"/>
          <a:srcRect t="10834"/>
          <a:stretch>
            <a:fillRect/>
          </a:stretch>
        </p:blipFill>
        <p:spPr bwMode="auto">
          <a:xfrm>
            <a:off x="0" y="1500174"/>
            <a:ext cx="8786842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285728"/>
            <a:ext cx="8643998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</a:rPr>
              <a:t>看图写话（</a:t>
            </a:r>
            <a:r>
              <a:rPr lang="en-US" altLang="zh-CN" sz="4400" b="1" dirty="0" smtClean="0">
                <a:solidFill>
                  <a:srgbClr val="FF0000"/>
                </a:solidFill>
              </a:rPr>
              <a:t>7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）</a:t>
            </a:r>
            <a:endParaRPr lang="en-US" altLang="zh-CN" sz="4400" b="1" dirty="0" smtClean="0">
              <a:solidFill>
                <a:srgbClr val="FF0000"/>
              </a:solidFill>
            </a:endParaRPr>
          </a:p>
          <a:p>
            <a:endParaRPr lang="en-US" altLang="zh-CN" sz="4400" b="1" dirty="0" smtClean="0">
              <a:solidFill>
                <a:srgbClr val="FF0000"/>
              </a:solidFill>
            </a:endParaRPr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500174"/>
            <a:ext cx="8215370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8002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FF0000"/>
                </a:solidFill>
              </a:rPr>
              <a:t>阅读理解（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1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）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algn="ctr"/>
            <a:r>
              <a:rPr lang="zh-CN" altLang="zh-CN" sz="3200" b="1" dirty="0" smtClean="0"/>
              <a:t>《 秋姑娘》</a:t>
            </a:r>
            <a:endParaRPr lang="zh-CN" altLang="zh-CN" sz="3200" dirty="0" smtClean="0"/>
          </a:p>
          <a:p>
            <a:r>
              <a:rPr lang="en-US" altLang="zh-CN" sz="3200" b="1" dirty="0" smtClean="0"/>
              <a:t>        </a:t>
            </a:r>
            <a:r>
              <a:rPr lang="zh-CN" altLang="zh-CN" sz="3200" b="1" dirty="0" smtClean="0"/>
              <a:t>秋姑娘来了，</a:t>
            </a:r>
            <a:r>
              <a:rPr lang="en-US" altLang="zh-CN" sz="3200" b="1" dirty="0" smtClean="0"/>
              <a:t> </a:t>
            </a:r>
            <a:r>
              <a:rPr lang="zh-CN" altLang="zh-CN" sz="3200" b="1" dirty="0" smtClean="0"/>
              <a:t>多么美丽动人。</a:t>
            </a:r>
            <a:r>
              <a:rPr lang="en-US" altLang="zh-CN" sz="3200" b="1" dirty="0" smtClean="0"/>
              <a:t> </a:t>
            </a:r>
            <a:r>
              <a:rPr lang="zh-CN" altLang="zh-CN" sz="3200" b="1" dirty="0" smtClean="0"/>
              <a:t>苹果是你的脸蛋，</a:t>
            </a:r>
            <a:r>
              <a:rPr lang="en-US" altLang="zh-CN" sz="3200" b="1" dirty="0" smtClean="0"/>
              <a:t> </a:t>
            </a:r>
            <a:r>
              <a:rPr lang="zh-CN" altLang="zh-CN" sz="3200" b="1" dirty="0" smtClean="0"/>
              <a:t>葡萄是你的眼睛，</a:t>
            </a:r>
            <a:r>
              <a:rPr lang="en-US" altLang="zh-CN" sz="3200" b="1" dirty="0" smtClean="0"/>
              <a:t>  </a:t>
            </a:r>
            <a:r>
              <a:rPr lang="zh-CN" altLang="zh-CN" sz="3200" b="1" dirty="0" smtClean="0"/>
              <a:t>红枣是你的嘴巴，</a:t>
            </a:r>
            <a:r>
              <a:rPr lang="en-US" altLang="zh-CN" sz="3200" b="1" dirty="0" smtClean="0"/>
              <a:t> </a:t>
            </a:r>
            <a:r>
              <a:rPr lang="zh-CN" altLang="zh-CN" sz="3200" b="1" dirty="0" smtClean="0"/>
              <a:t>风铃是你的笑声。你从夏天走过来，</a:t>
            </a:r>
            <a:r>
              <a:rPr lang="en-US" altLang="zh-CN" sz="3200" b="1" dirty="0" smtClean="0"/>
              <a:t> </a:t>
            </a:r>
            <a:r>
              <a:rPr lang="zh-CN" altLang="zh-CN" sz="3200" b="1" dirty="0" smtClean="0"/>
              <a:t>走进我们香甜的梦。</a:t>
            </a:r>
            <a:r>
              <a:rPr lang="en-US" altLang="zh-CN" sz="3200" b="1" dirty="0" smtClean="0"/>
              <a:t> </a:t>
            </a:r>
            <a:endParaRPr lang="zh-CN" altLang="zh-CN" sz="3200" dirty="0" smtClean="0"/>
          </a:p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问题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</a:p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 仔细读儿歌，然后填空。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秋姑娘多么美丽动人，苹果是它的 </a:t>
            </a:r>
            <a:r>
              <a:rPr lang="en-US" altLang="zh-CN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，葡萄是它的 </a:t>
            </a:r>
            <a:r>
              <a:rPr lang="en-US" altLang="zh-CN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，红枣是它的 </a:t>
            </a:r>
            <a:r>
              <a:rPr lang="en-US" altLang="zh-CN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，风铃是它的</a:t>
            </a:r>
            <a:r>
              <a:rPr lang="en-US" altLang="zh-CN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秋天还有什么水果成熟了？写出一两种。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     3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一年有四季，分别是：</a:t>
            </a:r>
            <a:r>
              <a:rPr lang="en-US" altLang="zh-CN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zh-CN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zh-CN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zh-CN" sz="3200" b="1" dirty="0" smtClean="0"/>
              <a:t>。</a:t>
            </a:r>
            <a:endParaRPr lang="zh-CN" altLang="zh-CN" sz="3200" dirty="0" smtClean="0"/>
          </a:p>
          <a:p>
            <a:pPr algn="ctr"/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844" y="0"/>
            <a:ext cx="9001156" cy="8894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FF0000"/>
                </a:solidFill>
              </a:rPr>
              <a:t>词语练习（三）</a:t>
            </a:r>
            <a:endParaRPr lang="en-US" altLang="zh-CN" sz="4400" b="1" dirty="0" smtClean="0">
              <a:solidFill>
                <a:srgbClr val="FF0000"/>
              </a:solidFill>
            </a:endParaRPr>
          </a:p>
          <a:p>
            <a:r>
              <a:rPr lang="zh-CN" altLang="en-US" sz="4400" b="1" dirty="0" smtClean="0"/>
              <a:t>单间   时间   迷人   造句    运动   运送</a:t>
            </a:r>
            <a:endParaRPr lang="en-US" altLang="zh-CN" sz="4400" b="1" dirty="0" smtClean="0"/>
          </a:p>
          <a:p>
            <a:r>
              <a:rPr lang="zh-CN" altLang="en-US" sz="4400" b="1" dirty="0" smtClean="0"/>
              <a:t>水池   欢呼   欢叫   网吧    古今   清凉</a:t>
            </a:r>
            <a:endParaRPr lang="en-US" altLang="zh-CN" sz="4400" b="1" dirty="0" smtClean="0"/>
          </a:p>
          <a:p>
            <a:r>
              <a:rPr lang="zh-CN" altLang="en-US" sz="4400" b="1" dirty="0" smtClean="0"/>
              <a:t>着凉   细长   夕阳   行李    语音   清香</a:t>
            </a:r>
            <a:endParaRPr lang="en-US" altLang="zh-CN" sz="4400" b="1" dirty="0" smtClean="0"/>
          </a:p>
          <a:p>
            <a:r>
              <a:rPr lang="zh-CN" altLang="en-US" sz="4400" b="1" dirty="0" smtClean="0"/>
              <a:t>欢笑   乡音   打手   拍打    节拍   跑了</a:t>
            </a:r>
            <a:endParaRPr lang="en-US" altLang="zh-CN" sz="4400" b="1" dirty="0" smtClean="0"/>
          </a:p>
          <a:p>
            <a:r>
              <a:rPr lang="zh-CN" altLang="en-US" sz="4400" b="1" dirty="0" smtClean="0"/>
              <a:t>手足   声音   声乐   身体    相当   远近</a:t>
            </a:r>
            <a:endParaRPr lang="en-US" altLang="zh-CN" sz="4400" b="1" dirty="0" smtClean="0"/>
          </a:p>
          <a:p>
            <a:r>
              <a:rPr lang="zh-CN" altLang="en-US" sz="4400" b="1" dirty="0" smtClean="0"/>
              <a:t>学习   远古   玉米   字义     回首  首次</a:t>
            </a:r>
            <a:endParaRPr lang="en-US" altLang="zh-CN" sz="4400" b="1" dirty="0" smtClean="0"/>
          </a:p>
          <a:p>
            <a:r>
              <a:rPr lang="zh-CN" altLang="en-US" sz="4400" b="1" dirty="0" smtClean="0"/>
              <a:t>开采   无人   树叶   爱好    爱国   尖叫</a:t>
            </a:r>
            <a:endParaRPr lang="en-US" altLang="zh-CN" sz="4400" b="1" dirty="0" smtClean="0"/>
          </a:p>
          <a:p>
            <a:r>
              <a:rPr lang="zh-CN" altLang="en-US" sz="4400" b="1" dirty="0" smtClean="0"/>
              <a:t>直角   亮相   明亮   光亮    飞机   动机</a:t>
            </a:r>
            <a:endParaRPr lang="en-US" altLang="zh-CN" sz="4400" b="1" dirty="0" smtClean="0"/>
          </a:p>
          <a:p>
            <a:r>
              <a:rPr lang="zh-CN" altLang="en-US" sz="4400" b="1" dirty="0" smtClean="0"/>
              <a:t>阳台   放学   开放   阳台    草鱼   金鱼</a:t>
            </a:r>
            <a:endParaRPr lang="en-US" altLang="zh-CN" sz="4400" b="1" dirty="0" smtClean="0"/>
          </a:p>
          <a:p>
            <a:r>
              <a:rPr lang="zh-CN" altLang="en-US" sz="4400" dirty="0" smtClean="0"/>
              <a:t>  </a:t>
            </a:r>
            <a:endParaRPr lang="en-US" altLang="zh-CN" sz="4400" dirty="0" smtClean="0"/>
          </a:p>
          <a:p>
            <a:r>
              <a:rPr lang="zh-CN" altLang="en-US" sz="4400" dirty="0" smtClean="0"/>
              <a:t>  </a:t>
            </a:r>
            <a:endParaRPr lang="en-US" altLang="zh-CN" sz="4400" dirty="0" smtClean="0"/>
          </a:p>
          <a:p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8371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FF0000"/>
                </a:solidFill>
              </a:rPr>
              <a:t>阅读理解（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2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）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algn="ctr"/>
            <a:r>
              <a:rPr lang="zh-CN" altLang="zh-CN" sz="2400" b="1" dirty="0" smtClean="0"/>
              <a:t>《大熊猫》</a:t>
            </a:r>
            <a:endParaRPr lang="zh-CN" altLang="zh-CN" sz="2400" dirty="0" smtClean="0"/>
          </a:p>
          <a:p>
            <a:r>
              <a:rPr lang="en-US" altLang="zh-CN" sz="2400" b="1" dirty="0" smtClean="0"/>
              <a:t>          </a:t>
            </a:r>
            <a:r>
              <a:rPr lang="zh-CN" altLang="zh-CN" sz="2400" b="1" dirty="0" smtClean="0"/>
              <a:t>大熊猫是我国的国宝，也是我国稀有的珍贵动物。它曾作为友好使者，到日本、美国、法国等地，受到各国人民的欢迎。</a:t>
            </a:r>
            <a:r>
              <a:rPr lang="en-US" altLang="zh-CN" sz="2400" b="1" dirty="0" smtClean="0"/>
              <a:t> </a:t>
            </a:r>
            <a:endParaRPr lang="zh-CN" altLang="zh-CN" sz="2400" dirty="0" smtClean="0"/>
          </a:p>
          <a:p>
            <a:r>
              <a:rPr lang="en-US" altLang="zh-CN" sz="2400" b="1" dirty="0" smtClean="0"/>
              <a:t>          </a:t>
            </a:r>
            <a:r>
              <a:rPr lang="zh-CN" altLang="zh-CN" sz="2400" b="1" dirty="0" smtClean="0"/>
              <a:t>大熊猫作为我国的吉祥物，成为亚运会的会徽。熊猫盼盼为世界带来了吉祥，带来了和平。</a:t>
            </a:r>
            <a:r>
              <a:rPr lang="en-US" altLang="zh-CN" sz="2400" b="1" dirty="0" smtClean="0"/>
              <a:t> </a:t>
            </a:r>
            <a:endParaRPr lang="zh-CN" altLang="zh-CN" sz="2400" dirty="0" smtClean="0"/>
          </a:p>
          <a:p>
            <a:r>
              <a:rPr lang="en-US" altLang="zh-CN" sz="2400" b="1" dirty="0" smtClean="0"/>
              <a:t>          </a:t>
            </a:r>
            <a:r>
              <a:rPr lang="zh-CN" altLang="zh-CN" sz="2400" b="1" dirty="0" smtClean="0"/>
              <a:t>我们要爱护大熊猫，保护大自然的生态平衡，为可爱的动物创造优美的生活环境。</a:t>
            </a:r>
            <a:r>
              <a:rPr lang="en-US" altLang="zh-CN" sz="2400" b="1" dirty="0" smtClean="0"/>
              <a:t> </a:t>
            </a:r>
            <a:endParaRPr lang="zh-CN" altLang="zh-CN" sz="2400" dirty="0" smtClean="0"/>
          </a:p>
          <a:p>
            <a:r>
              <a:rPr lang="en-US" altLang="zh-CN" sz="2400" b="1" dirty="0" smtClean="0"/>
              <a:t>【</a:t>
            </a:r>
            <a:r>
              <a:rPr lang="zh-CN" altLang="en-US" sz="2400" b="1" dirty="0" smtClean="0"/>
              <a:t>问题</a:t>
            </a:r>
            <a:r>
              <a:rPr lang="en-US" altLang="zh-CN" sz="2400" b="1" dirty="0" smtClean="0"/>
              <a:t>】      </a:t>
            </a:r>
          </a:p>
          <a:p>
            <a:r>
              <a:rPr lang="en-US" altLang="zh-CN" sz="2400" b="1" dirty="0" smtClean="0"/>
              <a:t>1</a:t>
            </a:r>
            <a:r>
              <a:rPr lang="zh-CN" altLang="zh-CN" sz="2400" b="1" dirty="0" smtClean="0"/>
              <a:t>、 按原文填空</a:t>
            </a:r>
            <a:r>
              <a:rPr lang="en-US" altLang="zh-CN" sz="2400" b="1" dirty="0" smtClean="0"/>
              <a:t> </a:t>
            </a:r>
            <a:endParaRPr lang="zh-CN" altLang="zh-CN" sz="2400" dirty="0" smtClean="0"/>
          </a:p>
          <a:p>
            <a:r>
              <a:rPr lang="en-US" altLang="zh-CN" sz="2400" b="1" dirty="0" smtClean="0"/>
              <a:t>      </a:t>
            </a:r>
            <a:r>
              <a:rPr lang="zh-CN" altLang="zh-CN" sz="2400" b="1" dirty="0" smtClean="0"/>
              <a:t>大熊猫（</a:t>
            </a:r>
            <a:r>
              <a:rPr lang="en-US" altLang="zh-CN" sz="2400" b="1" dirty="0" smtClean="0"/>
              <a:t>        </a:t>
            </a:r>
            <a:r>
              <a:rPr lang="zh-CN" altLang="zh-CN" sz="2400" b="1" dirty="0" smtClean="0"/>
              <a:t>）我国的（</a:t>
            </a:r>
            <a:r>
              <a:rPr lang="en-US" altLang="zh-CN" sz="2400" b="1" dirty="0" smtClean="0"/>
              <a:t>         </a:t>
            </a:r>
            <a:r>
              <a:rPr lang="zh-CN" altLang="zh-CN" sz="2400" b="1" dirty="0" smtClean="0"/>
              <a:t>），（</a:t>
            </a:r>
            <a:r>
              <a:rPr lang="en-US" altLang="zh-CN" sz="2400" b="1" dirty="0" smtClean="0"/>
              <a:t>       </a:t>
            </a:r>
            <a:r>
              <a:rPr lang="zh-CN" altLang="zh-CN" sz="2400" b="1" dirty="0" smtClean="0"/>
              <a:t>）我国稀有的（</a:t>
            </a:r>
            <a:r>
              <a:rPr lang="en-US" altLang="zh-CN" sz="2400" b="1" dirty="0" smtClean="0"/>
              <a:t>         </a:t>
            </a:r>
            <a:r>
              <a:rPr lang="zh-CN" altLang="zh-CN" sz="2400" b="1" dirty="0" smtClean="0"/>
              <a:t>）动物。</a:t>
            </a:r>
            <a:r>
              <a:rPr lang="en-US" altLang="zh-CN" sz="2400" b="1" dirty="0" smtClean="0"/>
              <a:t>  </a:t>
            </a:r>
            <a:r>
              <a:rPr lang="zh-CN" altLang="zh-CN" sz="2400" b="1" dirty="0" smtClean="0"/>
              <a:t>熊猫盼盼为世界带来了（</a:t>
            </a:r>
            <a:r>
              <a:rPr lang="en-US" altLang="zh-CN" sz="2400" b="1" dirty="0" smtClean="0"/>
              <a:t>                   </a:t>
            </a:r>
            <a:r>
              <a:rPr lang="zh-CN" altLang="zh-CN" sz="2400" b="1" dirty="0" smtClean="0"/>
              <a:t>），带来了（</a:t>
            </a:r>
            <a:r>
              <a:rPr lang="en-US" altLang="zh-CN" sz="2400" b="1" dirty="0" smtClean="0"/>
              <a:t>                </a:t>
            </a:r>
            <a:r>
              <a:rPr lang="zh-CN" altLang="zh-CN" sz="2400" b="1" dirty="0" smtClean="0"/>
              <a:t>）。</a:t>
            </a:r>
            <a:r>
              <a:rPr lang="en-US" altLang="zh-CN" sz="2400" b="1" dirty="0" smtClean="0"/>
              <a:t> </a:t>
            </a:r>
            <a:endParaRPr lang="zh-CN" altLang="zh-CN" sz="2400" dirty="0" smtClean="0"/>
          </a:p>
          <a:p>
            <a:r>
              <a:rPr lang="en-US" altLang="zh-CN" sz="2400" b="1" dirty="0" smtClean="0"/>
              <a:t>      2</a:t>
            </a:r>
            <a:r>
              <a:rPr lang="zh-CN" altLang="zh-CN" sz="2400" b="1" dirty="0" smtClean="0"/>
              <a:t>、 你了解大熊猫吗？请你选择正确答案，在括号里画“√”</a:t>
            </a:r>
            <a:r>
              <a:rPr lang="en-US" altLang="zh-CN" sz="2400" b="1" dirty="0" smtClean="0"/>
              <a:t> </a:t>
            </a:r>
            <a:endParaRPr lang="zh-CN" altLang="zh-CN" sz="2400" dirty="0" smtClean="0"/>
          </a:p>
          <a:p>
            <a:r>
              <a:rPr lang="en-US" altLang="zh-CN" sz="2400" b="1" dirty="0" smtClean="0"/>
              <a:t>      </a:t>
            </a:r>
            <a:r>
              <a:rPr lang="zh-CN" altLang="zh-CN" sz="2400" b="1" dirty="0" smtClean="0"/>
              <a:t>⑴ 大熊猫的四肢、肩膀、眼圈和耳朵是黑的</a:t>
            </a:r>
            <a:r>
              <a:rPr lang="en-US" altLang="zh-CN" sz="2400" b="1" dirty="0" smtClean="0"/>
              <a:t>         </a:t>
            </a:r>
            <a:r>
              <a:rPr lang="zh-CN" altLang="zh-CN" sz="2400" b="1" dirty="0" smtClean="0"/>
              <a:t>（</a:t>
            </a:r>
            <a:r>
              <a:rPr lang="en-US" altLang="zh-CN" sz="2400" b="1" dirty="0" smtClean="0"/>
              <a:t>       </a:t>
            </a:r>
            <a:r>
              <a:rPr lang="zh-CN" altLang="zh-CN" sz="2400" b="1" dirty="0" smtClean="0"/>
              <a:t>）</a:t>
            </a:r>
            <a:r>
              <a:rPr lang="en-US" altLang="zh-CN" sz="2400" b="1" dirty="0" smtClean="0"/>
              <a:t> </a:t>
            </a:r>
            <a:endParaRPr lang="zh-CN" altLang="zh-CN" sz="2400" dirty="0" smtClean="0"/>
          </a:p>
          <a:p>
            <a:r>
              <a:rPr lang="en-US" altLang="zh-CN" sz="2400" b="1" dirty="0" smtClean="0"/>
              <a:t>      </a:t>
            </a:r>
            <a:r>
              <a:rPr lang="zh-CN" altLang="zh-CN" sz="2400" b="1" dirty="0" smtClean="0"/>
              <a:t>⑵ 大熊猫爱抱着脑袋睡大觉</a:t>
            </a:r>
            <a:r>
              <a:rPr lang="en-US" altLang="zh-CN" sz="2400" b="1" dirty="0" smtClean="0"/>
              <a:t>                                         </a:t>
            </a:r>
            <a:r>
              <a:rPr lang="zh-CN" altLang="zh-CN" sz="2400" b="1" dirty="0" smtClean="0"/>
              <a:t>（</a:t>
            </a:r>
            <a:r>
              <a:rPr lang="en-US" altLang="zh-CN" sz="2400" b="1" dirty="0" smtClean="0"/>
              <a:t>      </a:t>
            </a:r>
            <a:r>
              <a:rPr lang="zh-CN" altLang="zh-CN" sz="2400" b="1" dirty="0" smtClean="0"/>
              <a:t>）</a:t>
            </a:r>
            <a:r>
              <a:rPr lang="en-US" altLang="zh-CN" sz="2400" b="1" dirty="0" smtClean="0"/>
              <a:t>  </a:t>
            </a:r>
            <a:endParaRPr lang="zh-CN" altLang="zh-CN" sz="2400" dirty="0" smtClean="0"/>
          </a:p>
          <a:p>
            <a:r>
              <a:rPr lang="en-US" altLang="zh-CN" sz="2400" b="1" dirty="0" smtClean="0"/>
              <a:t>      </a:t>
            </a:r>
            <a:r>
              <a:rPr lang="zh-CN" altLang="zh-CN" sz="2400" b="1" dirty="0" smtClean="0"/>
              <a:t>⑶ 大熊猫爱吃树叶和新鲜的竹笋</a:t>
            </a:r>
            <a:r>
              <a:rPr lang="en-US" altLang="zh-CN" sz="2400" b="1" dirty="0" smtClean="0"/>
              <a:t>                                 </a:t>
            </a:r>
            <a:r>
              <a:rPr lang="zh-CN" altLang="zh-CN" sz="2400" b="1" dirty="0" smtClean="0"/>
              <a:t>（</a:t>
            </a:r>
            <a:r>
              <a:rPr lang="en-US" altLang="zh-CN" sz="2400" b="1" dirty="0" smtClean="0"/>
              <a:t>       </a:t>
            </a:r>
            <a:r>
              <a:rPr lang="zh-CN" altLang="zh-CN" sz="2400" b="1" dirty="0" smtClean="0"/>
              <a:t>）</a:t>
            </a:r>
            <a:r>
              <a:rPr lang="en-US" altLang="zh-CN" sz="2400" b="1" dirty="0" smtClean="0"/>
              <a:t> </a:t>
            </a:r>
            <a:endParaRPr lang="zh-CN" altLang="zh-CN" sz="2400" dirty="0" smtClean="0"/>
          </a:p>
          <a:p>
            <a:r>
              <a:rPr lang="en-US" altLang="zh-CN" sz="2400" b="1" dirty="0" smtClean="0"/>
              <a:t>      </a:t>
            </a:r>
            <a:r>
              <a:rPr lang="zh-CN" altLang="zh-CN" sz="2400" b="1" dirty="0" smtClean="0"/>
              <a:t>⑷ 大熊猫爱吃新鲜的竹叶和竹笋</a:t>
            </a:r>
            <a:r>
              <a:rPr lang="en-US" altLang="zh-CN" sz="2400" b="1" dirty="0" smtClean="0"/>
              <a:t>                                 </a:t>
            </a:r>
            <a:r>
              <a:rPr lang="zh-CN" altLang="zh-CN" sz="2400" b="1" dirty="0" smtClean="0"/>
              <a:t>（</a:t>
            </a:r>
            <a:r>
              <a:rPr lang="en-US" altLang="zh-CN" sz="2400" b="1" dirty="0" smtClean="0"/>
              <a:t>       </a:t>
            </a:r>
            <a:r>
              <a:rPr lang="zh-CN" altLang="zh-CN" sz="2400" b="1" dirty="0" smtClean="0"/>
              <a:t>）</a:t>
            </a:r>
            <a:r>
              <a:rPr lang="en-US" altLang="zh-CN" sz="2400" b="1" dirty="0" smtClean="0"/>
              <a:t>  </a:t>
            </a:r>
            <a:endParaRPr lang="zh-CN" altLang="zh-CN" sz="2400" dirty="0" smtClean="0"/>
          </a:p>
          <a:p>
            <a:r>
              <a:rPr lang="en-US" altLang="zh-CN" sz="2400" b="1" dirty="0" smtClean="0"/>
              <a:t>      </a:t>
            </a:r>
            <a:r>
              <a:rPr lang="zh-CN" altLang="zh-CN" sz="2400" b="1" dirty="0" smtClean="0"/>
              <a:t>⑸ 小时侯的大熊猫很活泼</a:t>
            </a:r>
            <a:r>
              <a:rPr lang="en-US" altLang="zh-CN" sz="2400" b="1" dirty="0" smtClean="0"/>
              <a:t>                                               </a:t>
            </a:r>
            <a:r>
              <a:rPr lang="zh-CN" altLang="zh-CN" sz="2400" b="1" dirty="0" smtClean="0"/>
              <a:t>（</a:t>
            </a:r>
            <a:r>
              <a:rPr lang="en-US" altLang="zh-CN" sz="2400" b="1" dirty="0" smtClean="0"/>
              <a:t>       </a:t>
            </a:r>
            <a:r>
              <a:rPr lang="zh-CN" altLang="zh-CN" sz="2400" b="1" dirty="0" smtClean="0"/>
              <a:t>）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pPr algn="ctr"/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8125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FF0000"/>
                </a:solidFill>
              </a:rPr>
              <a:t>阅读理解（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3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）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algn="ctr"/>
            <a:r>
              <a:rPr lang="zh-CN" altLang="zh-CN" sz="3200" b="1" dirty="0" smtClean="0"/>
              <a:t>《捉迷藏》</a:t>
            </a:r>
            <a:endParaRPr lang="zh-CN" altLang="zh-CN" sz="3200" dirty="0" smtClean="0"/>
          </a:p>
          <a:p>
            <a:r>
              <a:rPr lang="en-US" altLang="zh-CN" sz="3200" b="1" dirty="0" smtClean="0"/>
              <a:t>          </a:t>
            </a:r>
            <a:r>
              <a:rPr lang="zh-CN" altLang="zh-CN" sz="3200" b="1" dirty="0" smtClean="0"/>
              <a:t>小动物，捉迷藏，都想藏个好地方。</a:t>
            </a:r>
            <a:r>
              <a:rPr lang="en-US" altLang="zh-CN" sz="3200" b="1" dirty="0" smtClean="0"/>
              <a:t> </a:t>
            </a:r>
            <a:endParaRPr lang="zh-CN" altLang="zh-CN" sz="3200" dirty="0" smtClean="0"/>
          </a:p>
          <a:p>
            <a:r>
              <a:rPr lang="en-US" altLang="zh-CN" sz="3200" b="1" dirty="0" smtClean="0"/>
              <a:t>          </a:t>
            </a:r>
            <a:r>
              <a:rPr lang="zh-CN" altLang="zh-CN" sz="3200" b="1" dirty="0" smtClean="0"/>
              <a:t>黄狗藏进油菜花，绿鸭藏进嫩稻秧，火狐藏进红叶林。</a:t>
            </a:r>
            <a:r>
              <a:rPr lang="en-US" altLang="zh-CN" sz="3200" b="1" dirty="0" smtClean="0"/>
              <a:t> </a:t>
            </a:r>
            <a:r>
              <a:rPr lang="zh-CN" altLang="zh-CN" sz="3200" b="1" dirty="0" smtClean="0"/>
              <a:t>只有黑猪无主张，一头钻进梨花丛，结果最先被捉到。</a:t>
            </a:r>
            <a:r>
              <a:rPr lang="en-US" altLang="zh-CN" sz="3200" b="1" dirty="0" smtClean="0"/>
              <a:t> </a:t>
            </a:r>
            <a:endParaRPr lang="zh-CN" altLang="zh-CN" sz="3200" dirty="0" smtClean="0"/>
          </a:p>
          <a:p>
            <a:r>
              <a:rPr lang="en-US" altLang="zh-CN" sz="3200" b="1" dirty="0" smtClean="0"/>
              <a:t>          </a:t>
            </a:r>
            <a:r>
              <a:rPr lang="zh-CN" altLang="zh-CN" sz="3200" b="1" dirty="0" smtClean="0"/>
              <a:t>原因到底在哪里？</a:t>
            </a:r>
            <a:r>
              <a:rPr lang="en-US" altLang="zh-CN" sz="3200" b="1" dirty="0" smtClean="0"/>
              <a:t> </a:t>
            </a:r>
            <a:r>
              <a:rPr lang="zh-CN" altLang="zh-CN" sz="3200" b="1" dirty="0" smtClean="0"/>
              <a:t>请你动脑想一想。</a:t>
            </a:r>
            <a:r>
              <a:rPr lang="en-US" altLang="zh-CN" sz="3200" b="1" dirty="0" smtClean="0"/>
              <a:t> </a:t>
            </a:r>
            <a:endParaRPr lang="zh-CN" altLang="zh-CN" sz="3200" dirty="0" smtClean="0"/>
          </a:p>
          <a:p>
            <a:r>
              <a:rPr lang="en-US" altLang="zh-CN" sz="3200" b="1" dirty="0" smtClean="0"/>
              <a:t>【</a:t>
            </a:r>
            <a:r>
              <a:rPr lang="zh-CN" altLang="en-US" sz="3200" b="1" dirty="0" smtClean="0"/>
              <a:t>问题</a:t>
            </a:r>
            <a:r>
              <a:rPr lang="en-US" altLang="zh-CN" sz="3200" b="1" dirty="0" smtClean="0"/>
              <a:t>】</a:t>
            </a:r>
          </a:p>
          <a:p>
            <a:r>
              <a:rPr lang="en-US" altLang="zh-CN" sz="3200" b="1" dirty="0" smtClean="0"/>
              <a:t>1</a:t>
            </a:r>
            <a:r>
              <a:rPr lang="zh-CN" altLang="zh-CN" sz="3200" b="1" dirty="0" smtClean="0"/>
              <a:t>、 儿歌中写了哪几只小动物捉迷藏？</a:t>
            </a:r>
            <a:r>
              <a:rPr lang="en-US" altLang="zh-CN" sz="3200" b="1" dirty="0" smtClean="0"/>
              <a:t> </a:t>
            </a:r>
            <a:endParaRPr lang="zh-CN" altLang="zh-CN" sz="3200" dirty="0" smtClean="0"/>
          </a:p>
          <a:p>
            <a:r>
              <a:rPr lang="en-US" altLang="zh-CN" sz="3200" b="1" dirty="0" smtClean="0"/>
              <a:t>       </a:t>
            </a:r>
            <a:r>
              <a:rPr lang="zh-CN" altLang="zh-CN" sz="3200" b="1" dirty="0" smtClean="0"/>
              <a:t>（</a:t>
            </a:r>
            <a:r>
              <a:rPr lang="en-US" altLang="zh-CN" sz="3200" b="1" dirty="0" smtClean="0"/>
              <a:t>           </a:t>
            </a:r>
            <a:r>
              <a:rPr lang="zh-CN" altLang="zh-CN" sz="3200" b="1" dirty="0" smtClean="0"/>
              <a:t>）（</a:t>
            </a:r>
            <a:r>
              <a:rPr lang="en-US" altLang="zh-CN" sz="3200" b="1" dirty="0" smtClean="0"/>
              <a:t>           </a:t>
            </a:r>
            <a:r>
              <a:rPr lang="zh-CN" altLang="zh-CN" sz="3200" b="1" dirty="0" smtClean="0"/>
              <a:t>）（</a:t>
            </a:r>
            <a:r>
              <a:rPr lang="en-US" altLang="zh-CN" sz="3200" b="1" dirty="0" smtClean="0"/>
              <a:t>           </a:t>
            </a:r>
            <a:r>
              <a:rPr lang="zh-CN" altLang="zh-CN" sz="3200" b="1" dirty="0" smtClean="0"/>
              <a:t>）（ </a:t>
            </a:r>
            <a:r>
              <a:rPr lang="en-US" altLang="zh-CN" sz="3200" b="1" dirty="0" smtClean="0"/>
              <a:t>          </a:t>
            </a:r>
            <a:r>
              <a:rPr lang="zh-CN" altLang="zh-CN" sz="3200" b="1" dirty="0" smtClean="0"/>
              <a:t>）</a:t>
            </a:r>
            <a:r>
              <a:rPr lang="en-US" altLang="zh-CN" sz="3200" b="1" dirty="0" smtClean="0"/>
              <a:t> </a:t>
            </a:r>
            <a:endParaRPr lang="zh-CN" altLang="zh-CN" sz="3200" dirty="0" smtClean="0"/>
          </a:p>
          <a:p>
            <a:r>
              <a:rPr lang="en-US" altLang="zh-CN" sz="3200" b="1" dirty="0" smtClean="0"/>
              <a:t> 2</a:t>
            </a:r>
            <a:r>
              <a:rPr lang="zh-CN" altLang="zh-CN" sz="3200" b="1" dirty="0" smtClean="0"/>
              <a:t>、它们都藏在哪里了？用“</a:t>
            </a:r>
            <a:r>
              <a:rPr lang="en-US" altLang="zh-CN" sz="3200" b="1" u="sng" dirty="0" smtClean="0"/>
              <a:t>       </a:t>
            </a:r>
            <a:r>
              <a:rPr lang="zh-CN" altLang="zh-CN" sz="3200" b="1" dirty="0" smtClean="0"/>
              <a:t>”在文中画出来</a:t>
            </a:r>
            <a:r>
              <a:rPr lang="en-US" altLang="zh-CN" sz="3200" b="1" dirty="0" smtClean="0"/>
              <a:t> </a:t>
            </a:r>
            <a:endParaRPr lang="zh-CN" altLang="zh-CN" sz="3200" dirty="0" smtClean="0"/>
          </a:p>
          <a:p>
            <a:r>
              <a:rPr lang="en-US" altLang="zh-CN" sz="3200" b="1" dirty="0" smtClean="0"/>
              <a:t> 3</a:t>
            </a:r>
            <a:r>
              <a:rPr lang="zh-CN" altLang="zh-CN" sz="3200" b="1" dirty="0" smtClean="0"/>
              <a:t>、为什么黑猪最先被捉到？</a:t>
            </a:r>
            <a:r>
              <a:rPr lang="en-US" altLang="zh-CN" sz="3200" b="1" dirty="0" smtClean="0"/>
              <a:t> </a:t>
            </a:r>
            <a:endParaRPr lang="zh-CN" altLang="zh-CN" sz="3200" dirty="0" smtClean="0"/>
          </a:p>
          <a:p>
            <a:pPr algn="ctr"/>
            <a:endParaRPr lang="en-US" altLang="zh-CN" sz="4000" b="1" dirty="0" smtClean="0">
              <a:solidFill>
                <a:srgbClr val="FF0000"/>
              </a:solidFill>
            </a:endParaRPr>
          </a:p>
          <a:p>
            <a:pPr algn="ctr"/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7509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FF0000"/>
                </a:solidFill>
              </a:rPr>
              <a:t>阅读理解（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4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）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algn="ctr"/>
            <a:r>
              <a:rPr lang="zh-CN" altLang="zh-CN" sz="3200" b="1" dirty="0" smtClean="0"/>
              <a:t>《找果子》</a:t>
            </a:r>
            <a:endParaRPr lang="zh-CN" altLang="zh-CN" sz="3200" dirty="0" smtClean="0"/>
          </a:p>
          <a:p>
            <a:r>
              <a:rPr lang="en-US" altLang="zh-CN" sz="3200" b="1" dirty="0" smtClean="0"/>
              <a:t>         </a:t>
            </a:r>
            <a:r>
              <a:rPr lang="zh-CN" altLang="zh-CN" sz="3200" b="1" dirty="0" smtClean="0"/>
              <a:t>小猴摘了很多果子，整天吃也吃不完。</a:t>
            </a:r>
            <a:r>
              <a:rPr lang="en-US" altLang="zh-CN" sz="3200" b="1" dirty="0" smtClean="0"/>
              <a:t> </a:t>
            </a:r>
            <a:endParaRPr lang="zh-CN" altLang="zh-CN" sz="3200" dirty="0" smtClean="0"/>
          </a:p>
          <a:p>
            <a:r>
              <a:rPr lang="en-US" altLang="zh-CN" sz="3200" b="1" dirty="0" smtClean="0"/>
              <a:t>         </a:t>
            </a:r>
            <a:r>
              <a:rPr lang="zh-CN" altLang="zh-CN" sz="3200" b="1" dirty="0" smtClean="0"/>
              <a:t>一天，小猴要到朋友家去，给朋友带一袋，还剩下很多。怎么办呢？他刨了个坑，把果子埋在地下，等回来再吃。小猴走东家，串西家，整整走了一个月才回家。小猴一回家，就到埋果子的地方去刨果子，可是，一个果子也没有找到。</a:t>
            </a:r>
            <a:r>
              <a:rPr lang="en-US" altLang="zh-CN" sz="3200" b="1" dirty="0" smtClean="0"/>
              <a:t> </a:t>
            </a:r>
            <a:endParaRPr lang="zh-CN" altLang="zh-CN" sz="3200" dirty="0" smtClean="0"/>
          </a:p>
          <a:p>
            <a:r>
              <a:rPr lang="en-US" altLang="zh-CN" sz="3200" b="1" dirty="0" smtClean="0"/>
              <a:t> 【</a:t>
            </a:r>
            <a:r>
              <a:rPr lang="zh-CN" altLang="en-US" sz="3200" b="1" dirty="0" smtClean="0"/>
              <a:t>问题</a:t>
            </a:r>
            <a:r>
              <a:rPr lang="en-US" altLang="zh-CN" sz="3200" b="1" dirty="0" smtClean="0"/>
              <a:t>】     </a:t>
            </a:r>
          </a:p>
          <a:p>
            <a:r>
              <a:rPr lang="en-US" altLang="zh-CN" sz="3200" b="1" dirty="0" smtClean="0"/>
              <a:t> 1</a:t>
            </a:r>
            <a:r>
              <a:rPr lang="zh-CN" altLang="zh-CN" sz="3200" b="1" dirty="0" smtClean="0"/>
              <a:t>、短文第儿自然段有（</a:t>
            </a:r>
            <a:r>
              <a:rPr lang="en-US" altLang="zh-CN" sz="3200" b="1" dirty="0" smtClean="0"/>
              <a:t>     </a:t>
            </a:r>
            <a:r>
              <a:rPr lang="zh-CN" altLang="zh-CN" sz="3200" b="1" dirty="0" smtClean="0"/>
              <a:t>）句话。</a:t>
            </a:r>
            <a:r>
              <a:rPr lang="en-US" altLang="zh-CN" sz="3200" b="1" dirty="0" smtClean="0"/>
              <a:t> </a:t>
            </a:r>
            <a:endParaRPr lang="zh-CN" altLang="zh-CN" sz="3200" dirty="0" smtClean="0"/>
          </a:p>
          <a:p>
            <a:r>
              <a:rPr lang="en-US" altLang="zh-CN" sz="3200" b="1" dirty="0" smtClean="0"/>
              <a:t> </a:t>
            </a:r>
            <a:endParaRPr lang="zh-CN" altLang="zh-CN" sz="3200" dirty="0" smtClean="0"/>
          </a:p>
          <a:p>
            <a:r>
              <a:rPr lang="en-US" altLang="zh-CN" sz="3200" b="1" dirty="0" smtClean="0"/>
              <a:t> 2</a:t>
            </a:r>
            <a:r>
              <a:rPr lang="zh-CN" altLang="zh-CN" sz="3200" b="1" dirty="0" smtClean="0"/>
              <a:t>、小猴子想了一个什么办法存剩下的果子？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pPr algn="ctr"/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87408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FF0000"/>
                </a:solidFill>
              </a:rPr>
              <a:t>阅读理解（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5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）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algn="ctr"/>
            <a:r>
              <a:rPr lang="zh-CN" altLang="zh-CN" sz="3200" b="1" dirty="0" smtClean="0"/>
              <a:t>《小猪学游泳》</a:t>
            </a:r>
            <a:r>
              <a:rPr lang="en-US" altLang="zh-CN" sz="3200" b="1" dirty="0" smtClean="0"/>
              <a:t> </a:t>
            </a:r>
            <a:endParaRPr lang="zh-CN" altLang="zh-CN" sz="3200" dirty="0" smtClean="0"/>
          </a:p>
          <a:p>
            <a:r>
              <a:rPr lang="en-US" altLang="zh-CN" sz="3200" b="1" dirty="0" smtClean="0"/>
              <a:t>         </a:t>
            </a:r>
            <a:r>
              <a:rPr lang="zh-CN" altLang="zh-CN" sz="3200" b="1" dirty="0" smtClean="0"/>
              <a:t>小猪看见鸭子在水面上玩耍，心里很羡慕。这时，一只青蛙正在水中欢快地游着，小猪见了说：“哈哈，游泳太容易啦。”一下子也跳到水里。小猪在水里无论手脚怎样划动，身子直往下沉，喝了一肚子水。要不是水牛大哥及时救起他，恐怕早就没有命了。</a:t>
            </a:r>
            <a:r>
              <a:rPr lang="en-US" altLang="zh-CN" sz="3200" b="1" dirty="0" smtClean="0"/>
              <a:t> </a:t>
            </a:r>
            <a:endParaRPr lang="zh-CN" altLang="zh-CN" sz="3200" dirty="0" smtClean="0"/>
          </a:p>
          <a:p>
            <a:pPr lvl="0"/>
            <a:r>
              <a:rPr lang="en-US" altLang="zh-CN" sz="3200" b="1" dirty="0" smtClean="0"/>
              <a:t>【</a:t>
            </a:r>
            <a:r>
              <a:rPr lang="zh-CN" altLang="en-US" sz="3200" b="1" dirty="0" smtClean="0"/>
              <a:t>问题</a:t>
            </a:r>
            <a:r>
              <a:rPr lang="en-US" altLang="zh-CN" sz="3200" b="1" dirty="0" smtClean="0"/>
              <a:t>】</a:t>
            </a:r>
          </a:p>
          <a:p>
            <a:pPr lvl="0"/>
            <a:r>
              <a:rPr lang="en-US" altLang="zh-CN" sz="3200" b="1" dirty="0" smtClean="0"/>
              <a:t>1</a:t>
            </a:r>
            <a:r>
              <a:rPr lang="zh-CN" altLang="en-US" sz="3200" b="1" dirty="0" smtClean="0"/>
              <a:t>、</a:t>
            </a:r>
            <a:r>
              <a:rPr lang="zh-CN" altLang="zh-CN" sz="3200" b="1" dirty="0" smtClean="0"/>
              <a:t>故事里出现了哪些人物？</a:t>
            </a:r>
            <a:r>
              <a:rPr lang="en-US" altLang="zh-CN" sz="3200" b="1" dirty="0" smtClean="0"/>
              <a:t>                                                                  </a:t>
            </a:r>
            <a:endParaRPr lang="zh-CN" altLang="zh-CN" sz="3200" dirty="0" smtClean="0"/>
          </a:p>
          <a:p>
            <a:pPr lvl="0"/>
            <a:r>
              <a:rPr lang="en-US" altLang="zh-CN" sz="3200" b="1" dirty="0" smtClean="0"/>
              <a:t>2</a:t>
            </a:r>
            <a:r>
              <a:rPr lang="zh-CN" altLang="en-US" sz="3200" b="1" dirty="0" smtClean="0"/>
              <a:t>、</a:t>
            </a:r>
            <a:r>
              <a:rPr lang="zh-CN" altLang="zh-CN" sz="3200" b="1" dirty="0" smtClean="0"/>
              <a:t>谁救了小猪？</a:t>
            </a:r>
            <a:r>
              <a:rPr lang="en-US" altLang="zh-CN" sz="3200" b="1" dirty="0" smtClean="0"/>
              <a:t>                                                              </a:t>
            </a:r>
            <a:endParaRPr lang="zh-CN" altLang="zh-CN" sz="3200" dirty="0" smtClean="0"/>
          </a:p>
          <a:p>
            <a:pPr lvl="0"/>
            <a:r>
              <a:rPr lang="en-US" altLang="zh-CN" sz="3200" b="1" dirty="0" smtClean="0"/>
              <a:t>3</a:t>
            </a:r>
            <a:r>
              <a:rPr lang="zh-CN" altLang="en-US" sz="3200" b="1" dirty="0" smtClean="0"/>
              <a:t>、</a:t>
            </a:r>
            <a:r>
              <a:rPr lang="zh-CN" altLang="zh-CN" sz="3200" b="1" dirty="0" smtClean="0"/>
              <a:t>小朋友要不要向小猪学习，为什么？</a:t>
            </a:r>
            <a:endParaRPr lang="zh-CN" altLang="zh-CN" sz="3200" dirty="0" smtClean="0"/>
          </a:p>
          <a:p>
            <a:pPr algn="ctr"/>
            <a:endParaRPr lang="en-US" altLang="zh-CN" sz="4000" b="1" dirty="0" smtClean="0">
              <a:solidFill>
                <a:srgbClr val="FF0000"/>
              </a:solidFill>
            </a:endParaRPr>
          </a:p>
          <a:p>
            <a:pPr algn="ctr"/>
            <a:endParaRPr lang="en-US" altLang="zh-CN" sz="4000" b="1" dirty="0" smtClean="0">
              <a:solidFill>
                <a:srgbClr val="FF0000"/>
              </a:solidFill>
            </a:endParaRPr>
          </a:p>
          <a:p>
            <a:pPr algn="ctr"/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87408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FF0000"/>
                </a:solidFill>
              </a:rPr>
              <a:t>阅读理解（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6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）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algn="ctr"/>
            <a:r>
              <a:rPr lang="zh-CN" altLang="zh-CN" sz="2800" b="1" dirty="0" smtClean="0"/>
              <a:t>《小铅笔》</a:t>
            </a:r>
            <a:endParaRPr lang="zh-CN" altLang="zh-CN" sz="2800" dirty="0" smtClean="0"/>
          </a:p>
          <a:p>
            <a:r>
              <a:rPr lang="en-US" altLang="zh-CN" sz="2800" b="1" dirty="0" smtClean="0"/>
              <a:t>         </a:t>
            </a:r>
            <a:r>
              <a:rPr lang="zh-CN" altLang="zh-CN" sz="2800" b="1" dirty="0" smtClean="0"/>
              <a:t>我有一支心爱的铅笔，是爸爸妈妈给我买的。</a:t>
            </a:r>
            <a:endParaRPr lang="zh-CN" altLang="zh-CN" sz="2800" dirty="0" smtClean="0"/>
          </a:p>
          <a:p>
            <a:r>
              <a:rPr lang="zh-CN" altLang="zh-CN" sz="2800" b="1" dirty="0" smtClean="0"/>
              <a:t>　　这支铅笔花花绿绿，很美丽。铅笔上画着一支大白鹅，红嘴巴，高额头，浑身雪白。它在池塘里快活地游来游去，可爱极了。水面上有一片片的荷叶，好像漂着一顶顶帽子。水缓缓地流着，好像在说：</a:t>
            </a:r>
            <a:r>
              <a:rPr lang="en-US" altLang="zh-CN" sz="2800" b="1" dirty="0" smtClean="0"/>
              <a:t>“</a:t>
            </a:r>
            <a:r>
              <a:rPr lang="zh-CN" altLang="zh-CN" sz="2800" b="1" dirty="0" smtClean="0"/>
              <a:t>小朋友，你要好好学习呀！</a:t>
            </a:r>
            <a:r>
              <a:rPr lang="en-US" altLang="zh-CN" sz="2800" b="1" dirty="0" smtClean="0"/>
              <a:t>”</a:t>
            </a:r>
            <a:endParaRPr lang="zh-CN" altLang="zh-CN" sz="2800" dirty="0" smtClean="0"/>
          </a:p>
          <a:p>
            <a:r>
              <a:rPr lang="en-US" altLang="zh-CN" sz="2800" b="1" dirty="0" smtClean="0"/>
              <a:t>【</a:t>
            </a:r>
            <a:r>
              <a:rPr lang="zh-CN" altLang="en-US" sz="2800" b="1" dirty="0" smtClean="0"/>
              <a:t>问题</a:t>
            </a:r>
            <a:r>
              <a:rPr lang="en-US" altLang="zh-CN" sz="2800" b="1" dirty="0" smtClean="0"/>
              <a:t>】</a:t>
            </a:r>
            <a:r>
              <a:rPr lang="zh-CN" altLang="zh-CN" sz="2800" b="1" dirty="0" smtClean="0"/>
              <a:t>　　</a:t>
            </a:r>
            <a:endParaRPr lang="en-US" altLang="zh-CN" sz="2800" b="1" dirty="0" smtClean="0"/>
          </a:p>
          <a:p>
            <a:r>
              <a:rPr lang="en-US" altLang="zh-CN" sz="2800" b="1" dirty="0" smtClean="0"/>
              <a:t>         1</a:t>
            </a:r>
            <a:r>
              <a:rPr lang="zh-CN" altLang="zh-CN" sz="2800" b="1" dirty="0" smtClean="0"/>
              <a:t>、这篇短文</a:t>
            </a:r>
            <a:r>
              <a:rPr lang="en-US" altLang="zh-CN" sz="2800" b="1" dirty="0" smtClean="0"/>
              <a:t>(      )</a:t>
            </a:r>
            <a:r>
              <a:rPr lang="zh-CN" altLang="zh-CN" sz="2800" b="1" dirty="0" smtClean="0"/>
              <a:t>节。</a:t>
            </a:r>
            <a:endParaRPr lang="zh-CN" altLang="zh-CN" sz="2800" dirty="0" smtClean="0"/>
          </a:p>
          <a:p>
            <a:r>
              <a:rPr lang="zh-CN" altLang="zh-CN" sz="2800" b="1" dirty="0" smtClean="0"/>
              <a:t>　　</a:t>
            </a:r>
            <a:r>
              <a:rPr lang="en-US" altLang="zh-CN" sz="2800" b="1" dirty="0" smtClean="0"/>
              <a:t>2</a:t>
            </a:r>
            <a:r>
              <a:rPr lang="zh-CN" altLang="zh-CN" sz="2800" b="1" dirty="0" smtClean="0"/>
              <a:t>、第二节有</a:t>
            </a:r>
            <a:r>
              <a:rPr lang="en-US" altLang="zh-CN" sz="2800" b="1" dirty="0" smtClean="0"/>
              <a:t>(      )</a:t>
            </a:r>
            <a:r>
              <a:rPr lang="zh-CN" altLang="zh-CN" sz="2800" b="1" dirty="0" smtClean="0"/>
              <a:t>句话。</a:t>
            </a:r>
            <a:endParaRPr lang="zh-CN" altLang="zh-CN" sz="2800" dirty="0" smtClean="0"/>
          </a:p>
          <a:p>
            <a:r>
              <a:rPr lang="zh-CN" altLang="zh-CN" sz="2800" b="1" dirty="0" smtClean="0"/>
              <a:t>　　</a:t>
            </a:r>
            <a:r>
              <a:rPr lang="en-US" altLang="zh-CN" sz="2800" b="1" dirty="0" smtClean="0"/>
              <a:t>3</a:t>
            </a:r>
            <a:r>
              <a:rPr lang="zh-CN" altLang="zh-CN" sz="2800" b="1" dirty="0" smtClean="0"/>
              <a:t>、用</a:t>
            </a:r>
            <a:r>
              <a:rPr lang="en-US" altLang="zh-CN" sz="2800" b="1" dirty="0" smtClean="0"/>
              <a:t>“_________ ”</a:t>
            </a:r>
            <a:r>
              <a:rPr lang="zh-CN" altLang="zh-CN" sz="2800" b="1" dirty="0" smtClean="0"/>
              <a:t>划出描写铅笔头上大白鹅的句子。</a:t>
            </a:r>
            <a:endParaRPr lang="zh-CN" altLang="zh-CN" sz="2800" dirty="0" smtClean="0"/>
          </a:p>
          <a:p>
            <a:r>
              <a:rPr lang="zh-CN" altLang="zh-CN" sz="2800" b="1" dirty="0" smtClean="0"/>
              <a:t>　　</a:t>
            </a:r>
            <a:r>
              <a:rPr lang="en-US" altLang="zh-CN" sz="2800" b="1" dirty="0" smtClean="0"/>
              <a:t>4</a:t>
            </a:r>
            <a:r>
              <a:rPr lang="zh-CN" altLang="zh-CN" sz="2800" b="1" dirty="0" smtClean="0"/>
              <a:t>、这篇短文主要写了：</a:t>
            </a:r>
            <a:r>
              <a:rPr lang="en-US" altLang="zh-CN" sz="2800" b="1" dirty="0" smtClean="0"/>
              <a:t>(</a:t>
            </a:r>
            <a:r>
              <a:rPr lang="zh-CN" altLang="zh-CN" sz="2800" b="1" dirty="0" smtClean="0"/>
              <a:t>用</a:t>
            </a:r>
            <a:r>
              <a:rPr lang="en-US" altLang="zh-CN" sz="2800" b="1" dirty="0" smtClean="0"/>
              <a:t>“√”)</a:t>
            </a:r>
            <a:endParaRPr lang="zh-CN" altLang="zh-CN" sz="2800" dirty="0" smtClean="0"/>
          </a:p>
          <a:p>
            <a:r>
              <a:rPr lang="zh-CN" altLang="zh-CN" sz="2800" b="1" dirty="0" smtClean="0"/>
              <a:t>　　</a:t>
            </a:r>
            <a:r>
              <a:rPr lang="en-US" altLang="zh-CN" sz="2800" b="1" dirty="0" smtClean="0"/>
              <a:t>  ①</a:t>
            </a:r>
            <a:r>
              <a:rPr lang="zh-CN" altLang="zh-CN" sz="2800" b="1" dirty="0" smtClean="0"/>
              <a:t>这支铅笔是爸爸妈妈给我买的。</a:t>
            </a:r>
            <a:r>
              <a:rPr lang="en-US" altLang="zh-CN" sz="2800" b="1" dirty="0" smtClean="0"/>
              <a:t>………………(    )</a:t>
            </a:r>
            <a:endParaRPr lang="zh-CN" altLang="zh-CN" sz="2800" dirty="0" smtClean="0"/>
          </a:p>
          <a:p>
            <a:r>
              <a:rPr lang="zh-CN" altLang="zh-CN" sz="2800" b="1" dirty="0" smtClean="0"/>
              <a:t>　　</a:t>
            </a:r>
            <a:r>
              <a:rPr lang="en-US" altLang="zh-CN" sz="2800" b="1" dirty="0" smtClean="0"/>
              <a:t>  ②</a:t>
            </a:r>
            <a:r>
              <a:rPr lang="zh-CN" altLang="zh-CN" sz="2800" b="1" dirty="0" smtClean="0"/>
              <a:t>水要小朋友好好学习。</a:t>
            </a:r>
            <a:r>
              <a:rPr lang="en-US" altLang="zh-CN" sz="2800" b="1" dirty="0" smtClean="0"/>
              <a:t>…………………………(    )</a:t>
            </a:r>
            <a:endParaRPr lang="zh-CN" altLang="zh-CN" sz="2800" dirty="0" smtClean="0"/>
          </a:p>
          <a:p>
            <a:r>
              <a:rPr lang="zh-CN" altLang="zh-CN" sz="2800" b="1" dirty="0" smtClean="0"/>
              <a:t>　　</a:t>
            </a:r>
            <a:r>
              <a:rPr lang="en-US" altLang="zh-CN" sz="2800" b="1" dirty="0" smtClean="0"/>
              <a:t>  ③</a:t>
            </a:r>
            <a:r>
              <a:rPr lang="zh-CN" altLang="zh-CN" sz="2800" b="1" dirty="0" smtClean="0"/>
              <a:t>这支铅笔很美丽。</a:t>
            </a:r>
            <a:r>
              <a:rPr lang="en-US" altLang="zh-CN" sz="2800" b="1" dirty="0" smtClean="0"/>
              <a:t>………………………………(    )</a:t>
            </a:r>
            <a:endParaRPr lang="zh-CN" altLang="zh-CN" sz="2800" dirty="0" smtClean="0"/>
          </a:p>
          <a:p>
            <a:pPr algn="ctr"/>
            <a:endParaRPr lang="en-US" altLang="zh-CN" sz="4000" b="1" dirty="0" smtClean="0">
              <a:solidFill>
                <a:srgbClr val="FF0000"/>
              </a:solidFill>
            </a:endParaRPr>
          </a:p>
          <a:p>
            <a:pPr algn="ctr"/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82484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FF0000"/>
                </a:solidFill>
              </a:rPr>
              <a:t>阅读理解（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7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）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algn="ctr"/>
            <a:endParaRPr lang="en-US" altLang="zh-CN" sz="4000" b="1" dirty="0" smtClean="0">
              <a:solidFill>
                <a:srgbClr val="FF0000"/>
              </a:solidFill>
            </a:endParaRPr>
          </a:p>
          <a:p>
            <a:r>
              <a:rPr lang="en-US" altLang="zh-CN" sz="4000" b="1" dirty="0" smtClean="0"/>
              <a:t>        </a:t>
            </a:r>
            <a:r>
              <a:rPr lang="zh-CN" altLang="zh-CN" sz="4000" b="1" dirty="0" smtClean="0"/>
              <a:t>老爷爷微笑着说：“孩子，你很诚实。我要把这两把斧（子也送给你吧！”孩子说：“老爷爷，不是我的东西，我不要。”说完，拿着自己的斧子走了。</a:t>
            </a:r>
            <a:endParaRPr lang="zh-CN" altLang="zh-CN" sz="4000" dirty="0" smtClean="0"/>
          </a:p>
          <a:p>
            <a:r>
              <a:rPr lang="en-US" altLang="zh-CN" sz="4000" b="1" dirty="0" smtClean="0"/>
              <a:t>【</a:t>
            </a:r>
            <a:r>
              <a:rPr lang="zh-CN" altLang="en-US" sz="4000" b="1" dirty="0" smtClean="0"/>
              <a:t>问题</a:t>
            </a:r>
            <a:r>
              <a:rPr lang="en-US" altLang="zh-CN" sz="4000" b="1" dirty="0" smtClean="0"/>
              <a:t>】</a:t>
            </a:r>
          </a:p>
          <a:p>
            <a:r>
              <a:rPr lang="en-US" altLang="zh-CN" sz="4000" b="1" dirty="0" smtClean="0"/>
              <a:t>1</a:t>
            </a:r>
            <a:r>
              <a:rPr lang="zh-CN" altLang="zh-CN" sz="4000" b="1" dirty="0" smtClean="0"/>
              <a:t>、这段话共有（</a:t>
            </a:r>
            <a:r>
              <a:rPr lang="en-US" altLang="zh-CN" sz="4000" b="1" dirty="0" smtClean="0"/>
              <a:t>     </a:t>
            </a:r>
            <a:r>
              <a:rPr lang="zh-CN" altLang="zh-CN" sz="4000" b="1" dirty="0" smtClean="0"/>
              <a:t>）话。</a:t>
            </a:r>
            <a:endParaRPr lang="zh-CN" altLang="zh-CN" sz="4000" dirty="0" smtClean="0"/>
          </a:p>
          <a:p>
            <a:r>
              <a:rPr lang="en-US" altLang="zh-CN" sz="4000" b="1" dirty="0" smtClean="0"/>
              <a:t>2</a:t>
            </a:r>
            <a:r>
              <a:rPr lang="zh-CN" altLang="zh-CN" sz="4000" b="1" dirty="0" smtClean="0"/>
              <a:t>、学了本文后，我们也要做个（</a:t>
            </a:r>
            <a:r>
              <a:rPr lang="en-US" altLang="zh-CN" sz="4000" b="1" dirty="0" smtClean="0"/>
              <a:t>        </a:t>
            </a:r>
            <a:r>
              <a:rPr lang="zh-CN" altLang="zh-CN" sz="4000" b="1" dirty="0" smtClean="0"/>
              <a:t>）的孩子。</a:t>
            </a:r>
            <a:endParaRPr lang="zh-CN" altLang="zh-CN" sz="4000" dirty="0" smtClean="0"/>
          </a:p>
          <a:p>
            <a:pPr algn="ctr"/>
            <a:endParaRPr lang="en-US" altLang="zh-CN" sz="4000" b="1" dirty="0" smtClean="0">
              <a:solidFill>
                <a:srgbClr val="FF0000"/>
              </a:solidFill>
            </a:endParaRPr>
          </a:p>
          <a:p>
            <a:pPr algn="ctr"/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701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FF0000"/>
                </a:solidFill>
              </a:rPr>
              <a:t>阅读理解（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8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）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algn="ctr"/>
            <a:endParaRPr lang="en-US" altLang="zh-CN" sz="4000" b="1" dirty="0" smtClean="0">
              <a:solidFill>
                <a:srgbClr val="FF0000"/>
              </a:solidFill>
            </a:endParaRPr>
          </a:p>
          <a:p>
            <a:r>
              <a:rPr lang="en-US" altLang="zh-CN" sz="4000" b="1" dirty="0" smtClean="0"/>
              <a:t>         </a:t>
            </a:r>
            <a:r>
              <a:rPr lang="zh-CN" altLang="zh-CN" sz="4000" b="1" dirty="0" smtClean="0"/>
              <a:t>棉花白，谷子黄，红脸关公是高粱。</a:t>
            </a:r>
            <a:r>
              <a:rPr lang="en-US" altLang="zh-CN" sz="4000" b="1" dirty="0" smtClean="0"/>
              <a:t> </a:t>
            </a:r>
            <a:r>
              <a:rPr lang="zh-CN" altLang="zh-CN" sz="4000" b="1" dirty="0" smtClean="0"/>
              <a:t>冬瓜矮，南瓜胖，丝瓜上架细又长。</a:t>
            </a:r>
            <a:r>
              <a:rPr lang="en-US" altLang="zh-CN" sz="4000" b="1" dirty="0" smtClean="0"/>
              <a:t/>
            </a:r>
            <a:br>
              <a:rPr lang="en-US" altLang="zh-CN" sz="4000" b="1" dirty="0" smtClean="0"/>
            </a:br>
            <a:endParaRPr lang="en-US" altLang="zh-CN" sz="4000" b="1" dirty="0" smtClean="0"/>
          </a:p>
          <a:p>
            <a:r>
              <a:rPr lang="en-US" altLang="zh-CN" sz="4000" b="1" dirty="0" smtClean="0"/>
              <a:t>【</a:t>
            </a:r>
            <a:r>
              <a:rPr lang="zh-CN" altLang="en-US" sz="4000" b="1" dirty="0" smtClean="0"/>
              <a:t>问题</a:t>
            </a:r>
            <a:r>
              <a:rPr lang="en-US" altLang="zh-CN" sz="4000" b="1" dirty="0" smtClean="0"/>
              <a:t>】</a:t>
            </a:r>
          </a:p>
          <a:p>
            <a:r>
              <a:rPr lang="en-US" altLang="zh-CN" sz="4000" b="1" dirty="0" smtClean="0"/>
              <a:t>1</a:t>
            </a:r>
            <a:r>
              <a:rPr lang="zh-CN" altLang="zh-CN" sz="4000" b="1" dirty="0" smtClean="0"/>
              <a:t>、这首诗一共写了</a:t>
            </a:r>
            <a:r>
              <a:rPr lang="en-US" altLang="zh-CN" sz="4000" b="1" u="sng" dirty="0" smtClean="0"/>
              <a:t>               </a:t>
            </a:r>
            <a:r>
              <a:rPr lang="zh-CN" altLang="zh-CN" sz="4000" b="1" dirty="0" smtClean="0"/>
              <a:t>种植物。</a:t>
            </a:r>
            <a:r>
              <a:rPr lang="en-US" altLang="zh-CN" sz="4000" b="1" u="sng" dirty="0" smtClean="0"/>
              <a:t/>
            </a:r>
            <a:br>
              <a:rPr lang="en-US" altLang="zh-CN" sz="4000" b="1" u="sng" dirty="0" smtClean="0"/>
            </a:br>
            <a:r>
              <a:rPr lang="en-US" altLang="zh-CN" sz="4000" b="1" dirty="0" smtClean="0"/>
              <a:t>2</a:t>
            </a:r>
            <a:r>
              <a:rPr lang="zh-CN" altLang="zh-CN" sz="4000" b="1" dirty="0" smtClean="0"/>
              <a:t>、短文中写颜色的词有</a:t>
            </a:r>
            <a:r>
              <a:rPr lang="en-US" altLang="zh-CN" sz="4000" b="1" u="sng" dirty="0" smtClean="0"/>
              <a:t>                           </a:t>
            </a:r>
            <a:r>
              <a:rPr lang="zh-CN" altLang="zh-CN" sz="4000" b="1" u="sng" dirty="0" smtClean="0"/>
              <a:t>。</a:t>
            </a:r>
            <a:endParaRPr lang="zh-CN" altLang="zh-CN" sz="4000" dirty="0" smtClean="0"/>
          </a:p>
          <a:p>
            <a:pPr algn="ctr"/>
            <a:endParaRPr lang="en-US" altLang="zh-CN" sz="4000" b="1" dirty="0" smtClean="0">
              <a:solidFill>
                <a:srgbClr val="FF0000"/>
              </a:solidFill>
            </a:endParaRPr>
          </a:p>
          <a:p>
            <a:pPr algn="ctr"/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8863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FF0000"/>
                </a:solidFill>
              </a:rPr>
              <a:t>阅读理解（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9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）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r>
              <a:rPr lang="en-US" altLang="zh-CN" sz="4000" b="1" dirty="0" smtClean="0"/>
              <a:t>         </a:t>
            </a:r>
            <a:r>
              <a:rPr lang="zh-CN" altLang="zh-CN" sz="4000" b="1" dirty="0" smtClean="0"/>
              <a:t>我是一粒种子。春天到了，我才发芽。谢谢太阳和雨水，是它们帮助我长大。现在，我已经长得很高了。到了秋天，我就会结出肥肥果实</a:t>
            </a:r>
            <a:r>
              <a:rPr lang="en-US" altLang="zh-CN" sz="4000" b="1" dirty="0" smtClean="0"/>
              <a:t>,</a:t>
            </a:r>
            <a:r>
              <a:rPr lang="zh-CN" altLang="zh-CN" sz="4000" b="1" dirty="0" smtClean="0"/>
              <a:t>农民看了可高兴啦</a:t>
            </a:r>
            <a:r>
              <a:rPr lang="en-US" altLang="zh-CN" sz="4000" b="1" dirty="0" smtClean="0"/>
              <a:t>!</a:t>
            </a:r>
            <a:endParaRPr lang="zh-CN" altLang="zh-CN" sz="4000" dirty="0" smtClean="0"/>
          </a:p>
          <a:p>
            <a:r>
              <a:rPr lang="en-US" altLang="zh-CN" sz="4000" b="1" dirty="0" smtClean="0"/>
              <a:t>【</a:t>
            </a:r>
            <a:r>
              <a:rPr lang="zh-CN" altLang="en-US" sz="4000" b="1" dirty="0" smtClean="0"/>
              <a:t>问题</a:t>
            </a:r>
            <a:r>
              <a:rPr lang="en-US" altLang="zh-CN" sz="4000" b="1" dirty="0" smtClean="0"/>
              <a:t>】</a:t>
            </a:r>
          </a:p>
          <a:p>
            <a:r>
              <a:rPr lang="en-US" altLang="zh-CN" sz="4000" b="1" dirty="0" smtClean="0"/>
              <a:t>1</a:t>
            </a:r>
            <a:r>
              <a:rPr lang="zh-CN" altLang="zh-CN" sz="4000" b="1" dirty="0" smtClean="0"/>
              <a:t>、“我”是</a:t>
            </a:r>
            <a:r>
              <a:rPr lang="zh-CN" altLang="zh-CN" sz="4000" b="1" u="sng" dirty="0" smtClean="0"/>
              <a:t>　　</a:t>
            </a:r>
            <a:r>
              <a:rPr lang="en-US" altLang="zh-CN" sz="4000" b="1" u="sng" dirty="0" smtClean="0"/>
              <a:t>   </a:t>
            </a:r>
            <a:r>
              <a:rPr lang="zh-CN" altLang="zh-CN" sz="4000" b="1" u="sng" dirty="0" smtClean="0"/>
              <a:t>　　</a:t>
            </a:r>
            <a:r>
              <a:rPr lang="zh-CN" altLang="zh-CN" sz="4000" b="1" dirty="0" smtClean="0"/>
              <a:t>。</a:t>
            </a:r>
            <a:endParaRPr lang="zh-CN" altLang="zh-CN" sz="4000" dirty="0" smtClean="0"/>
          </a:p>
          <a:p>
            <a:r>
              <a:rPr lang="en-US" altLang="zh-CN" sz="4000" b="1" dirty="0" smtClean="0"/>
              <a:t>2</a:t>
            </a:r>
            <a:r>
              <a:rPr lang="zh-CN" altLang="zh-CN" sz="4000" b="1" dirty="0" smtClean="0"/>
              <a:t>、“我”在</a:t>
            </a:r>
            <a:r>
              <a:rPr lang="zh-CN" altLang="zh-CN" sz="4000" b="1" u="sng" dirty="0" smtClean="0"/>
              <a:t>　　　 </a:t>
            </a:r>
            <a:r>
              <a:rPr lang="zh-CN" altLang="zh-CN" sz="4000" b="1" dirty="0" smtClean="0"/>
              <a:t>（时候）发芽，在</a:t>
            </a:r>
            <a:r>
              <a:rPr lang="zh-CN" altLang="zh-CN" sz="4000" b="1" u="sng" dirty="0" smtClean="0"/>
              <a:t>　　　</a:t>
            </a:r>
            <a:r>
              <a:rPr lang="zh-CN" altLang="zh-CN" sz="4000" b="1" dirty="0" smtClean="0"/>
              <a:t>（时候）结果。</a:t>
            </a:r>
            <a:endParaRPr lang="zh-CN" altLang="zh-CN" sz="4000" dirty="0" smtClean="0"/>
          </a:p>
          <a:p>
            <a:r>
              <a:rPr lang="en-US" altLang="zh-CN" sz="4000" b="1" dirty="0" smtClean="0"/>
              <a:t>3</a:t>
            </a:r>
            <a:r>
              <a:rPr lang="zh-CN" altLang="zh-CN" sz="4000" b="1" dirty="0" smtClean="0"/>
              <a:t>、</a:t>
            </a:r>
            <a:r>
              <a:rPr lang="zh-CN" altLang="zh-CN" sz="4000" b="1" u="sng" dirty="0" smtClean="0"/>
              <a:t>　　 </a:t>
            </a:r>
            <a:r>
              <a:rPr lang="zh-CN" altLang="zh-CN" sz="4000" b="1" dirty="0" smtClean="0"/>
              <a:t>和</a:t>
            </a:r>
            <a:r>
              <a:rPr lang="zh-CN" altLang="zh-CN" sz="4000" b="1" u="sng" dirty="0" smtClean="0"/>
              <a:t>　　　</a:t>
            </a:r>
            <a:r>
              <a:rPr lang="zh-CN" altLang="zh-CN" sz="4000" b="1" dirty="0" smtClean="0"/>
              <a:t>帮助“我”长大。</a:t>
            </a:r>
            <a:endParaRPr lang="zh-CN" altLang="zh-CN" sz="4000" dirty="0" smtClean="0"/>
          </a:p>
          <a:p>
            <a:pPr algn="ctr"/>
            <a:endParaRPr lang="en-US" altLang="zh-CN" sz="4000" b="1" dirty="0" smtClean="0">
              <a:solidFill>
                <a:srgbClr val="FF0000"/>
              </a:solidFill>
            </a:endParaRPr>
          </a:p>
          <a:p>
            <a:pPr algn="ctr"/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880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FF0000"/>
                </a:solidFill>
              </a:rPr>
              <a:t>阅读理解（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10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）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algn="ctr"/>
            <a:r>
              <a:rPr lang="zh-CN" altLang="zh-CN" sz="3600" b="1" dirty="0" smtClean="0"/>
              <a:t>夏天</a:t>
            </a:r>
            <a:endParaRPr lang="zh-CN" altLang="zh-CN" sz="3600" dirty="0" smtClean="0"/>
          </a:p>
          <a:p>
            <a:r>
              <a:rPr lang="en-US" altLang="zh-CN" sz="3600" b="1" dirty="0" smtClean="0"/>
              <a:t>         </a:t>
            </a:r>
            <a:r>
              <a:rPr lang="zh-CN" altLang="zh-CN" sz="3600" b="1" dirty="0" smtClean="0"/>
              <a:t>初夏，石榴花开了。远看，那红色的花朵像一簇簇火焰。近看，一朵朵石榴花像一个个小喇叭。淡黄色的花蕊在风中摇动，就像一群仙女在翩翩起舞。</a:t>
            </a:r>
            <a:endParaRPr lang="zh-CN" altLang="zh-CN" sz="3600" dirty="0" smtClean="0"/>
          </a:p>
          <a:p>
            <a:r>
              <a:rPr lang="en-US" altLang="zh-CN" sz="3600" b="1" dirty="0" smtClean="0"/>
              <a:t>【</a:t>
            </a:r>
            <a:r>
              <a:rPr lang="zh-CN" altLang="en-US" sz="3600" b="1" dirty="0" smtClean="0"/>
              <a:t>问题</a:t>
            </a:r>
            <a:r>
              <a:rPr lang="en-US" altLang="zh-CN" sz="3600" b="1" dirty="0" smtClean="0"/>
              <a:t>】</a:t>
            </a:r>
          </a:p>
          <a:p>
            <a:r>
              <a:rPr lang="en-US" altLang="zh-CN" sz="3600" b="1" dirty="0" smtClean="0"/>
              <a:t>1</a:t>
            </a:r>
            <a:r>
              <a:rPr lang="zh-CN" altLang="zh-CN" sz="3600" b="1" dirty="0" smtClean="0"/>
              <a:t>、这段话共有（</a:t>
            </a:r>
            <a:r>
              <a:rPr lang="en-US" altLang="zh-CN" sz="3600" b="1" dirty="0" smtClean="0"/>
              <a:t>  </a:t>
            </a:r>
            <a:r>
              <a:rPr lang="zh-CN" altLang="zh-CN" sz="3600" b="1" dirty="0" smtClean="0"/>
              <a:t>）句。</a:t>
            </a:r>
            <a:endParaRPr lang="zh-CN" altLang="zh-CN" sz="3600" dirty="0" smtClean="0"/>
          </a:p>
          <a:p>
            <a:r>
              <a:rPr lang="en-US" altLang="zh-CN" sz="3600" b="1" dirty="0" smtClean="0"/>
              <a:t>2</a:t>
            </a:r>
            <a:r>
              <a:rPr lang="zh-CN" altLang="zh-CN" sz="3600" b="1" dirty="0" smtClean="0"/>
              <a:t>、石榴花在</a:t>
            </a:r>
            <a:r>
              <a:rPr lang="en-US" altLang="zh-CN" sz="3600" b="1" u="sng" dirty="0" smtClean="0"/>
              <a:t>        </a:t>
            </a:r>
            <a:r>
              <a:rPr lang="zh-CN" altLang="zh-CN" sz="3600" b="1" dirty="0" smtClean="0"/>
              <a:t>开放。它的花蕊是</a:t>
            </a:r>
            <a:r>
              <a:rPr lang="en-US" altLang="zh-CN" sz="3600" b="1" u="sng" dirty="0" smtClean="0"/>
              <a:t>                </a:t>
            </a:r>
            <a:r>
              <a:rPr lang="zh-CN" altLang="zh-CN" sz="3600" b="1" dirty="0" smtClean="0"/>
              <a:t>的，花朵是</a:t>
            </a:r>
            <a:r>
              <a:rPr lang="en-US" altLang="zh-CN" sz="3600" b="1" u="sng" dirty="0" smtClean="0"/>
              <a:t>           </a:t>
            </a:r>
            <a:r>
              <a:rPr lang="zh-CN" altLang="zh-CN" sz="3600" b="1" dirty="0" smtClean="0"/>
              <a:t>的。</a:t>
            </a:r>
            <a:r>
              <a:rPr lang="en-US" altLang="zh-CN" sz="3600" b="1" dirty="0" smtClean="0"/>
              <a:t> </a:t>
            </a:r>
            <a:endParaRPr lang="zh-CN" altLang="zh-CN" sz="3600" dirty="0" smtClean="0"/>
          </a:p>
          <a:p>
            <a:r>
              <a:rPr lang="en-US" altLang="zh-CN" sz="3600" b="1" dirty="0" smtClean="0"/>
              <a:t>3</a:t>
            </a:r>
            <a:r>
              <a:rPr lang="zh-CN" altLang="zh-CN" sz="3600" b="1" dirty="0" smtClean="0"/>
              <a:t>、石榴花很多，从（</a:t>
            </a:r>
            <a:r>
              <a:rPr lang="en-US" altLang="zh-CN" sz="3600" b="1" dirty="0" smtClean="0"/>
              <a:t>        </a:t>
            </a:r>
            <a:r>
              <a:rPr lang="zh-CN" altLang="zh-CN" sz="3600" b="1" dirty="0" smtClean="0"/>
              <a:t>）、（</a:t>
            </a:r>
            <a:r>
              <a:rPr lang="en-US" altLang="zh-CN" sz="3600" b="1" dirty="0" smtClean="0"/>
              <a:t>        </a:t>
            </a:r>
            <a:r>
              <a:rPr lang="zh-CN" altLang="zh-CN" sz="3600" b="1" dirty="0" smtClean="0"/>
              <a:t>）等词可以看出。</a:t>
            </a:r>
            <a:endParaRPr lang="zh-CN" altLang="zh-CN" sz="3600" dirty="0" smtClean="0"/>
          </a:p>
          <a:p>
            <a:pPr algn="ctr"/>
            <a:endParaRPr lang="en-US" altLang="zh-CN" sz="4000" b="1" dirty="0" smtClean="0">
              <a:solidFill>
                <a:srgbClr val="FF0000"/>
              </a:solidFill>
            </a:endParaRPr>
          </a:p>
          <a:p>
            <a:pPr algn="ctr"/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844" y="0"/>
            <a:ext cx="9001156" cy="8894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FF0000"/>
                </a:solidFill>
              </a:rPr>
              <a:t>词语练习（四）</a:t>
            </a:r>
            <a:endParaRPr lang="en-US" altLang="zh-CN" sz="4400" b="1" dirty="0" smtClean="0">
              <a:solidFill>
                <a:srgbClr val="FF0000"/>
              </a:solidFill>
            </a:endParaRPr>
          </a:p>
          <a:p>
            <a:r>
              <a:rPr lang="zh-CN" altLang="en-US" sz="4400" b="1" dirty="0" smtClean="0"/>
              <a:t>花朵   美好   好呀   身边   上边   书呢</a:t>
            </a:r>
            <a:endParaRPr lang="en-US" altLang="zh-CN" sz="4400" b="1" dirty="0" smtClean="0"/>
          </a:p>
          <a:p>
            <a:r>
              <a:rPr lang="zh-CN" altLang="en-US" sz="4400" b="1" dirty="0" smtClean="0"/>
              <a:t>好吗   说吧   加油   文明    语文   文字</a:t>
            </a:r>
            <a:endParaRPr lang="en-US" altLang="zh-CN" sz="4400" b="1" dirty="0" smtClean="0"/>
          </a:p>
          <a:p>
            <a:r>
              <a:rPr lang="zh-CN" altLang="en-US" sz="4400" b="1" dirty="0" smtClean="0"/>
              <a:t>再次   首次   找到   平时   平地   兴办</a:t>
            </a:r>
            <a:endParaRPr lang="en-US" altLang="zh-CN" sz="4400" b="1" dirty="0" smtClean="0"/>
          </a:p>
          <a:p>
            <a:r>
              <a:rPr lang="zh-CN" altLang="en-US" sz="4400" b="1" dirty="0" smtClean="0"/>
              <a:t>办公   让开   书包   钟点    分钟   元日</a:t>
            </a:r>
            <a:endParaRPr lang="en-US" altLang="zh-CN" sz="4400" b="1" dirty="0" smtClean="0"/>
          </a:p>
          <a:p>
            <a:r>
              <a:rPr lang="zh-CN" altLang="en-US" sz="4400" b="1" dirty="0" smtClean="0"/>
              <a:t>洗手   共同   公共    已经   经过   请坐</a:t>
            </a:r>
            <a:endParaRPr lang="en-US" altLang="zh-CN" sz="4400" b="1" dirty="0" smtClean="0"/>
          </a:p>
          <a:p>
            <a:r>
              <a:rPr lang="zh-CN" altLang="en-US" sz="4400" b="1" dirty="0" smtClean="0"/>
              <a:t>主要   要好   连同    连忙   百万   还是</a:t>
            </a:r>
            <a:endParaRPr lang="en-US" altLang="zh-CN" sz="4400" b="1" dirty="0" smtClean="0"/>
          </a:p>
          <a:p>
            <a:r>
              <a:rPr lang="zh-CN" altLang="en-US" sz="4400" b="1" dirty="0" smtClean="0"/>
              <a:t>还要   舌头   口舌   点火    点头   石块</a:t>
            </a:r>
            <a:endParaRPr lang="en-US" altLang="zh-CN" sz="4400" b="1" dirty="0" smtClean="0"/>
          </a:p>
          <a:p>
            <a:r>
              <a:rPr lang="zh-CN" altLang="en-US" sz="4400" b="1" dirty="0" smtClean="0"/>
              <a:t>非常   是非   经常   来往    开往   西瓜   </a:t>
            </a:r>
            <a:endParaRPr lang="en-US" altLang="zh-CN" sz="4400" b="1" dirty="0" smtClean="0"/>
          </a:p>
          <a:p>
            <a:r>
              <a:rPr lang="zh-CN" altLang="en-US" sz="4400" b="1" dirty="0" smtClean="0"/>
              <a:t>瓜果   南瓜   前进   行进    天空   有空</a:t>
            </a:r>
            <a:endParaRPr lang="en-US" altLang="zh-CN" sz="4400" b="1" dirty="0" smtClean="0"/>
          </a:p>
          <a:p>
            <a:endParaRPr lang="en-US" altLang="zh-CN" sz="4400" dirty="0" smtClean="0"/>
          </a:p>
          <a:p>
            <a:pPr algn="ctr"/>
            <a:endParaRPr lang="en-US" altLang="zh-CN" sz="4400" dirty="0" smtClean="0"/>
          </a:p>
          <a:p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95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FF0000"/>
                </a:solidFill>
              </a:rPr>
              <a:t>词语练习（五）</a:t>
            </a:r>
            <a:endParaRPr lang="en-US" altLang="zh-CN" sz="4400" b="1" dirty="0" smtClean="0">
              <a:solidFill>
                <a:srgbClr val="FF0000"/>
              </a:solidFill>
            </a:endParaRPr>
          </a:p>
          <a:p>
            <a:r>
              <a:rPr lang="zh-CN" altLang="en-US" sz="4400" b="1" dirty="0" smtClean="0"/>
              <a:t>生病   医生    医学   分别   别人   树干</a:t>
            </a:r>
            <a:endParaRPr lang="en-US" altLang="zh-CN" sz="4400" b="1" dirty="0" smtClean="0"/>
          </a:p>
          <a:p>
            <a:r>
              <a:rPr lang="zh-CN" altLang="en-US" sz="4400" b="1" dirty="0" smtClean="0"/>
              <a:t>惊奇   七夕    七点   星星   星光   惊吓</a:t>
            </a:r>
            <a:endParaRPr lang="en-US" altLang="zh-CN" sz="4400" b="1" dirty="0" smtClean="0"/>
          </a:p>
          <a:p>
            <a:r>
              <a:rPr lang="zh-CN" altLang="en-US" sz="4400" b="1" dirty="0" smtClean="0"/>
              <a:t>可怕    跟从   后跟   回家   家乡   家长</a:t>
            </a:r>
            <a:endParaRPr lang="en-US" altLang="zh-CN" sz="4400" b="1" dirty="0" smtClean="0"/>
          </a:p>
          <a:p>
            <a:r>
              <a:rPr lang="zh-CN" altLang="en-US" sz="4400" b="1" dirty="0" smtClean="0"/>
              <a:t>山羊    象牙   都是   都要   首都   捉住</a:t>
            </a:r>
            <a:endParaRPr lang="en-US" altLang="zh-CN" sz="4400" b="1" dirty="0" smtClean="0"/>
          </a:p>
          <a:p>
            <a:r>
              <a:rPr lang="zh-CN" altLang="en-US" sz="4400" b="1" dirty="0" smtClean="0"/>
              <a:t>油条    爬树    爬行   姐姐   您好  您早</a:t>
            </a:r>
            <a:endParaRPr lang="en-US" altLang="zh-CN" sz="4400" b="1" dirty="0" smtClean="0"/>
          </a:p>
          <a:p>
            <a:r>
              <a:rPr lang="zh-CN" altLang="en-US" sz="4400" b="1" dirty="0" smtClean="0"/>
              <a:t>水草    草地    房间   住房   书房   连忙</a:t>
            </a:r>
            <a:endParaRPr lang="en-US" altLang="zh-CN" sz="4400" b="1" dirty="0" smtClean="0"/>
          </a:p>
          <a:p>
            <a:r>
              <a:rPr lang="zh-CN" altLang="en-US" sz="4400" b="1" dirty="0" smtClean="0"/>
              <a:t>平台    远近    往常   包办   义气   机会</a:t>
            </a:r>
            <a:endParaRPr lang="en-US" altLang="zh-CN" sz="4400" b="1" dirty="0" smtClean="0"/>
          </a:p>
          <a:p>
            <a:r>
              <a:rPr lang="zh-CN" altLang="en-US" sz="4400" b="1" dirty="0" smtClean="0"/>
              <a:t>病房    星空    长跑    声色   文体  豆干</a:t>
            </a:r>
            <a:endParaRPr lang="en-US" altLang="zh-CN" sz="4400" b="1" dirty="0" smtClean="0"/>
          </a:p>
          <a:p>
            <a:r>
              <a:rPr lang="zh-CN" altLang="en-US" sz="4400" b="1" dirty="0" smtClean="0"/>
              <a:t>时节    床单    听说    说话   听见  捉到 </a:t>
            </a:r>
            <a:endParaRPr lang="en-US" altLang="zh-CN" sz="4400" b="1" dirty="0" smtClean="0"/>
          </a:p>
          <a:p>
            <a:endParaRPr lang="en-US" altLang="zh-CN" sz="4400" dirty="0" smtClean="0"/>
          </a:p>
          <a:p>
            <a:endParaRPr lang="en-US" altLang="zh-CN" sz="4400" dirty="0" smtClean="0"/>
          </a:p>
          <a:p>
            <a:pPr algn="ctr"/>
            <a:endParaRPr lang="en-US" altLang="zh-CN" sz="4400" dirty="0" smtClean="0"/>
          </a:p>
          <a:p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720" y="0"/>
            <a:ext cx="8572560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FF0000"/>
                </a:solidFill>
                <a:latin typeface="+mn-ea"/>
              </a:rPr>
              <a:t>词语练习（六）</a:t>
            </a:r>
            <a:endParaRPr lang="en-US" altLang="zh-CN" sz="44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zh-CN" altLang="en-US" sz="4400" b="1" dirty="0" smtClean="0">
                <a:latin typeface="+mn-ea"/>
              </a:rPr>
              <a:t>青春  冬天  风雪  雪花  飞入</a:t>
            </a:r>
            <a:endParaRPr lang="en-US" altLang="zh-CN" sz="4400" b="1" dirty="0" smtClean="0">
              <a:latin typeface="+mn-ea"/>
            </a:endParaRPr>
          </a:p>
          <a:p>
            <a:r>
              <a:rPr lang="zh-CN" altLang="en-US" sz="4400" b="1" dirty="0" smtClean="0">
                <a:latin typeface="+mn-ea"/>
              </a:rPr>
              <a:t>姓名  什么  单双  国王  青草</a:t>
            </a:r>
            <a:endParaRPr lang="en-US" altLang="zh-CN" sz="4400" b="1" dirty="0" smtClean="0">
              <a:latin typeface="+mn-ea"/>
            </a:endParaRPr>
          </a:p>
          <a:p>
            <a:r>
              <a:rPr lang="zh-CN" altLang="en-US" sz="4400" b="1" dirty="0" smtClean="0">
                <a:latin typeface="+mn-ea"/>
              </a:rPr>
              <a:t>清气  清明  晴天  心情  请坐</a:t>
            </a:r>
            <a:endParaRPr lang="en-US" altLang="zh-CN" sz="4400" b="1" dirty="0" smtClean="0">
              <a:latin typeface="+mn-ea"/>
            </a:endParaRPr>
          </a:p>
          <a:p>
            <a:r>
              <a:rPr lang="zh-CN" altLang="en-US" sz="4400" b="1" dirty="0" smtClean="0">
                <a:latin typeface="+mn-ea"/>
              </a:rPr>
              <a:t>自动  生气  左右  平时  时空</a:t>
            </a:r>
            <a:endParaRPr lang="en-US" altLang="zh-CN" sz="4400" b="1" dirty="0" smtClean="0">
              <a:latin typeface="+mn-ea"/>
            </a:endParaRPr>
          </a:p>
          <a:p>
            <a:r>
              <a:rPr lang="zh-CN" altLang="en-US" sz="4400" b="1" dirty="0" smtClean="0">
                <a:latin typeface="+mn-ea"/>
              </a:rPr>
              <a:t>好吃  叫声  主次  自主  江河</a:t>
            </a:r>
            <a:endParaRPr lang="en-US" altLang="zh-CN" sz="4400" b="1" dirty="0" smtClean="0">
              <a:latin typeface="+mn-ea"/>
            </a:endParaRPr>
          </a:p>
          <a:p>
            <a:r>
              <a:rPr lang="zh-CN" altLang="en-US" sz="4400" b="1" dirty="0" smtClean="0">
                <a:latin typeface="+mn-ea"/>
              </a:rPr>
              <a:t>居住  没有  以后  可以  各自</a:t>
            </a:r>
            <a:endParaRPr lang="en-US" altLang="zh-CN" sz="4400" b="1" dirty="0" smtClean="0">
              <a:latin typeface="+mn-ea"/>
            </a:endParaRPr>
          </a:p>
          <a:p>
            <a:r>
              <a:rPr lang="zh-CN" altLang="en-US" sz="4400" b="1" dirty="0" smtClean="0">
                <a:latin typeface="+mn-ea"/>
              </a:rPr>
              <a:t>伙伴  北京  广大  太阳  金秋</a:t>
            </a:r>
            <a:endParaRPr lang="en-US" altLang="zh-CN" sz="4400" b="1" dirty="0" smtClean="0">
              <a:latin typeface="+mn-ea"/>
            </a:endParaRPr>
          </a:p>
          <a:p>
            <a:r>
              <a:rPr lang="zh-CN" altLang="en-US" sz="4400" b="1" dirty="0" smtClean="0">
                <a:latin typeface="+mn-ea"/>
              </a:rPr>
              <a:t>以为  因为  这样  行走  过目</a:t>
            </a:r>
            <a:endParaRPr lang="en-US" altLang="zh-CN" sz="4400" b="1" dirty="0" smtClean="0">
              <a:latin typeface="+mn-ea"/>
            </a:endParaRPr>
          </a:p>
          <a:p>
            <a:r>
              <a:rPr lang="zh-CN" altLang="en-US" sz="4400" b="1" dirty="0" smtClean="0">
                <a:latin typeface="+mn-ea"/>
              </a:rPr>
              <a:t>因果  主因  开动  各个  呼叫  </a:t>
            </a:r>
            <a:endParaRPr lang="en-US" altLang="zh-CN" sz="4400" b="1" dirty="0" smtClean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7571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反义词（一）</a:t>
            </a:r>
            <a:endParaRPr lang="en-US" altLang="zh-CN" sz="4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入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出    </a:t>
            </a:r>
            <a:r>
              <a:rPr lang="zh-CN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双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单   </a:t>
            </a:r>
            <a:r>
              <a:rPr lang="zh-CN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方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圆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</a:p>
          <a:p>
            <a:r>
              <a:rPr lang="zh-CN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清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浊    </a:t>
            </a:r>
            <a:r>
              <a:rPr lang="zh-CN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阴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晴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生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死（熟）  </a:t>
            </a:r>
            <a:r>
              <a:rPr lang="zh-CN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左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右    </a:t>
            </a:r>
            <a:r>
              <a:rPr lang="zh-CN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动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静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没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</a:p>
          <a:p>
            <a:r>
              <a:rPr lang="zh-CN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南    </a:t>
            </a:r>
            <a:r>
              <a:rPr lang="zh-CN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远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近   </a:t>
            </a:r>
            <a:r>
              <a:rPr lang="zh-CN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那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</a:p>
          <a:p>
            <a:r>
              <a:rPr lang="zh-CN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r>
              <a:rPr lang="zh-CN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前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后   </a:t>
            </a:r>
            <a:r>
              <a:rPr lang="zh-CN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坐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立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  <a:p>
            <a:r>
              <a:rPr lang="zh-CN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低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外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里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晚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早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</a:p>
          <a:p>
            <a:r>
              <a:rPr lang="zh-CN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笑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哭    </a:t>
            </a:r>
            <a:r>
              <a:rPr lang="zh-CN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真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假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合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  <a:p>
            <a:r>
              <a:rPr lang="zh-CN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古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今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细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粗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主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次</a:t>
            </a:r>
            <a:endParaRPr lang="en-US" altLang="zh-CN" sz="4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反义词（二）</a:t>
            </a:r>
            <a:endParaRPr lang="en-US" altLang="zh-CN" sz="4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夕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朝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香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臭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足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手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首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 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尾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无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爱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恨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放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收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亮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暗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美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丑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直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弯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加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减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往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来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进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出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空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实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干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湿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主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次   </a:t>
            </a:r>
            <a:r>
              <a:rPr lang="zh-CN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凉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热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近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远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还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借   快乐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伤心  </a:t>
            </a:r>
            <a:endParaRPr lang="en-US" altLang="zh-CN" sz="4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兴</a:t>
            </a:r>
            <a:r>
              <a:rPr lang="en-US" altLang="zh-CN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----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亡</a:t>
            </a:r>
            <a:endParaRPr lang="zh-CN" altLang="zh-CN" sz="4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3827</Words>
  <Application>Microsoft Office PowerPoint</Application>
  <PresentationFormat>全屏显示(4:3)</PresentationFormat>
  <Paragraphs>415</Paragraphs>
  <Slides>48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4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105</cp:revision>
  <dcterms:created xsi:type="dcterms:W3CDTF">2017-03-02T04:42:00Z</dcterms:created>
  <dcterms:modified xsi:type="dcterms:W3CDTF">2017-06-04T14:02:37Z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2052-10.1.0.6391</vt:lpwstr>
  </property>
</Properties>
</file>