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10"/>
  </p:notesMasterIdLst>
  <p:handoutMasterIdLst>
    <p:handoutMasterId r:id="rId34"/>
  </p:handoutMasterIdLst>
  <p:sldIdLst>
    <p:sldId id="386" r:id="rId4"/>
    <p:sldId id="258" r:id="rId5"/>
    <p:sldId id="259" r:id="rId6"/>
    <p:sldId id="352" r:id="rId7"/>
    <p:sldId id="261" r:id="rId8"/>
    <p:sldId id="271" r:id="rId9"/>
    <p:sldId id="272" r:id="rId11"/>
    <p:sldId id="262" r:id="rId12"/>
    <p:sldId id="278" r:id="rId13"/>
    <p:sldId id="276" r:id="rId14"/>
    <p:sldId id="279" r:id="rId15"/>
    <p:sldId id="274" r:id="rId16"/>
    <p:sldId id="275" r:id="rId17"/>
    <p:sldId id="336" r:id="rId18"/>
    <p:sldId id="296" r:id="rId19"/>
    <p:sldId id="297" r:id="rId20"/>
    <p:sldId id="311" r:id="rId21"/>
    <p:sldId id="312" r:id="rId22"/>
    <p:sldId id="313" r:id="rId23"/>
    <p:sldId id="316" r:id="rId24"/>
    <p:sldId id="317" r:id="rId25"/>
    <p:sldId id="318" r:id="rId26"/>
    <p:sldId id="327" r:id="rId27"/>
    <p:sldId id="319" r:id="rId28"/>
    <p:sldId id="320" r:id="rId29"/>
    <p:sldId id="321" r:id="rId30"/>
    <p:sldId id="383" r:id="rId31"/>
    <p:sldId id="324" r:id="rId32"/>
    <p:sldId id="29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陈学东" initials="陈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0074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3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F0A946-F86B-4259-AEA4-3E9FAC5E2B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F0A946-F86B-4259-AEA4-3E9FAC5E2B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F0A946-F86B-4259-AEA4-3E9FAC5E2B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F0A946-F86B-4259-AEA4-3E9FAC5E2B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F0A946-F86B-4259-AEA4-3E9FAC5E2B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F0A946-F86B-4259-AEA4-3E9FAC5E2B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F0A946-F86B-4259-AEA4-3E9FAC5E2B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F0A946-F86B-4259-AEA4-3E9FAC5E2B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571500" y="714375"/>
            <a:ext cx="1104900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D:\Documents\Desktop\图片3.png图片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35633" y="106363"/>
            <a:ext cx="1684867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" descr="图片4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1" y="106363"/>
            <a:ext cx="759883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71500" y="6675438"/>
            <a:ext cx="28448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42AA47E-781F-4487-9360-80047CAE599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91000" y="6675438"/>
            <a:ext cx="38608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63000" y="6675438"/>
            <a:ext cx="28448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8C47E7D-6A0C-4C06-BB59-D0E37DFD70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 preserve="1">
  <p:cSld name="垂直排列标题且文本在图表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sz="half" idx="1"/>
          </p:nvPr>
        </p:nvSpPr>
        <p:spPr>
          <a:xfrm>
            <a:off x="609600" y="274638"/>
            <a:ext cx="8026400" cy="28495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09600" y="3276600"/>
            <a:ext cx="8026400" cy="28495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5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4.emf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tags" Target="../tags/tag8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microsoft.com/office/2007/relationships/media" Target="file:///H:\111\&#38647;&#38155;&#21460;&#21460;&#65292;&#20320;&#22312;&#21738;&#37324;2\&#26472;&#28865;%20-%20&#23398;&#20064;&#38647;&#38155;&#22909;&#27036;&#26679;.mp3" TargetMode="External"/><Relationship Id="rId7" Type="http://schemas.openxmlformats.org/officeDocument/2006/relationships/audio" Target="file:///H:\111\&#38647;&#38155;&#21460;&#21460;&#65292;&#20320;&#22312;&#21738;&#37324;2\&#26472;&#28865;%20-%20&#23398;&#20064;&#38647;&#38155;&#22909;&#27036;&#26679;.mp3" TargetMode="External"/><Relationship Id="rId6" Type="http://schemas.microsoft.com/office/2007/relationships/media" Target="file:///E:\2020.3.23\&#38647;&#38155;&#21460;&#21460;&#65292;&#20320;&#22312;&#21738;&#37324;2\&#26472;&#28865;%20-%20&#23398;&#20064;&#38647;&#38155;&#22909;&#27036;&#26679;.mp3" TargetMode="External"/><Relationship Id="rId5" Type="http://schemas.openxmlformats.org/officeDocument/2006/relationships/audio" Target="file:///E:\2020.3.23\&#38647;&#38155;&#21460;&#21460;&#65292;&#20320;&#22312;&#21738;&#37324;2\&#26472;&#28865;%20-%20&#23398;&#20064;&#38647;&#38155;&#22909;&#27036;&#26679;.mp3" TargetMode="External"/><Relationship Id="rId4" Type="http://schemas.openxmlformats.org/officeDocument/2006/relationships/image" Target="../media/image21.png"/><Relationship Id="rId3" Type="http://schemas.microsoft.com/office/2007/relationships/media" Target="file:///E:\&#38647;&#38155;&#21460;&#21460;&#65292;&#20320;&#22312;&#21738;&#37324;\&#26472;&#28865;%20-%20&#23398;&#20064;&#38647;&#38155;&#22909;&#27036;&#26679;.mp3" TargetMode="External"/><Relationship Id="rId2" Type="http://schemas.openxmlformats.org/officeDocument/2006/relationships/audio" Target="file:///E:\&#38647;&#38155;&#21460;&#21460;&#65292;&#20320;&#22312;&#21738;&#37324;\&#26472;&#28865;%20-%20&#23398;&#20064;&#38647;&#38155;&#22909;&#27036;&#26679;.mp3" TargetMode="External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image" Target="../media/image6.png"/><Relationship Id="rId6" Type="http://schemas.openxmlformats.org/officeDocument/2006/relationships/tags" Target="../tags/tag70.xml"/><Relationship Id="rId5" Type="http://schemas.openxmlformats.org/officeDocument/2006/relationships/image" Target="../media/image4.emf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8" Type="http://schemas.openxmlformats.org/officeDocument/2006/relationships/notesSlide" Target="../notesSlides/notesSlide1.xml"/><Relationship Id="rId27" Type="http://schemas.openxmlformats.org/officeDocument/2006/relationships/slideLayout" Target="../slideLayouts/slideLayout12.xml"/><Relationship Id="rId26" Type="http://schemas.openxmlformats.org/officeDocument/2006/relationships/image" Target="../media/image12.png"/><Relationship Id="rId25" Type="http://schemas.openxmlformats.org/officeDocument/2006/relationships/tags" Target="../tags/tag83.xml"/><Relationship Id="rId24" Type="http://schemas.openxmlformats.org/officeDocument/2006/relationships/image" Target="../media/image11.png"/><Relationship Id="rId23" Type="http://schemas.openxmlformats.org/officeDocument/2006/relationships/tags" Target="../tags/tag82.xml"/><Relationship Id="rId22" Type="http://schemas.openxmlformats.org/officeDocument/2006/relationships/image" Target="../media/image10.emf"/><Relationship Id="rId21" Type="http://schemas.openxmlformats.org/officeDocument/2006/relationships/tags" Target="../tags/tag81.xml"/><Relationship Id="rId20" Type="http://schemas.openxmlformats.org/officeDocument/2006/relationships/tags" Target="../tags/tag80.xml"/><Relationship Id="rId2" Type="http://schemas.openxmlformats.org/officeDocument/2006/relationships/image" Target="../media/image5.png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tags" Target="../tags/tag77.xml"/><Relationship Id="rId16" Type="http://schemas.openxmlformats.org/officeDocument/2006/relationships/image" Target="../media/image9.png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image" Target="../media/image8.png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image" Target="../media/image7.png"/><Relationship Id="rId1" Type="http://schemas.openxmlformats.org/officeDocument/2006/relationships/tags" Target="../tags/tag6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emf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3" y="597100"/>
            <a:ext cx="10852237" cy="648000"/>
          </a:xfrm>
        </p:spPr>
        <p:txBody>
          <a:bodyPr/>
          <a:p>
            <a:r>
              <a:rPr lang="zh-CN" altLang="en-US"/>
              <a:t>部编版 二年级语文 下册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780665"/>
            <a:ext cx="10852150" cy="2045970"/>
          </a:xfrm>
        </p:spPr>
        <p:txBody>
          <a:bodyPr/>
          <a:p>
            <a:pPr marL="0" indent="0" algn="ctr">
              <a:buNone/>
            </a:pPr>
            <a:r>
              <a:rPr lang="en-US" altLang="zh-CN" sz="7200" b="1">
                <a:sym typeface="+mn-ea"/>
              </a:rPr>
              <a:t>5  </a:t>
            </a:r>
            <a:r>
              <a:rPr altLang="zh-CN" sz="7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雷锋叔叔，你在哪里</a:t>
            </a:r>
            <a:endParaRPr lang="zh-CN" altLang="en-US" sz="7200"/>
          </a:p>
        </p:txBody>
      </p:sp>
      <p:sp>
        <p:nvSpPr>
          <p:cNvPr id="4" name="文本框 3"/>
          <p:cNvSpPr txBox="1"/>
          <p:nvPr/>
        </p:nvSpPr>
        <p:spPr>
          <a:xfrm>
            <a:off x="3648075" y="4566285"/>
            <a:ext cx="4696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Box 2"/>
          <p:cNvSpPr txBox="1">
            <a:spLocks noChangeArrowheads="1"/>
          </p:cNvSpPr>
          <p:nvPr/>
        </p:nvSpPr>
        <p:spPr bwMode="auto">
          <a:xfrm>
            <a:off x="2663825" y="1581150"/>
            <a:ext cx="102108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吃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8763" y="795338"/>
            <a:ext cx="69850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sǎ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4583" name="TextBox 5"/>
          <p:cNvSpPr txBox="1">
            <a:spLocks noChangeArrowheads="1"/>
          </p:cNvSpPr>
          <p:nvPr/>
        </p:nvSpPr>
        <p:spPr bwMode="auto">
          <a:xfrm>
            <a:off x="4460875" y="1771968"/>
            <a:ext cx="61321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洒下  洒了一地  洒水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86" name="TextBox 16"/>
          <p:cNvSpPr txBox="1">
            <a:spLocks noChangeArrowheads="1"/>
          </p:cNvSpPr>
          <p:nvPr/>
        </p:nvSpPr>
        <p:spPr bwMode="auto">
          <a:xfrm>
            <a:off x="2638425" y="4016375"/>
            <a:ext cx="102108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叫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54313" y="3230563"/>
            <a:ext cx="1185545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wēn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4588" name="TextBox 20"/>
          <p:cNvSpPr txBox="1">
            <a:spLocks noChangeArrowheads="1"/>
          </p:cNvSpPr>
          <p:nvPr/>
        </p:nvSpPr>
        <p:spPr bwMode="auto">
          <a:xfrm>
            <a:off x="4460875" y="4165283"/>
            <a:ext cx="65893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温暖  温和  气温  温度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1952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2653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2693988" y="3846513"/>
            <a:ext cx="12715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温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2620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2736850" y="1455738"/>
            <a:ext cx="12287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洒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对角圆角矩形 47"/>
          <p:cNvSpPr/>
          <p:nvPr/>
        </p:nvSpPr>
        <p:spPr>
          <a:xfrm>
            <a:off x="561340" y="0"/>
            <a:ext cx="2496185" cy="71374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我会写字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98" name="TextBox 49"/>
          <p:cNvSpPr txBox="1">
            <a:spLocks noChangeArrowheads="1"/>
          </p:cNvSpPr>
          <p:nvPr/>
        </p:nvSpPr>
        <p:spPr bwMode="auto">
          <a:xfrm>
            <a:off x="4526280" y="2289175"/>
            <a:ext cx="74383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造句：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他把桶打翻了，水洒了一地。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99" name="TextBox 50"/>
          <p:cNvSpPr txBox="1">
            <a:spLocks noChangeArrowheads="1"/>
          </p:cNvSpPr>
          <p:nvPr/>
        </p:nvSpPr>
        <p:spPr bwMode="auto">
          <a:xfrm>
            <a:off x="4526280" y="4724400"/>
            <a:ext cx="743775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造句：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这两天的温度有点儿偏高。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  <p:bldP spid="24583" grpId="0"/>
      <p:bldP spid="24583" grpId="1"/>
      <p:bldP spid="24598" grpId="0"/>
      <p:bldP spid="24598" grpId="1"/>
      <p:bldP spid="24588" grpId="0"/>
      <p:bldP spid="24588" grpId="1"/>
      <p:bldP spid="24599" grpId="0"/>
      <p:bldP spid="2459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Box 2"/>
          <p:cNvSpPr txBox="1">
            <a:spLocks noChangeArrowheads="1"/>
          </p:cNvSpPr>
          <p:nvPr/>
        </p:nvSpPr>
        <p:spPr bwMode="auto">
          <a:xfrm>
            <a:off x="2663825" y="1581150"/>
            <a:ext cx="102108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吃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8763" y="795338"/>
            <a:ext cx="1402715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nuǎn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5607" name="TextBox 5"/>
          <p:cNvSpPr txBox="1">
            <a:spLocks noChangeArrowheads="1"/>
          </p:cNvSpPr>
          <p:nvPr/>
        </p:nvSpPr>
        <p:spPr bwMode="auto">
          <a:xfrm>
            <a:off x="4479925" y="1801495"/>
            <a:ext cx="60883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温暖  暖和  暖洋洋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1952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35"/>
          <p:cNvGrpSpPr/>
          <p:nvPr/>
        </p:nvGrpSpPr>
        <p:grpSpPr>
          <a:xfrm>
            <a:off x="2620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2736850" y="1455738"/>
            <a:ext cx="12287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暖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对角圆角矩形 47"/>
          <p:cNvSpPr/>
          <p:nvPr/>
        </p:nvSpPr>
        <p:spPr>
          <a:xfrm>
            <a:off x="589915" y="0"/>
            <a:ext cx="2367280" cy="71374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我会写字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15" name="TextBox 49"/>
          <p:cNvSpPr txBox="1">
            <a:spLocks noChangeArrowheads="1"/>
          </p:cNvSpPr>
          <p:nvPr/>
        </p:nvSpPr>
        <p:spPr bwMode="auto">
          <a:xfrm>
            <a:off x="4479925" y="2384425"/>
            <a:ext cx="75869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造句：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冬日暖阳照在身上很舒服。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6420" y="4566920"/>
            <a:ext cx="913066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00"/>
              </a:lnSpc>
            </a:pPr>
            <a:r>
              <a:rPr lang="en-US" altLang="zh-CN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</a:t>
            </a:r>
            <a:r>
              <a:rPr lang="en-US" altLang="zh-CN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锋、昨、洒、温、暖  </a:t>
            </a:r>
            <a:endParaRPr lang="zh-CN" altLang="en-US" sz="2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都是左右结构的字，书写时注意左窄又宽。</a:t>
            </a:r>
            <a:endParaRPr lang="zh-CN" altLang="en-US" sz="2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  <p:bldP spid="25607" grpId="0"/>
      <p:bldP spid="25607" grpId="1"/>
      <p:bldP spid="25615" grpId="0"/>
      <p:bldP spid="25615" grpId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3042142" y="238125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3" name="TextBox 2"/>
          <p:cNvSpPr txBox="1">
            <a:spLocks noChangeArrowheads="1"/>
          </p:cNvSpPr>
          <p:nvPr/>
        </p:nvSpPr>
        <p:spPr bwMode="auto">
          <a:xfrm>
            <a:off x="2663825" y="1581150"/>
            <a:ext cx="102108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吃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8763" y="795338"/>
            <a:ext cx="1263015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mào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2535" name="TextBox 5"/>
          <p:cNvSpPr txBox="1">
            <a:spLocks noChangeArrowheads="1"/>
          </p:cNvSpPr>
          <p:nvPr/>
        </p:nvSpPr>
        <p:spPr bwMode="auto">
          <a:xfrm>
            <a:off x="4434840" y="1718310"/>
            <a:ext cx="59817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冒着  冒险  冒雨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38" name="TextBox 16"/>
          <p:cNvSpPr txBox="1">
            <a:spLocks noChangeArrowheads="1"/>
          </p:cNvSpPr>
          <p:nvPr/>
        </p:nvSpPr>
        <p:spPr bwMode="auto">
          <a:xfrm>
            <a:off x="2638425" y="4016375"/>
            <a:ext cx="102108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叫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54313" y="3230563"/>
            <a:ext cx="766445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liú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2540" name="TextBox 20"/>
          <p:cNvSpPr txBox="1">
            <a:spLocks noChangeArrowheads="1"/>
          </p:cNvSpPr>
          <p:nvPr/>
        </p:nvSpPr>
        <p:spPr bwMode="auto">
          <a:xfrm>
            <a:off x="4434840" y="4215448"/>
            <a:ext cx="65893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留下  留住  留言  留恋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653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2754313" y="3846513"/>
            <a:ext cx="12715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留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620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2693988" y="1397000"/>
            <a:ext cx="12271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冒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对角圆角矩形 40"/>
          <p:cNvSpPr/>
          <p:nvPr/>
        </p:nvSpPr>
        <p:spPr>
          <a:xfrm>
            <a:off x="561340" y="-635"/>
            <a:ext cx="2588895" cy="79629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我会写字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49" name="TextBox 42"/>
          <p:cNvSpPr txBox="1">
            <a:spLocks noChangeArrowheads="1"/>
          </p:cNvSpPr>
          <p:nvPr/>
        </p:nvSpPr>
        <p:spPr bwMode="auto">
          <a:xfrm>
            <a:off x="4435475" y="2381250"/>
            <a:ext cx="775716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造句：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这是乡亲们冒着生命危险送上来的。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50" name="TextBox 43"/>
          <p:cNvSpPr txBox="1">
            <a:spLocks noChangeArrowheads="1"/>
          </p:cNvSpPr>
          <p:nvPr/>
        </p:nvSpPr>
        <p:spPr bwMode="auto">
          <a:xfrm>
            <a:off x="4333240" y="4869815"/>
            <a:ext cx="78587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造句：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这迷人的景色令人留恋。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  <p:bldP spid="22535" grpId="0"/>
      <p:bldP spid="22535" grpId="1"/>
      <p:bldP spid="22549" grpId="0"/>
      <p:bldP spid="22549" grpId="1"/>
      <p:bldP spid="22540" grpId="0"/>
      <p:bldP spid="22540" grpId="1"/>
      <p:bldP spid="22550" grpId="0"/>
      <p:bldP spid="2255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Box 2"/>
          <p:cNvSpPr txBox="1">
            <a:spLocks noChangeArrowheads="1"/>
          </p:cNvSpPr>
          <p:nvPr/>
        </p:nvSpPr>
        <p:spPr bwMode="auto">
          <a:xfrm>
            <a:off x="2663825" y="1581150"/>
            <a:ext cx="102108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吃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8763" y="795338"/>
            <a:ext cx="1177925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wān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3559" name="TextBox 5"/>
          <p:cNvSpPr txBox="1">
            <a:spLocks noChangeArrowheads="1"/>
          </p:cNvSpPr>
          <p:nvPr/>
        </p:nvSpPr>
        <p:spPr bwMode="auto">
          <a:xfrm>
            <a:off x="4479925" y="1934845"/>
            <a:ext cx="6407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弯弯的  弯腰  弯曲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62" name="TextBox 16"/>
          <p:cNvSpPr txBox="1">
            <a:spLocks noChangeArrowheads="1"/>
          </p:cNvSpPr>
          <p:nvPr/>
        </p:nvSpPr>
        <p:spPr bwMode="auto">
          <a:xfrm>
            <a:off x="2638425" y="4016375"/>
            <a:ext cx="102108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叫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54313" y="3230563"/>
            <a:ext cx="93091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bēi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3564" name="TextBox 20"/>
          <p:cNvSpPr txBox="1">
            <a:spLocks noChangeArrowheads="1"/>
          </p:cNvSpPr>
          <p:nvPr/>
        </p:nvSpPr>
        <p:spPr bwMode="auto">
          <a:xfrm>
            <a:off x="4526280" y="4151313"/>
            <a:ext cx="52177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组词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背着  背包  背起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1952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2653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2693988" y="3846513"/>
            <a:ext cx="12715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背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2620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2736850" y="1455738"/>
            <a:ext cx="12287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弯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对角圆角矩形 47"/>
          <p:cNvSpPr/>
          <p:nvPr/>
        </p:nvSpPr>
        <p:spPr>
          <a:xfrm>
            <a:off x="561340" y="0"/>
            <a:ext cx="2383790" cy="71374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我会写字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74" name="TextBox 49"/>
          <p:cNvSpPr txBox="1">
            <a:spLocks noChangeArrowheads="1"/>
          </p:cNvSpPr>
          <p:nvPr/>
        </p:nvSpPr>
        <p:spPr bwMode="auto">
          <a:xfrm>
            <a:off x="4479925" y="2482850"/>
            <a:ext cx="77120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造句：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我沿着弯弯的小路走回家。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75" name="TextBox 50"/>
          <p:cNvSpPr txBox="1">
            <a:spLocks noChangeArrowheads="1"/>
          </p:cNvSpPr>
          <p:nvPr/>
        </p:nvSpPr>
        <p:spPr bwMode="auto">
          <a:xfrm>
            <a:off x="4526280" y="4724400"/>
            <a:ext cx="766635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造句：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我背着小书包，高高兴兴上学校。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  <p:bldP spid="23559" grpId="0"/>
      <p:bldP spid="23559" grpId="1"/>
      <p:bldP spid="23574" grpId="0"/>
      <p:bldP spid="23574" grpId="1"/>
      <p:bldP spid="23564" grpId="0"/>
      <p:bldP spid="23564" grpId="1"/>
      <p:bldP spid="23575" grpId="0"/>
      <p:bldP spid="2357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占位符 38913"/>
          <p:cNvSpPr>
            <a:spLocks noGrp="1"/>
          </p:cNvSpPr>
          <p:nvPr>
            <p:ph idx="1"/>
          </p:nvPr>
        </p:nvSpPr>
        <p:spPr>
          <a:xfrm>
            <a:off x="1860550" y="247650"/>
            <a:ext cx="8470265" cy="6610350"/>
          </a:xfrm>
        </p:spPr>
        <p:txBody>
          <a:bodyPr anchor="t"/>
          <a:p>
            <a:pPr algn="l">
              <a:buNone/>
            </a:pPr>
            <a:r>
              <a:rPr lang="zh-CN" altLang="en-US" sz="6600" b="1" dirty="0">
                <a:ea typeface="黑体" panose="02010609060101010101" pitchFamily="2" charset="-122"/>
              </a:rPr>
              <a:t>沿着长长的小溪，</a:t>
            </a:r>
            <a:endParaRPr lang="zh-CN" altLang="en-US" sz="6600" b="1" dirty="0">
              <a:ea typeface="黑体" panose="02010609060101010101" pitchFamily="2" charset="-122"/>
            </a:endParaRPr>
          </a:p>
          <a:p>
            <a:pPr algn="l">
              <a:buNone/>
            </a:pPr>
            <a:r>
              <a:rPr lang="zh-CN" altLang="en-US" sz="6600" b="1" dirty="0">
                <a:ea typeface="黑体" panose="02010609060101010101" pitchFamily="2" charset="-122"/>
              </a:rPr>
              <a:t>寻找雷锋的足迹。</a:t>
            </a:r>
            <a:endParaRPr lang="zh-CN" altLang="en-US" sz="6600" b="1" dirty="0">
              <a:ea typeface="黑体" panose="02010609060101010101" pitchFamily="2" charset="-122"/>
            </a:endParaRPr>
          </a:p>
          <a:p>
            <a:pPr algn="l">
              <a:buNone/>
            </a:pPr>
            <a:r>
              <a:rPr lang="zh-CN" altLang="en-US" sz="6600" b="1" dirty="0">
                <a:ea typeface="黑体" panose="02010609060101010101" pitchFamily="2" charset="-122"/>
              </a:rPr>
              <a:t>雷锋叔叔，</a:t>
            </a:r>
            <a:r>
              <a:rPr lang="zh-CN" altLang="en-US" sz="6600" b="1" dirty="0">
                <a:solidFill>
                  <a:srgbClr val="FF3300"/>
                </a:solidFill>
                <a:ea typeface="黑体" panose="02010609060101010101" pitchFamily="2" charset="-122"/>
              </a:rPr>
              <a:t>你在哪里，</a:t>
            </a:r>
            <a:endParaRPr lang="zh-CN" altLang="en-US" sz="6600" b="1" dirty="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 algn="l">
              <a:buNone/>
            </a:pPr>
            <a:r>
              <a:rPr lang="zh-CN" altLang="en-US" sz="6600" b="1" dirty="0">
                <a:solidFill>
                  <a:srgbClr val="FF3300"/>
                </a:solidFill>
                <a:ea typeface="黑体" panose="02010609060101010101" pitchFamily="2" charset="-122"/>
              </a:rPr>
              <a:t>你在哪里？</a:t>
            </a:r>
            <a:endParaRPr lang="zh-CN" altLang="en-US" sz="6600" b="1" dirty="0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0855" y="1873250"/>
            <a:ext cx="236601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6000" b="1">
                <a:solidFill>
                  <a:schemeClr val="accent4"/>
                </a:solidFill>
                <a:effectLst/>
                <a:latin typeface="+mj-ea"/>
                <a:ea typeface="+mj-ea"/>
              </a:rPr>
              <a:t> </a:t>
            </a:r>
            <a:r>
              <a:rPr lang="zh-CN" altLang="zh-CN" sz="6000" b="1">
                <a:solidFill>
                  <a:schemeClr val="accent4"/>
                </a:solidFill>
                <a:effectLst/>
                <a:latin typeface="+mj-ea"/>
                <a:ea typeface="+mj-ea"/>
              </a:rPr>
              <a:t>寻找</a:t>
            </a:r>
            <a:endParaRPr lang="zh-CN" altLang="zh-CN" sz="6000" b="1">
              <a:solidFill>
                <a:schemeClr val="accent4"/>
              </a:solidFill>
              <a:effectLst/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03950" y="1873250"/>
            <a:ext cx="267843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6000" b="1">
                <a:solidFill>
                  <a:schemeClr val="accent4"/>
                </a:solidFill>
                <a:effectLst/>
              </a:rPr>
              <a:t>足 迹</a:t>
            </a:r>
            <a:endParaRPr lang="zh-CN" altLang="en-US" sz="6000" b="1">
              <a:solidFill>
                <a:schemeClr val="accent4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405" y="2058035"/>
            <a:ext cx="14141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800">
                <a:solidFill>
                  <a:srgbClr val="00B0F0"/>
                </a:solidFill>
              </a:rPr>
              <a:t>寻觅</a:t>
            </a:r>
            <a:endParaRPr lang="zh-CN" altLang="zh-CN" sz="4800">
              <a:solidFill>
                <a:srgbClr val="00B0F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35975" y="1965325"/>
            <a:ext cx="14712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00B0F0"/>
                </a:solidFill>
              </a:rPr>
              <a:t>脚窝</a:t>
            </a:r>
            <a:endParaRPr lang="zh-CN" altLang="en-US" sz="4800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03950" y="4817745"/>
            <a:ext cx="5425440" cy="1040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2400"/>
              </a:lnSpc>
            </a:pPr>
            <a:r>
              <a:rPr lang="zh-CN" altLang="zh-CN" sz="4000">
                <a:solidFill>
                  <a:schemeClr val="accent1"/>
                </a:solidFill>
              </a:rPr>
              <a:t>哪里需要献出爱心，</a:t>
            </a:r>
            <a:endParaRPr lang="zh-CN" altLang="zh-CN" sz="4000">
              <a:solidFill>
                <a:schemeClr val="accent1"/>
              </a:solidFill>
            </a:endParaRPr>
          </a:p>
          <a:p>
            <a:pPr fontAlgn="auto">
              <a:lnSpc>
                <a:spcPts val="2600"/>
              </a:lnSpc>
            </a:pPr>
            <a:endParaRPr lang="zh-CN" altLang="zh-CN" sz="4000">
              <a:solidFill>
                <a:schemeClr val="accent1"/>
              </a:solidFill>
            </a:endParaRPr>
          </a:p>
          <a:p>
            <a:pPr fontAlgn="auto">
              <a:lnSpc>
                <a:spcPts val="2400"/>
              </a:lnSpc>
            </a:pPr>
            <a:r>
              <a:rPr lang="zh-CN" altLang="zh-CN" sz="4000">
                <a:solidFill>
                  <a:schemeClr val="accent1"/>
                </a:solidFill>
              </a:rPr>
              <a:t>雷锋叔叔就出现在哪里。</a:t>
            </a:r>
            <a:endParaRPr lang="zh-CN" altLang="zh-CN" sz="4000">
              <a:solidFill>
                <a:schemeClr val="accent1"/>
              </a:solidFill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占位符 39937"/>
          <p:cNvSpPr>
            <a:spLocks noGrp="1"/>
          </p:cNvSpPr>
          <p:nvPr>
            <p:ph type="body" idx="1"/>
          </p:nvPr>
        </p:nvSpPr>
        <p:spPr>
          <a:xfrm>
            <a:off x="2159000" y="-144780"/>
            <a:ext cx="7874000" cy="7146925"/>
          </a:xfrm>
        </p:spPr>
        <p:txBody>
          <a:bodyPr/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小溪说：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昨天，他曾路过这里，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solidFill>
                  <a:srgbClr val="FF3300"/>
                </a:solidFill>
                <a:ea typeface="黑体" panose="02010609060101010101" pitchFamily="2" charset="-122"/>
              </a:rPr>
              <a:t>抱着</a:t>
            </a:r>
            <a:r>
              <a:rPr lang="zh-CN" altLang="en-US" sz="5400" b="1" dirty="0">
                <a:ea typeface="黑体" panose="02010609060101010101" pitchFamily="2" charset="-122"/>
              </a:rPr>
              <a:t>迷路的孩子，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solidFill>
                  <a:srgbClr val="FF3300"/>
                </a:solidFill>
                <a:ea typeface="黑体" panose="02010609060101010101" pitchFamily="2" charset="-122"/>
              </a:rPr>
              <a:t>冒着</a:t>
            </a:r>
            <a:r>
              <a:rPr lang="zh-CN" altLang="en-US" sz="5400" b="1" dirty="0">
                <a:ea typeface="黑体" panose="02010609060101010101" pitchFamily="2" charset="-122"/>
              </a:rPr>
              <a:t>蒙蒙的细雨。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瞧，那</a:t>
            </a:r>
            <a:r>
              <a:rPr lang="zh-CN" altLang="en-US" sz="5400" b="1" dirty="0">
                <a:solidFill>
                  <a:srgbClr val="FF3300"/>
                </a:solidFill>
                <a:ea typeface="黑体" panose="02010609060101010101" pitchFamily="2" charset="-122"/>
              </a:rPr>
              <a:t>泥泞</a:t>
            </a:r>
            <a:r>
              <a:rPr lang="zh-CN" altLang="en-US" sz="5400" b="1" dirty="0">
                <a:ea typeface="黑体" panose="02010609060101010101" pitchFamily="2" charset="-122"/>
              </a:rPr>
              <a:t>路上的脚窝，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就是他留下的足迹。</a:t>
            </a:r>
            <a:endParaRPr lang="zh-CN" altLang="en-US" sz="5400" b="1" dirty="0">
              <a:ea typeface="黑体" panose="0201060906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14665" y="1830062"/>
            <a:ext cx="1544320" cy="1427578"/>
            <a:chOff x="-4534550" y="1019122"/>
            <a:chExt cx="1786038" cy="1643074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4534550" y="1019122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lang="zh-CN" altLang="en-US" sz="8800">
                  <a:solidFill>
                    <a:schemeClr val="tx1"/>
                  </a:solidFill>
                </a:rPr>
                <a:t>冒</a:t>
              </a:r>
              <a:endParaRPr lang="zh-CN" altLang="en-US" sz="8800">
                <a:solidFill>
                  <a:schemeClr val="tx1"/>
                </a:solidFill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-4534550" y="1840786"/>
              <a:ext cx="1786038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3641634" y="1019185"/>
              <a:ext cx="0" cy="1642961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  <p:bldP spid="39938" grpI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 dirty="0"/>
          </a:p>
        </p:txBody>
      </p:sp>
      <p:pic>
        <p:nvPicPr>
          <p:cNvPr id="48132" name="图片 48131" descr="C:\Users\陈学东\Desktop\图片\37d11cd3635e4e47a1413fae5bcb6cf4.jpeg37d11cd3635e4e47a1413fae5bcb6cf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370584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矩形 48132"/>
          <p:cNvSpPr/>
          <p:nvPr/>
        </p:nvSpPr>
        <p:spPr>
          <a:xfrm>
            <a:off x="1271588" y="110014"/>
            <a:ext cx="3600450" cy="14452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8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泥泞</a:t>
            </a:r>
            <a:endParaRPr lang="zh-CN" altLang="en-US" sz="88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占位符 40961"/>
          <p:cNvSpPr>
            <a:spLocks noGrp="1"/>
          </p:cNvSpPr>
          <p:nvPr>
            <p:ph idx="1"/>
          </p:nvPr>
        </p:nvSpPr>
        <p:spPr>
          <a:xfrm>
            <a:off x="1729105" y="-189865"/>
            <a:ext cx="8733790" cy="7047865"/>
          </a:xfrm>
        </p:spPr>
        <p:txBody>
          <a:bodyPr anchor="t"/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  小路说：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  昨天，他曾路过这里，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  背着年迈的大娘，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  踏着路上的</a:t>
            </a:r>
            <a:r>
              <a:rPr lang="zh-CN" altLang="en-US" sz="5400" b="1" dirty="0">
                <a:solidFill>
                  <a:srgbClr val="FF3300"/>
                </a:solidFill>
                <a:ea typeface="黑体" panose="02010609060101010101" pitchFamily="2" charset="-122"/>
              </a:rPr>
              <a:t>荆棘</a:t>
            </a:r>
            <a:r>
              <a:rPr lang="zh-CN" altLang="en-US" sz="5400" b="1" dirty="0">
                <a:ea typeface="黑体" panose="02010609060101010101" pitchFamily="2" charset="-122"/>
              </a:rPr>
              <a:t>。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  瞧，那花瓣上晶莹的露珠，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  就是他洒下的汗滴。</a:t>
            </a:r>
            <a:endParaRPr lang="zh-CN" altLang="en-US" sz="5400" b="1" dirty="0">
              <a:ea typeface="黑体" panose="02010609060101010101" pitchFamily="2" charset="-122"/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49155" descr="C:\Users\陈学东\Desktop\图片\3626018.jpg362601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49157"/>
          <p:cNvSpPr/>
          <p:nvPr>
            <p:custDataLst>
              <p:tags r:id="rId2"/>
            </p:custDataLst>
          </p:nvPr>
        </p:nvSpPr>
        <p:spPr>
          <a:xfrm>
            <a:off x="6311900" y="-32384"/>
            <a:ext cx="3384550" cy="13220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8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荆棘</a:t>
            </a:r>
            <a:endParaRPr lang="zh-CN" altLang="en-US" sz="80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占位符 50178"/>
          <p:cNvSpPr>
            <a:spLocks noGrp="1"/>
          </p:cNvSpPr>
          <p:nvPr>
            <p:ph idx="1"/>
          </p:nvPr>
        </p:nvSpPr>
        <p:spPr>
          <a:xfrm>
            <a:off x="635" y="-635"/>
            <a:ext cx="12191365" cy="6858000"/>
          </a:xfrm>
        </p:spPr>
        <p:txBody>
          <a:bodyPr anchor="t"/>
          <a:p>
            <a:pPr indent="179705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000" b="1" dirty="0">
                <a:latin typeface="黑体" panose="02010609060101010101" pitchFamily="2" charset="-122"/>
                <a:ea typeface="黑体" panose="02010609060101010101" pitchFamily="2" charset="-122"/>
              </a:rPr>
              <a:t>   我们在（       ），找到（       ）的脚窝；在（     ），找到了（      ），那是雷锋叔叔留下的足迹。</a:t>
            </a:r>
            <a:endParaRPr lang="zh-CN" altLang="en-US" sz="6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双波形 2"/>
          <p:cNvSpPr/>
          <p:nvPr/>
        </p:nvSpPr>
        <p:spPr>
          <a:xfrm>
            <a:off x="7924165" y="5977890"/>
            <a:ext cx="2282825" cy="879475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回顾思考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0575" y="561340"/>
            <a:ext cx="2991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泥泞的小路上</a:t>
            </a:r>
            <a:endParaRPr lang="zh-CN" altLang="en-US" sz="36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3465" y="1894205"/>
            <a:ext cx="3126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深一脚浅一脚</a:t>
            </a:r>
            <a:endParaRPr lang="zh-CN" altLang="en-US" sz="36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9875" y="1894205"/>
            <a:ext cx="2314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荆棘丛中</a:t>
            </a:r>
            <a:endParaRPr lang="zh-CN" altLang="en-US" sz="36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7395" y="3333750"/>
            <a:ext cx="2727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晶莹的汗滴</a:t>
            </a:r>
            <a:endParaRPr lang="zh-CN" altLang="en-US" sz="36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345" y="1409700"/>
            <a:ext cx="10852150" cy="5326380"/>
          </a:xfrm>
          <a:effectLst>
            <a:glow rad="127000">
              <a:schemeClr val="accent1">
                <a:lumMod val="60000"/>
                <a:lumOff val="40000"/>
                <a:alpha val="85000"/>
              </a:schemeClr>
            </a:glow>
          </a:effectLst>
        </p:spPr>
        <p:txBody>
          <a:bodyPr/>
          <a:p>
            <a:pPr marL="0" indent="0">
              <a:buNone/>
            </a:pPr>
            <a:r>
              <a:rPr lang="en-US" altLang="zh-CN" sz="3200"/>
              <a:t>   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雷锋，1939年12月30日出生于湖南望城县安庆乡的一个贫农家庭。7岁就成了孤儿，在党和人民的培育下，他从一个苦孩子成长为一个自觉的共产主义战士。1960年参军，同年11月加入中国共产党。入伍前，他先后当过通讯员、拖拉机手、推土机手，并多次获嘉奖。参军后，他刻苦学习，成绩优良。他克己奉公，助人为乐，为集体、为人民做了大量的好事。1962年8月，雷锋因公殉职，年仅22岁。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流程图: 顺序访问存储器 3"/>
          <p:cNvSpPr/>
          <p:nvPr/>
        </p:nvSpPr>
        <p:spPr>
          <a:xfrm>
            <a:off x="0" y="-175260"/>
            <a:ext cx="2301875" cy="1584960"/>
          </a:xfrm>
          <a:prstGeom prst="flowChartMagneticTape">
            <a:avLst/>
          </a:prstGeom>
          <a:effectLst>
            <a:softEdge rad="1270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/>
              <a:t>雷锋简介</a:t>
            </a:r>
            <a:endParaRPr lang="zh-CN" altLang="en-US" sz="2800" b="1"/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占位符 54274"/>
          <p:cNvSpPr>
            <a:spLocks noGrp="1"/>
          </p:cNvSpPr>
          <p:nvPr>
            <p:ph idx="1"/>
          </p:nvPr>
        </p:nvSpPr>
        <p:spPr>
          <a:xfrm>
            <a:off x="2546350" y="364490"/>
            <a:ext cx="8229600" cy="6049010"/>
          </a:xfrm>
        </p:spPr>
        <p:txBody>
          <a:bodyPr anchor="t"/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乘着温暖的春风，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我们四处寻觅。</a:t>
            </a:r>
            <a:endParaRPr lang="zh-CN" altLang="en-US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啊，终于找到了</a:t>
            </a:r>
            <a:r>
              <a:rPr lang="en-US" altLang="zh-CN" sz="5400" b="1" dirty="0">
                <a:ea typeface="黑体" panose="02010609060101010101" pitchFamily="2" charset="-122"/>
              </a:rPr>
              <a:t>——</a:t>
            </a:r>
            <a:endParaRPr lang="en-US" altLang="zh-CN" sz="54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solidFill>
                  <a:srgbClr val="FF3300"/>
                </a:solidFill>
                <a:ea typeface="黑体" panose="02010609060101010101" pitchFamily="2" charset="-122"/>
              </a:rPr>
              <a:t>哪里需要献出爱心，</a:t>
            </a:r>
            <a:endParaRPr lang="zh-CN" altLang="en-US" sz="5400" b="1" dirty="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5400" b="1" dirty="0">
                <a:solidFill>
                  <a:srgbClr val="FF3300"/>
                </a:solidFill>
                <a:ea typeface="黑体" panose="02010609060101010101" pitchFamily="2" charset="-122"/>
              </a:rPr>
              <a:t>雷锋叔叔就出现在哪里。</a:t>
            </a:r>
            <a:endParaRPr lang="zh-CN" altLang="en-US" sz="5400" b="1" dirty="0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6530" y="533400"/>
            <a:ext cx="219837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5400" b="1">
                <a:solidFill>
                  <a:srgbClr val="FF0000"/>
                </a:solidFill>
                <a:effectLst/>
              </a:rPr>
              <a:t>温暖</a:t>
            </a:r>
            <a:endParaRPr lang="zh-CN" altLang="en-US" sz="5400" b="1">
              <a:solidFill>
                <a:srgbClr val="FF0000"/>
              </a:solidFill>
              <a:effectLst/>
            </a:endParaRPr>
          </a:p>
        </p:txBody>
      </p:sp>
      <p:grpSp>
        <p:nvGrpSpPr>
          <p:cNvPr id="10" name="组合 35"/>
          <p:cNvGrpSpPr/>
          <p:nvPr/>
        </p:nvGrpSpPr>
        <p:grpSpPr>
          <a:xfrm>
            <a:off x="7997175" y="533447"/>
            <a:ext cx="1544320" cy="1428159"/>
            <a:chOff x="-2214610" y="714419"/>
            <a:chExt cx="1786038" cy="1643742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5087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r>
                <a:rPr lang="zh-CN" altLang="en-US" sz="8000" b="1">
                  <a:solidFill>
                    <a:schemeClr val="tx1"/>
                  </a:solidFill>
                  <a:uFillTx/>
                </a:rPr>
                <a:t>暖</a:t>
              </a:r>
              <a:endParaRPr lang="zh-CN" altLang="en-US" sz="8000" b="1">
                <a:solidFill>
                  <a:schemeClr val="tx1"/>
                </a:solidFill>
                <a:uFillTx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214610" y="1536750"/>
              <a:ext cx="1786038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16200000" flipH="1">
              <a:off x="-2143172" y="1535162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45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占位符 55298"/>
          <p:cNvSpPr>
            <a:spLocks noGrp="1"/>
          </p:cNvSpPr>
          <p:nvPr>
            <p:ph idx="1"/>
          </p:nvPr>
        </p:nvSpPr>
        <p:spPr>
          <a:xfrm>
            <a:off x="-635" y="-635"/>
            <a:ext cx="12192635" cy="6859270"/>
          </a:xfrm>
        </p:spPr>
        <p:txBody>
          <a:bodyPr anchor="t"/>
          <a:p>
            <a:pPr>
              <a:lnSpc>
                <a:spcPct val="150000"/>
              </a:lnSpc>
              <a:buNone/>
            </a:pPr>
            <a:r>
              <a:rPr lang="en-US" altLang="zh-CN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当（        ），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   当（        ），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5400" b="1" dirty="0">
                <a:latin typeface="黑体" panose="02010609060101010101" pitchFamily="2" charset="-122"/>
                <a:ea typeface="黑体" panose="02010609060101010101" pitchFamily="2" charset="-122"/>
              </a:rPr>
              <a:t>   当（        ），哪里需要爱心，雷锋叔叔就出现在哪里。</a:t>
            </a:r>
            <a:endParaRPr lang="zh-CN" altLang="en-US" sz="5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WordArt 5"/>
          <p:cNvSpPr>
            <a:spLocks noTextEdit="1"/>
          </p:cNvSpPr>
          <p:nvPr/>
        </p:nvSpPr>
        <p:spPr>
          <a:xfrm>
            <a:off x="635" y="1535430"/>
            <a:ext cx="12190730" cy="342201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寻找身边的雷锋</a:t>
            </a:r>
            <a:endParaRPr lang="zh-CN" altLang="en-US" sz="3600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mb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4"/>
          <p:cNvSpPr>
            <a:spLocks noGrp="1"/>
          </p:cNvSpPr>
          <p:nvPr>
            <p:ph idx="1"/>
          </p:nvPr>
        </p:nvSpPr>
        <p:spPr>
          <a:xfrm>
            <a:off x="0" y="0"/>
            <a:ext cx="12191365" cy="6858635"/>
          </a:xfrm>
          <a:solidFill>
            <a:schemeClr val="bg1"/>
          </a:solidFill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</a:pPr>
            <a:endParaRPr lang="zh-CN" altLang="en-US" b="1" dirty="0"/>
          </a:p>
          <a:p>
            <a:pPr>
              <a:lnSpc>
                <a:spcPct val="150000"/>
              </a:lnSpc>
              <a:buNone/>
            </a:pPr>
            <a:r>
              <a:rPr lang="zh-CN" altLang="en-US" sz="4400" b="1" dirty="0">
                <a:solidFill>
                  <a:srgbClr val="FF3300"/>
                </a:solidFill>
                <a:ea typeface="黑体" panose="02010609060101010101" pitchFamily="2" charset="-122"/>
              </a:rPr>
              <a:t>         </a:t>
            </a:r>
            <a:r>
              <a:rPr lang="zh-CN" altLang="en-US" sz="5400" b="1" dirty="0">
                <a:solidFill>
                  <a:srgbClr val="800080"/>
                </a:solidFill>
                <a:ea typeface="黑体" panose="02010609060101010101" pitchFamily="2" charset="-122"/>
              </a:rPr>
              <a:t>乘着温暖的春风，我们四处寻觅。啊，终于找到了雷锋。</a:t>
            </a:r>
            <a:endParaRPr lang="zh-CN" altLang="en-US" sz="5400" b="1" dirty="0">
              <a:solidFill>
                <a:srgbClr val="800080"/>
              </a:solidFill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  </a:t>
            </a:r>
            <a:r>
              <a:rPr lang="zh-CN" altLang="en-US" sz="5400" b="1" dirty="0">
                <a:solidFill>
                  <a:srgbClr val="5A0074"/>
                </a:solidFill>
                <a:uFillTx/>
                <a:ea typeface="黑体" panose="02010609060101010101" pitchFamily="2" charset="-122"/>
              </a:rPr>
              <a:t>他正在  </a:t>
            </a:r>
            <a:r>
              <a:rPr lang="en-US" altLang="zh-CN" sz="5400" b="1" dirty="0">
                <a:solidFill>
                  <a:srgbClr val="5A0074"/>
                </a:solidFill>
                <a:uFillTx/>
                <a:ea typeface="黑体" panose="02010609060101010101" pitchFamily="2" charset="-122"/>
              </a:rPr>
              <a:t>______________</a:t>
            </a:r>
            <a:r>
              <a:rPr lang="zh-CN" altLang="en-US" sz="5400" b="1" dirty="0">
                <a:solidFill>
                  <a:srgbClr val="5A0074"/>
                </a:solidFill>
                <a:uFillTx/>
                <a:ea typeface="黑体" panose="02010609060101010101" pitchFamily="2" charset="-122"/>
              </a:rPr>
              <a:t> </a:t>
            </a:r>
            <a:r>
              <a:rPr lang="zh-CN" altLang="en-US" sz="5400" b="1" u="sng" dirty="0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2" charset="-122"/>
              </a:rPr>
              <a:t> </a:t>
            </a: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2" charset="-122"/>
              </a:rPr>
              <a:t>  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2" charset="-122"/>
              </a:rPr>
              <a:t> </a:t>
            </a:r>
            <a:r>
              <a:rPr sz="5400" b="1" u="sng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2" charset="-122"/>
                <a:sym typeface="+mn-ea"/>
              </a:rPr>
              <a:t>                      </a:t>
            </a:r>
            <a:r>
              <a:rPr lang="zh-CN" altLang="en-US" sz="5400" b="1" u="sng" dirty="0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2" charset="-122"/>
              </a:rPr>
              <a:t> 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sz="5400" b="1" dirty="0"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None/>
            </a:pPr>
            <a:endParaRPr lang="zh-CN" altLang="en-US" sz="4400" dirty="0">
              <a:ea typeface="黑体" panose="02010609060101010101" pitchFamily="2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8768715" y="5592445"/>
            <a:ext cx="2413635" cy="92583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看图</a:t>
            </a:r>
            <a:endParaRPr lang="zh-CN" altLang="en-US" sz="2800"/>
          </a:p>
          <a:p>
            <a:pPr algn="ctr"/>
            <a:r>
              <a:rPr lang="zh-CN" altLang="en-US" sz="2800"/>
              <a:t>说一说</a:t>
            </a:r>
            <a:endParaRPr lang="zh-CN" altLang="en-US" sz="2800"/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7" descr="C:\Users\陈学东\Desktop\图片\20140305185105_1325.jpg20140305185105_1325"/>
          <p:cNvPicPr>
            <a:picLocks noGrp="1" noChangeAspect="1"/>
          </p:cNvPicPr>
          <p:nvPr>
            <p:ph sz="quarter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635" y="-635"/>
            <a:ext cx="6466840" cy="6858635"/>
          </a:xfrm>
        </p:spPr>
      </p:pic>
      <p:sp>
        <p:nvSpPr>
          <p:cNvPr id="2" name="标题 1"/>
          <p:cNvSpPr/>
          <p:nvPr>
            <p:ph type="title" sz="quarter"/>
          </p:nvPr>
        </p:nvSpPr>
        <p:spPr>
          <a:xfrm flipV="1">
            <a:off x="609600" y="194310"/>
            <a:ext cx="10972800" cy="80645"/>
          </a:xfrm>
        </p:spPr>
        <p:txBody>
          <a:bodyPr/>
          <a:p>
            <a:endParaRPr lang="zh-CN" altLang="en-US"/>
          </a:p>
        </p:txBody>
      </p:sp>
      <p:pic>
        <p:nvPicPr>
          <p:cNvPr id="3" name="图片 2" descr="370c4c088e5c48f1808ca6184b3d3145_t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570" y="-1270"/>
            <a:ext cx="5726430" cy="6859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13" descr="C:\Users\陈学东\Desktop\图片\t0107fd7855f5583803.jpgt0107fd7855f5583803"/>
          <p:cNvPicPr>
            <a:picLocks noGrp="1" noChangeAspect="1"/>
          </p:cNvPicPr>
          <p:nvPr>
            <p:ph sz="quarter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35" y="635"/>
            <a:ext cx="12192000" cy="68580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W020120306321210278326"/>
          <p:cNvPicPr>
            <a:picLocks noChangeAspect="1"/>
          </p:cNvPicPr>
          <p:nvPr>
            <p:ph sz="quarter" idx="2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35"/>
            <a:ext cx="5824220" cy="6856730"/>
          </a:xfrm>
          <a:prstGeom prst="rect">
            <a:avLst/>
          </a:prstGeom>
        </p:spPr>
      </p:pic>
      <p:pic>
        <p:nvPicPr>
          <p:cNvPr id="5" name="内容占位符 4" descr="wKhTg1UGgYAEAAAAAAAAAAAAAAA546"/>
          <p:cNvPicPr>
            <a:picLocks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5824855" y="0"/>
            <a:ext cx="6367145" cy="685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横卷形 5"/>
          <p:cNvSpPr/>
          <p:nvPr/>
        </p:nvSpPr>
        <p:spPr>
          <a:xfrm>
            <a:off x="-100330" y="761365"/>
            <a:ext cx="12292965" cy="46291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000">
                <a:solidFill>
                  <a:srgbClr val="FF0000"/>
                </a:solidFill>
              </a:rPr>
              <a:t>雷锋就是我们身边每一个</a:t>
            </a:r>
            <a:endParaRPr lang="zh-CN" altLang="en-US" sz="8000">
              <a:solidFill>
                <a:srgbClr val="FF0000"/>
              </a:solidFill>
            </a:endParaRPr>
          </a:p>
          <a:p>
            <a:pPr algn="ctr"/>
            <a:r>
              <a:rPr lang="zh-CN" altLang="en-US" sz="8000">
                <a:solidFill>
                  <a:srgbClr val="FF0000"/>
                </a:solidFill>
              </a:rPr>
              <a:t>平凡的人。</a:t>
            </a:r>
            <a:endParaRPr lang="zh-CN" altLang="en-US" sz="8000">
              <a:solidFill>
                <a:srgbClr val="FF0000"/>
              </a:solidFill>
            </a:endParaRPr>
          </a:p>
        </p:txBody>
      </p:sp>
      <p:pic>
        <p:nvPicPr>
          <p:cNvPr id="25604" name="图片 8"/>
          <p:cNvPicPr>
            <a:picLocks noChangeAspect="1"/>
          </p:cNvPicPr>
          <p:nvPr>
            <p:ph sz="quarter"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4320" y="6126480"/>
            <a:ext cx="734060" cy="48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占位符 57346"/>
          <p:cNvSpPr>
            <a:spLocks noGrp="1"/>
          </p:cNvSpPr>
          <p:nvPr>
            <p:ph idx="1"/>
          </p:nvPr>
        </p:nvSpPr>
        <p:spPr>
          <a:xfrm>
            <a:off x="1229360" y="2564130"/>
            <a:ext cx="9732645" cy="2447925"/>
          </a:xfrm>
        </p:spPr>
        <p:txBody>
          <a:bodyPr anchor="t"/>
          <a:p>
            <a:pPr>
              <a:lnSpc>
                <a:spcPct val="150000"/>
              </a:lnSpc>
              <a:buNone/>
            </a:pPr>
            <a:r>
              <a:rPr lang="en-US" altLang="zh-CN" dirty="0"/>
              <a:t>                </a:t>
            </a:r>
            <a:endParaRPr lang="en-US" altLang="zh-CN" dirty="0"/>
          </a:p>
          <a:p>
            <a:pPr>
              <a:lnSpc>
                <a:spcPct val="150000"/>
              </a:lnSpc>
              <a:buNone/>
            </a:pPr>
            <a:r>
              <a:rPr lang="zh-CN" altLang="en-US" sz="5400" b="1" dirty="0">
                <a:ea typeface="黑体" panose="02010609060101010101" pitchFamily="2" charset="-122"/>
              </a:rPr>
              <a:t>   </a:t>
            </a:r>
            <a:r>
              <a:rPr lang="zh-CN" altLang="en-US" sz="6000" b="1" dirty="0">
                <a:ea typeface="黑体" panose="02010609060101010101" pitchFamily="2" charset="-122"/>
              </a:rPr>
              <a:t>学习雷锋 ，我能做什么？</a:t>
            </a:r>
            <a:endParaRPr lang="zh-CN" altLang="en-US" sz="6000" b="1" dirty="0">
              <a:ea typeface="黑体" panose="02010609060101010101" pitchFamily="2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762635" y="600075"/>
            <a:ext cx="2943860" cy="139255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800"/>
              <a:t>想一想</a:t>
            </a:r>
            <a:endParaRPr lang="zh-CN" altLang="en-US" sz="4800"/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1" build="p"/>
      <p:bldP spid="30721" grpId="2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直接连接符 6"/>
          <p:cNvCxnSpPr/>
          <p:nvPr/>
        </p:nvCxnSpPr>
        <p:spPr>
          <a:xfrm>
            <a:off x="1952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对角圆角矩形 47"/>
          <p:cNvSpPr/>
          <p:nvPr/>
        </p:nvSpPr>
        <p:spPr>
          <a:xfrm>
            <a:off x="507365" y="116205"/>
            <a:ext cx="4103370" cy="101219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学习雷锋好榜样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30475" y="2644775"/>
            <a:ext cx="59061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96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zh-CN" sz="9600">
                <a:solidFill>
                  <a:schemeClr val="accent1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再见</a:t>
            </a:r>
            <a:endParaRPr lang="zh-CN" altLang="zh-CN" sz="9600">
              <a:solidFill>
                <a:schemeClr val="accent1">
                  <a:lumMod val="7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3" name="杨烁 - 学习雷锋好榜样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72105" y="312420"/>
            <a:ext cx="619125" cy="619125"/>
          </a:xfrm>
          <a:prstGeom prst="rect">
            <a:avLst/>
          </a:prstGeom>
        </p:spPr>
      </p:pic>
      <p:pic>
        <p:nvPicPr>
          <p:cNvPr id="4" name="杨烁 - 学习雷锋好榜样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pic>
        <p:nvPicPr>
          <p:cNvPr id="5" name="杨烁 - 学习雷锋好榜样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13120" y="3246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70" showWhenStopped="0">
                <p:cTn id="18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numSld="971" showWhenStopped="0">
                <p:cTn id="19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numSld="971" showWhenStopped="0">
                <p:cTn id="20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阅读提示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475105"/>
            <a:ext cx="10852150" cy="2512060"/>
          </a:xfrm>
        </p:spPr>
        <p:txBody>
          <a:bodyPr/>
          <a:p>
            <a:pPr marL="0" indent="0">
              <a:buNone/>
            </a:pPr>
            <a:r>
              <a:rPr lang="en-US" altLang="zh-CN" sz="4400"/>
              <a:t>      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用自己喜欢的方式读读这首儿童诗，边读边圈划出文中的生字、新词，再试着拼一拼，读一读。</a:t>
            </a:r>
            <a:endParaRPr sz="4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4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</a:t>
            </a:r>
            <a:endParaRPr sz="44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715" y="4145915"/>
            <a:ext cx="1100836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440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      2</a:t>
            </a:r>
            <a:r>
              <a:rPr lang="en-US" altLang="zh-CN"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想一想，我们到哪儿去寻找雷锋的足迹？找到了吗？</a:t>
            </a:r>
            <a:r>
              <a:rPr lang="zh-CN"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你是怎么知道的</a:t>
            </a:r>
            <a:r>
              <a:rPr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zh-CN" altLang="en-US" sz="4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1"/>
      <p:bldP spid="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7720" y="1543685"/>
            <a:ext cx="15671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曾 </a:t>
            </a:r>
            <a:r>
              <a:rPr lang="zh-CN" altLang="en-US" sz="4400">
                <a:latin typeface="+mj-ea"/>
                <a:ea typeface="+mj-ea"/>
                <a:cs typeface="+mj-ea"/>
                <a:sym typeface="+mn-ea"/>
              </a:rPr>
              <a:t>经</a:t>
            </a:r>
            <a:endParaRPr lang="zh-CN" altLang="en-US" sz="4400"/>
          </a:p>
        </p:txBody>
      </p:sp>
      <p:sp>
        <p:nvSpPr>
          <p:cNvPr id="6" name="文本框 5"/>
          <p:cNvSpPr txBox="1"/>
          <p:nvPr/>
        </p:nvSpPr>
        <p:spPr>
          <a:xfrm>
            <a:off x="2732405" y="1543685"/>
            <a:ext cx="16884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440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蒙 </a:t>
            </a:r>
            <a:r>
              <a:rPr lang="zh-CN" altLang="en-US" sz="4400">
                <a:latin typeface="+mj-ea"/>
                <a:ea typeface="+mj-ea"/>
                <a:cs typeface="+mj-ea"/>
                <a:sym typeface="+mn-ea"/>
              </a:rPr>
              <a:t>蒙</a:t>
            </a:r>
            <a:endParaRPr lang="zh-CN" altLang="en-US" sz="4400"/>
          </a:p>
        </p:txBody>
      </p:sp>
      <p:sp>
        <p:nvSpPr>
          <p:cNvPr id="7" name="文本框 6"/>
          <p:cNvSpPr txBox="1"/>
          <p:nvPr/>
        </p:nvSpPr>
        <p:spPr>
          <a:xfrm>
            <a:off x="4919345" y="1543685"/>
            <a:ext cx="15728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+mj-ea"/>
                <a:ea typeface="+mj-ea"/>
                <a:cs typeface="+mj-ea"/>
                <a:sym typeface="+mn-ea"/>
              </a:rPr>
              <a:t>泥 </a:t>
            </a:r>
            <a:r>
              <a:rPr lang="zh-CN" altLang="en-US" sz="440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泞</a:t>
            </a:r>
            <a:endParaRPr lang="zh-CN" altLang="en-US" sz="4400"/>
          </a:p>
        </p:txBody>
      </p:sp>
      <p:sp>
        <p:nvSpPr>
          <p:cNvPr id="9" name="文本框 8"/>
          <p:cNvSpPr txBox="1"/>
          <p:nvPr/>
        </p:nvSpPr>
        <p:spPr>
          <a:xfrm>
            <a:off x="7239000" y="1543685"/>
            <a:ext cx="16198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荆</a:t>
            </a:r>
            <a:r>
              <a:rPr lang="zh-CN" altLang="en-US" sz="4400">
                <a:latin typeface="+mj-ea"/>
                <a:ea typeface="+mj-ea"/>
                <a:cs typeface="+mj-ea"/>
                <a:sym typeface="+mn-ea"/>
              </a:rPr>
              <a:t> 条</a:t>
            </a:r>
            <a:endParaRPr lang="zh-CN" altLang="en-US" sz="4400"/>
          </a:p>
        </p:txBody>
      </p:sp>
      <p:sp>
        <p:nvSpPr>
          <p:cNvPr id="10" name="文本框 9"/>
          <p:cNvSpPr txBox="1"/>
          <p:nvPr/>
        </p:nvSpPr>
        <p:spPr>
          <a:xfrm>
            <a:off x="9567545" y="1543685"/>
            <a:ext cx="17684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+mj-ea"/>
                <a:ea typeface="+mj-ea"/>
                <a:cs typeface="+mj-ea"/>
                <a:sym typeface="+mn-ea"/>
              </a:rPr>
              <a:t>晶 </a:t>
            </a:r>
            <a:r>
              <a:rPr lang="zh-CN" altLang="en-US" sz="440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莹</a:t>
            </a:r>
            <a:endParaRPr lang="zh-CN" altLang="en-US" sz="4400"/>
          </a:p>
        </p:txBody>
      </p:sp>
      <p:sp>
        <p:nvSpPr>
          <p:cNvPr id="11" name="文本框 10"/>
          <p:cNvSpPr txBox="1"/>
          <p:nvPr/>
        </p:nvSpPr>
        <p:spPr>
          <a:xfrm>
            <a:off x="1000760" y="3462020"/>
            <a:ext cx="13728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sym typeface="+mn-ea"/>
              </a:rPr>
              <a:t>献</a:t>
            </a:r>
            <a:r>
              <a:rPr lang="zh-CN" altLang="en-US" sz="4400">
                <a:sym typeface="+mn-ea"/>
              </a:rPr>
              <a:t>出</a:t>
            </a:r>
            <a:endParaRPr lang="zh-CN" altLang="en-US" sz="4400"/>
          </a:p>
        </p:txBody>
      </p:sp>
      <p:sp>
        <p:nvSpPr>
          <p:cNvPr id="12" name="文本框 11"/>
          <p:cNvSpPr txBox="1"/>
          <p:nvPr/>
        </p:nvSpPr>
        <p:spPr>
          <a:xfrm>
            <a:off x="3356610" y="3462020"/>
            <a:ext cx="15627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 </a:t>
            </a:r>
            <a:r>
              <a:rPr lang="zh-CN" altLang="en-US" sz="4400">
                <a:sym typeface="+mn-ea"/>
              </a:rPr>
              <a:t>花 </a:t>
            </a:r>
            <a:r>
              <a:rPr lang="zh-CN" altLang="en-US" sz="4400">
                <a:solidFill>
                  <a:srgbClr val="FF0000"/>
                </a:solidFill>
                <a:sym typeface="+mn-ea"/>
              </a:rPr>
              <a:t>瓣</a:t>
            </a:r>
            <a:endParaRPr lang="zh-CN" altLang="en-US" sz="4400"/>
          </a:p>
        </p:txBody>
      </p:sp>
      <p:sp>
        <p:nvSpPr>
          <p:cNvPr id="13" name="文本框 12"/>
          <p:cNvSpPr txBox="1"/>
          <p:nvPr/>
        </p:nvSpPr>
        <p:spPr>
          <a:xfrm>
            <a:off x="6707505" y="3462020"/>
            <a:ext cx="18364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ym typeface="+mn-ea"/>
              </a:rPr>
              <a:t>年</a:t>
            </a:r>
            <a:r>
              <a:rPr lang="zh-CN" altLang="en-US" sz="4400">
                <a:solidFill>
                  <a:srgbClr val="FF0000"/>
                </a:solidFill>
                <a:sym typeface="+mn-ea"/>
              </a:rPr>
              <a:t>迈</a:t>
            </a:r>
            <a:endParaRPr lang="zh-CN" altLang="en-US" sz="4400"/>
          </a:p>
        </p:txBody>
      </p:sp>
      <p:sp>
        <p:nvSpPr>
          <p:cNvPr id="14" name="文本框 13"/>
          <p:cNvSpPr txBox="1"/>
          <p:nvPr/>
        </p:nvSpPr>
        <p:spPr>
          <a:xfrm>
            <a:off x="9215755" y="3462020"/>
            <a:ext cx="19113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sym typeface="+mn-ea"/>
              </a:rPr>
              <a:t>需</a:t>
            </a:r>
            <a:r>
              <a:rPr lang="zh-CN" altLang="en-US" sz="4400">
                <a:sym typeface="+mn-ea"/>
              </a:rPr>
              <a:t> 要</a:t>
            </a:r>
            <a:endParaRPr lang="zh-CN" altLang="en-US" sz="4400"/>
          </a:p>
        </p:txBody>
      </p:sp>
      <p:sp>
        <p:nvSpPr>
          <p:cNvPr id="15" name="文本框 14"/>
          <p:cNvSpPr txBox="1"/>
          <p:nvPr/>
        </p:nvSpPr>
        <p:spPr>
          <a:xfrm>
            <a:off x="807720" y="5396230"/>
            <a:ext cx="15659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+mn-ea"/>
                <a:cs typeface="+mn-ea"/>
                <a:sym typeface="+mn-ea"/>
              </a:rPr>
              <a:t>寻</a:t>
            </a:r>
            <a:r>
              <a:rPr lang="zh-CN" altLang="en-US" sz="44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觅</a:t>
            </a:r>
            <a:endParaRPr lang="zh-CN" altLang="en-US" sz="4400"/>
          </a:p>
        </p:txBody>
      </p:sp>
      <p:sp>
        <p:nvSpPr>
          <p:cNvPr id="16" name="文本框 15"/>
          <p:cNvSpPr txBox="1"/>
          <p:nvPr/>
        </p:nvSpPr>
        <p:spPr>
          <a:xfrm>
            <a:off x="3620770" y="5396230"/>
            <a:ext cx="16789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+mn-ea"/>
                <a:cs typeface="+mn-ea"/>
                <a:sym typeface="+mn-ea"/>
              </a:rPr>
              <a:t>荆 </a:t>
            </a:r>
            <a:r>
              <a:rPr lang="zh-CN" altLang="en-US" sz="44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棘</a:t>
            </a:r>
            <a:endParaRPr lang="zh-CN" altLang="en-US" sz="4400"/>
          </a:p>
        </p:txBody>
      </p:sp>
      <p:sp>
        <p:nvSpPr>
          <p:cNvPr id="17" name="文本框 16"/>
          <p:cNvSpPr txBox="1"/>
          <p:nvPr/>
        </p:nvSpPr>
        <p:spPr>
          <a:xfrm>
            <a:off x="5686425" y="5396230"/>
            <a:ext cx="19627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+mn-ea"/>
                <a:cs typeface="+mn-ea"/>
                <a:sym typeface="+mn-ea"/>
              </a:rPr>
              <a:t> </a:t>
            </a:r>
            <a:r>
              <a:rPr lang="zh-CN" altLang="en-US" sz="44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踏</a:t>
            </a:r>
            <a:r>
              <a:rPr lang="zh-CN" altLang="en-US" sz="4400">
                <a:latin typeface="+mn-ea"/>
                <a:cs typeface="+mn-ea"/>
                <a:sym typeface="+mn-ea"/>
              </a:rPr>
              <a:t> 着</a:t>
            </a:r>
            <a:endParaRPr lang="zh-CN" altLang="en-US" sz="4400"/>
          </a:p>
        </p:txBody>
      </p:sp>
      <p:sp>
        <p:nvSpPr>
          <p:cNvPr id="18" name="文本框 17"/>
          <p:cNvSpPr txBox="1"/>
          <p:nvPr/>
        </p:nvSpPr>
        <p:spPr>
          <a:xfrm>
            <a:off x="8726805" y="5396230"/>
            <a:ext cx="18370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n-ea"/>
                <a:cs typeface="+mn-ea"/>
                <a:sym typeface="+mn-ea"/>
              </a:rPr>
              <a:t>  </a:t>
            </a:r>
            <a:r>
              <a:rPr lang="zh-CN" altLang="en-US" sz="44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顺</a:t>
            </a:r>
            <a:r>
              <a:rPr lang="zh-CN" altLang="en-US" sz="4400">
                <a:latin typeface="+mn-ea"/>
                <a:cs typeface="+mn-ea"/>
                <a:sym typeface="+mn-ea"/>
              </a:rPr>
              <a:t>着</a:t>
            </a:r>
            <a:endParaRPr lang="zh-CN" altLang="en-US" sz="4400"/>
          </a:p>
        </p:txBody>
      </p:sp>
      <p:sp>
        <p:nvSpPr>
          <p:cNvPr id="19" name="文本框 18"/>
          <p:cNvSpPr txBox="1"/>
          <p:nvPr/>
        </p:nvSpPr>
        <p:spPr>
          <a:xfrm>
            <a:off x="669925" y="898525"/>
            <a:ext cx="1527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é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ng</a:t>
            </a:r>
            <a:endParaRPr lang="zh-CN" altLang="en-US" sz="3600" b="1"/>
          </a:p>
        </p:txBody>
      </p:sp>
      <p:sp>
        <p:nvSpPr>
          <p:cNvPr id="20" name="文本框 19"/>
          <p:cNvSpPr txBox="1"/>
          <p:nvPr/>
        </p:nvSpPr>
        <p:spPr>
          <a:xfrm>
            <a:off x="2618740" y="898525"/>
            <a:ext cx="15614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m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é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ng</a:t>
            </a: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endParaRPr lang="zh-CN" altLang="en-US" sz="2800" b="1"/>
          </a:p>
        </p:txBody>
      </p:sp>
      <p:sp>
        <p:nvSpPr>
          <p:cNvPr id="21" name="文本框 20"/>
          <p:cNvSpPr txBox="1"/>
          <p:nvPr/>
        </p:nvSpPr>
        <p:spPr>
          <a:xfrm>
            <a:off x="5539740" y="991870"/>
            <a:ext cx="13093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n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ì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ng</a:t>
            </a:r>
            <a:endParaRPr lang="zh-CN" altLang="en-US" sz="3600" b="1"/>
          </a:p>
        </p:txBody>
      </p:sp>
      <p:sp>
        <p:nvSpPr>
          <p:cNvPr id="22" name="文本框 21"/>
          <p:cNvSpPr txBox="1"/>
          <p:nvPr/>
        </p:nvSpPr>
        <p:spPr>
          <a:xfrm>
            <a:off x="7055485" y="991870"/>
            <a:ext cx="14884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j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ī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ng</a:t>
            </a:r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endParaRPr lang="zh-CN" altLang="en-US" sz="3600"/>
          </a:p>
        </p:txBody>
      </p:sp>
      <p:sp>
        <p:nvSpPr>
          <p:cNvPr id="23" name="文本框 22"/>
          <p:cNvSpPr txBox="1"/>
          <p:nvPr/>
        </p:nvSpPr>
        <p:spPr>
          <a:xfrm>
            <a:off x="10048240" y="991870"/>
            <a:ext cx="11322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buNone/>
            </a:pP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y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í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ng</a:t>
            </a:r>
            <a:endParaRPr lang="zh-CN" altLang="en-US" sz="3600" b="1"/>
          </a:p>
        </p:txBody>
      </p:sp>
      <p:sp>
        <p:nvSpPr>
          <p:cNvPr id="24" name="文本框 23"/>
          <p:cNvSpPr txBox="1"/>
          <p:nvPr/>
        </p:nvSpPr>
        <p:spPr>
          <a:xfrm>
            <a:off x="807720" y="2926715"/>
            <a:ext cx="1565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xi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n</a:t>
            </a:r>
            <a:endParaRPr lang="zh-CN" altLang="en-US" sz="3600" b="1"/>
          </a:p>
        </p:txBody>
      </p:sp>
      <p:sp>
        <p:nvSpPr>
          <p:cNvPr id="25" name="文本框 24"/>
          <p:cNvSpPr txBox="1"/>
          <p:nvPr/>
        </p:nvSpPr>
        <p:spPr>
          <a:xfrm>
            <a:off x="3926205" y="2896235"/>
            <a:ext cx="1373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b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n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239000" y="2896235"/>
            <a:ext cx="9963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m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i</a:t>
            </a:r>
            <a:endParaRPr lang="zh-CN" altLang="en-US" sz="3600" b="1"/>
          </a:p>
        </p:txBody>
      </p:sp>
      <p:sp>
        <p:nvSpPr>
          <p:cNvPr id="27" name="文本框 26"/>
          <p:cNvSpPr txBox="1"/>
          <p:nvPr/>
        </p:nvSpPr>
        <p:spPr>
          <a:xfrm>
            <a:off x="9242425" y="2926715"/>
            <a:ext cx="805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x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ū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405890" y="4845050"/>
            <a:ext cx="791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m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ì</a:t>
            </a: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endParaRPr lang="zh-CN" altLang="en-US" sz="3200" b="1"/>
          </a:p>
        </p:txBody>
      </p:sp>
      <p:sp>
        <p:nvSpPr>
          <p:cNvPr id="29" name="文本框 28"/>
          <p:cNvSpPr txBox="1"/>
          <p:nvPr/>
        </p:nvSpPr>
        <p:spPr>
          <a:xfrm>
            <a:off x="4420870" y="4751070"/>
            <a:ext cx="923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j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í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endParaRPr lang="zh-CN" altLang="en-US" sz="3200" b="1"/>
          </a:p>
        </p:txBody>
      </p:sp>
      <p:sp>
        <p:nvSpPr>
          <p:cNvPr id="30" name="文本框 29"/>
          <p:cNvSpPr txBox="1"/>
          <p:nvPr/>
        </p:nvSpPr>
        <p:spPr>
          <a:xfrm>
            <a:off x="5850255" y="4751070"/>
            <a:ext cx="688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t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</a:t>
            </a:r>
            <a:endParaRPr lang="zh-CN" altLang="en-US" sz="3600" b="1"/>
          </a:p>
        </p:txBody>
      </p:sp>
      <p:sp>
        <p:nvSpPr>
          <p:cNvPr id="31" name="文本框 30"/>
          <p:cNvSpPr txBox="1"/>
          <p:nvPr/>
        </p:nvSpPr>
        <p:spPr>
          <a:xfrm>
            <a:off x="8754110" y="4751070"/>
            <a:ext cx="1294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sh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ù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n</a:t>
            </a:r>
            <a:endParaRPr lang="zh-CN" altLang="en-US" sz="3600" b="1"/>
          </a:p>
        </p:txBody>
      </p:sp>
      <p:pic>
        <p:nvPicPr>
          <p:cNvPr id="25604" name="图片 8"/>
          <p:cNvPicPr>
            <a:picLocks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673080" y="6372860"/>
            <a:ext cx="734060" cy="48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9" grpId="0"/>
      <p:bldP spid="19" grpId="1"/>
      <p:bldP spid="6" grpId="0"/>
      <p:bldP spid="6" grpId="1"/>
      <p:bldP spid="20" grpId="0"/>
      <p:bldP spid="20" grpId="1"/>
      <p:bldP spid="7" grpId="0"/>
      <p:bldP spid="7" grpId="1"/>
      <p:bldP spid="21" grpId="0"/>
      <p:bldP spid="21" grpId="1"/>
      <p:bldP spid="9" grpId="0"/>
      <p:bldP spid="9" grpId="1"/>
      <p:bldP spid="22" grpId="0"/>
      <p:bldP spid="22" grpId="1"/>
      <p:bldP spid="10" grpId="0"/>
      <p:bldP spid="10" grpId="1"/>
      <p:bldP spid="23" grpId="0"/>
      <p:bldP spid="23" grpId="1"/>
      <p:bldP spid="11" grpId="0"/>
      <p:bldP spid="11" grpId="1"/>
      <p:bldP spid="24" grpId="0"/>
      <p:bldP spid="24" grpId="1"/>
      <p:bldP spid="12" grpId="0"/>
      <p:bldP spid="12" grpId="1"/>
      <p:bldP spid="25" grpId="0"/>
      <p:bldP spid="25" grpId="1"/>
      <p:bldP spid="13" grpId="0"/>
      <p:bldP spid="13" grpId="1"/>
      <p:bldP spid="26" grpId="0"/>
      <p:bldP spid="26" grpId="1"/>
      <p:bldP spid="14" grpId="0"/>
      <p:bldP spid="14" grpId="1"/>
      <p:bldP spid="27" grpId="0"/>
      <p:bldP spid="27" grpId="1"/>
      <p:bldP spid="15" grpId="0"/>
      <p:bldP spid="15" grpId="1"/>
      <p:bldP spid="28" grpId="0"/>
      <p:bldP spid="28" grpId="1"/>
      <p:bldP spid="16" grpId="0"/>
      <p:bldP spid="16" grpId="1"/>
      <p:bldP spid="29" grpId="0"/>
      <p:bldP spid="29" grpId="1"/>
      <p:bldP spid="17" grpId="0"/>
      <p:bldP spid="17" grpId="1"/>
      <p:bldP spid="30" grpId="0"/>
      <p:bldP spid="30" grpId="1"/>
      <p:bldP spid="18" grpId="0"/>
      <p:bldP spid="18" grpId="1"/>
      <p:bldP spid="31" grpId="0"/>
      <p:bldP spid="3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16865" y="955675"/>
            <a:ext cx="115582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抱</a:t>
            </a:r>
            <a:r>
              <a:rPr lang="zh-CN" altLang="en-US" sz="4800">
                <a:solidFill>
                  <a:schemeClr val="accent2"/>
                </a:solidFill>
              </a:rPr>
              <a:t>着</a:t>
            </a:r>
            <a:r>
              <a:rPr lang="zh-CN" altLang="en-US" sz="4800"/>
              <a:t>       冒</a:t>
            </a:r>
            <a:r>
              <a:rPr lang="zh-CN" altLang="en-US" sz="4800">
                <a:solidFill>
                  <a:schemeClr val="accent2"/>
                </a:solidFill>
              </a:rPr>
              <a:t>着</a:t>
            </a:r>
            <a:r>
              <a:rPr lang="zh-CN" altLang="en-US" sz="4800"/>
              <a:t>      顺</a:t>
            </a:r>
            <a:r>
              <a:rPr lang="zh-CN" altLang="en-US" sz="4800">
                <a:solidFill>
                  <a:schemeClr val="accent2"/>
                </a:solidFill>
              </a:rPr>
              <a:t>着</a:t>
            </a:r>
            <a:r>
              <a:rPr lang="zh-CN" altLang="en-US" sz="4800"/>
              <a:t>      背</a:t>
            </a:r>
            <a:r>
              <a:rPr lang="zh-CN" altLang="en-US" sz="4800">
                <a:solidFill>
                  <a:schemeClr val="accent2"/>
                </a:solidFill>
              </a:rPr>
              <a:t>着   </a:t>
            </a:r>
            <a:r>
              <a:rPr lang="zh-CN" altLang="en-US" sz="4800"/>
              <a:t>    踏</a:t>
            </a:r>
            <a:r>
              <a:rPr lang="zh-CN" altLang="en-US" sz="4800">
                <a:solidFill>
                  <a:schemeClr val="accent2"/>
                </a:solidFill>
              </a:rPr>
              <a:t>着 </a:t>
            </a:r>
            <a:r>
              <a:rPr lang="zh-CN" altLang="en-US" sz="4800"/>
              <a:t>       </a:t>
            </a:r>
            <a:endParaRPr lang="zh-CN" altLang="en-US" sz="4800"/>
          </a:p>
          <a:p>
            <a:endParaRPr lang="zh-CN" altLang="en-US" sz="4800"/>
          </a:p>
          <a:p>
            <a:r>
              <a:rPr lang="zh-CN" altLang="en-US" sz="4800"/>
              <a:t>乘</a:t>
            </a:r>
            <a:r>
              <a:rPr lang="zh-CN" altLang="en-US" sz="4800">
                <a:solidFill>
                  <a:schemeClr val="accent2"/>
                </a:solidFill>
              </a:rPr>
              <a:t>着 </a:t>
            </a:r>
            <a:r>
              <a:rPr lang="zh-CN" altLang="en-US" sz="4800"/>
              <a:t>    沿</a:t>
            </a:r>
            <a:r>
              <a:rPr lang="zh-CN" altLang="en-US" sz="4800">
                <a:solidFill>
                  <a:schemeClr val="accent2"/>
                </a:solidFill>
              </a:rPr>
              <a:t>着</a:t>
            </a:r>
            <a:r>
              <a:rPr lang="zh-CN" altLang="en-US"/>
              <a:t>    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8755" y="3576320"/>
            <a:ext cx="62858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           zhe </a:t>
            </a:r>
            <a:r>
              <a:rPr lang="zh-CN" altLang="en-US" sz="4800"/>
              <a:t>（背着）</a:t>
            </a:r>
            <a:endParaRPr lang="zh-CN" altLang="en-US" sz="4800"/>
          </a:p>
          <a:p>
            <a:r>
              <a:rPr lang="zh-CN" altLang="en-US" sz="4800"/>
              <a:t> 着       </a:t>
            </a:r>
            <a:r>
              <a:rPr lang="en-US" altLang="zh-CN" sz="4800"/>
              <a:t>zh</a:t>
            </a:r>
            <a:r>
              <a:rPr lang="en-US" altLang="zh-CN" sz="4800">
                <a:latin typeface="Arial" panose="020B0604020202020204" pitchFamily="34" charset="0"/>
                <a:cs typeface="Arial" panose="020B0604020202020204" pitchFamily="34" charset="0"/>
              </a:rPr>
              <a:t>á</a:t>
            </a:r>
            <a:r>
              <a:rPr lang="en-US" altLang="zh-CN" sz="4800"/>
              <a:t>o</a:t>
            </a:r>
            <a:r>
              <a:rPr lang="zh-CN" altLang="en-US" sz="4800"/>
              <a:t>（着急）</a:t>
            </a:r>
            <a:endParaRPr lang="en-US" altLang="zh-CN" sz="4800"/>
          </a:p>
          <a:p>
            <a:r>
              <a:rPr lang="en-US" altLang="zh-CN" sz="4800"/>
              <a:t>           zhu</a:t>
            </a:r>
            <a:r>
              <a:rPr lang="en-US" altLang="zh-CN" sz="4800"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r>
              <a:rPr lang="en-US" altLang="zh-CN" sz="4800"/>
              <a:t> </a:t>
            </a:r>
            <a:r>
              <a:rPr lang="zh-CN" altLang="en-US" sz="4800"/>
              <a:t>（穿着</a:t>
            </a:r>
            <a:r>
              <a:rPr lang="en-US" altLang="zh-CN" sz="4800"/>
              <a:t>)</a:t>
            </a:r>
            <a:endParaRPr lang="en-US" altLang="zh-CN" sz="4800"/>
          </a:p>
        </p:txBody>
      </p:sp>
      <p:sp>
        <p:nvSpPr>
          <p:cNvPr id="2" name="文本框 1"/>
          <p:cNvSpPr txBox="1"/>
          <p:nvPr/>
        </p:nvSpPr>
        <p:spPr>
          <a:xfrm>
            <a:off x="7278370" y="3760470"/>
            <a:ext cx="459676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tx1"/>
                </a:solidFill>
                <a:uFillTx/>
              </a:rPr>
              <a:t>          </a:t>
            </a:r>
            <a:r>
              <a:rPr lang="en-US" altLang="zh-CN" sz="4400">
                <a:solidFill>
                  <a:schemeClr val="tx1"/>
                </a:solidFill>
                <a:uFillTx/>
              </a:rPr>
              <a:t>b</a:t>
            </a:r>
            <a:r>
              <a:rPr lang="en-US" altLang="zh-CN" sz="440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ē</a:t>
            </a:r>
            <a:r>
              <a:rPr lang="en-US" altLang="zh-CN" sz="4400">
                <a:solidFill>
                  <a:schemeClr val="tx1"/>
                </a:solidFill>
                <a:uFillTx/>
              </a:rPr>
              <a:t>i</a:t>
            </a:r>
            <a:r>
              <a:rPr lang="zh-CN" altLang="en-US" sz="4400">
                <a:solidFill>
                  <a:schemeClr val="tx1"/>
                </a:solidFill>
                <a:uFillTx/>
              </a:rPr>
              <a:t>（背包</a:t>
            </a:r>
            <a:r>
              <a:rPr lang="en-US" altLang="zh-CN" sz="4400">
                <a:solidFill>
                  <a:schemeClr val="tx1"/>
                </a:solidFill>
                <a:uFillTx/>
              </a:rPr>
              <a:t>)</a:t>
            </a:r>
            <a:endParaRPr lang="zh-CN" altLang="en-US" sz="4400">
              <a:solidFill>
                <a:schemeClr val="tx1"/>
              </a:solidFill>
              <a:uFillTx/>
            </a:endParaRPr>
          </a:p>
          <a:p>
            <a:r>
              <a:rPr lang="zh-CN" altLang="en-US" sz="4400">
                <a:solidFill>
                  <a:schemeClr val="tx1"/>
                </a:solidFill>
                <a:uFillTx/>
              </a:rPr>
              <a:t>  </a:t>
            </a:r>
            <a:r>
              <a:rPr lang="zh-CN" altLang="en-US" sz="4400">
                <a:uFillTx/>
                <a:sym typeface="+mn-ea"/>
              </a:rPr>
              <a:t>背</a:t>
            </a:r>
            <a:r>
              <a:rPr lang="zh-CN" altLang="en-US" sz="4400">
                <a:solidFill>
                  <a:schemeClr val="tx1"/>
                </a:solidFill>
                <a:uFillTx/>
              </a:rPr>
              <a:t> </a:t>
            </a:r>
            <a:endParaRPr lang="zh-CN" altLang="en-US" sz="4400">
              <a:solidFill>
                <a:schemeClr val="tx1"/>
              </a:solidFill>
              <a:uFillTx/>
            </a:endParaRPr>
          </a:p>
          <a:p>
            <a:r>
              <a:rPr lang="zh-CN" altLang="en-US" sz="4400">
                <a:solidFill>
                  <a:schemeClr val="tx1"/>
                </a:solidFill>
                <a:uFillTx/>
              </a:rPr>
              <a:t>           </a:t>
            </a:r>
            <a:r>
              <a:rPr lang="en-US" altLang="zh-CN" sz="4400">
                <a:solidFill>
                  <a:schemeClr val="tx1"/>
                </a:solidFill>
                <a:uFillTx/>
              </a:rPr>
              <a:t>b</a:t>
            </a:r>
            <a:r>
              <a:rPr lang="en-US" altLang="zh-CN" sz="440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US" altLang="zh-CN" sz="4400">
                <a:solidFill>
                  <a:schemeClr val="tx1"/>
                </a:solidFill>
                <a:uFillTx/>
              </a:rPr>
              <a:t>i</a:t>
            </a:r>
            <a:r>
              <a:rPr lang="zh-CN" altLang="en-US" sz="4400">
                <a:solidFill>
                  <a:schemeClr val="tx1"/>
                </a:solidFill>
                <a:uFillTx/>
              </a:rPr>
              <a:t> </a:t>
            </a:r>
            <a:r>
              <a:rPr lang="en-US" altLang="zh-CN" sz="4400">
                <a:solidFill>
                  <a:schemeClr val="tx1"/>
                </a:solidFill>
                <a:uFillTx/>
              </a:rPr>
              <a:t>(</a:t>
            </a:r>
            <a:r>
              <a:rPr lang="zh-CN" altLang="en-US" sz="4400">
                <a:solidFill>
                  <a:schemeClr val="tx1"/>
                </a:solidFill>
                <a:uFillTx/>
              </a:rPr>
              <a:t>背心</a:t>
            </a:r>
            <a:r>
              <a:rPr lang="en-US" altLang="zh-CN" sz="4400">
                <a:solidFill>
                  <a:schemeClr val="tx1"/>
                </a:solidFill>
                <a:uFillTx/>
              </a:rPr>
              <a:t>)</a:t>
            </a:r>
            <a:endParaRPr lang="en-US" altLang="zh-CN" sz="4400">
              <a:solidFill>
                <a:schemeClr val="tx1"/>
              </a:solidFill>
              <a:uFillTx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8542020" y="4288790"/>
            <a:ext cx="224155" cy="13061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1289685" y="4028440"/>
            <a:ext cx="715645" cy="15868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604" name="图片 8"/>
          <p:cNvPicPr>
            <a:picLocks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08870" y="6372860"/>
            <a:ext cx="734060" cy="48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 bwMode="auto">
          <a:xfrm>
            <a:off x="8875713" y="884238"/>
            <a:ext cx="1209675" cy="2817812"/>
            <a:chOff x="5066550" y="3023144"/>
            <a:chExt cx="1209598" cy="2818778"/>
          </a:xfrm>
        </p:grpSpPr>
        <p:pic>
          <p:nvPicPr>
            <p:cNvPr id="29721" name="Picture 11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2" name="TextBox 23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066550" y="3023144"/>
              <a:ext cx="970193" cy="119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</a:rPr>
                <a:t>迈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9701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6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 bwMode="auto">
          <a:xfrm rot="317213">
            <a:off x="7148513" y="889000"/>
            <a:ext cx="1363662" cy="2289175"/>
            <a:chOff x="6372200" y="934605"/>
            <a:chExt cx="1363110" cy="2287942"/>
          </a:xfrm>
        </p:grpSpPr>
        <p:pic>
          <p:nvPicPr>
            <p:cNvPr id="29719" name="Picture 10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0" name="TextBox 23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rot="399044">
              <a:off x="6451239" y="934605"/>
              <a:ext cx="1227942" cy="1198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</a:rPr>
                <a:t>顺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 rot="-333416">
            <a:off x="5827713" y="852488"/>
            <a:ext cx="1125537" cy="2517775"/>
            <a:chOff x="4881262" y="887076"/>
            <a:chExt cx="1125802" cy="2517702"/>
          </a:xfrm>
        </p:grpSpPr>
        <p:pic>
          <p:nvPicPr>
            <p:cNvPr id="29717" name="Picture 6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8" name="TextBox 23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941642" y="887076"/>
              <a:ext cx="976793" cy="1198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</a:rPr>
                <a:t>泞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 rot="466839">
            <a:off x="2790825" y="901700"/>
            <a:ext cx="1228725" cy="2689225"/>
            <a:chOff x="2455889" y="934606"/>
            <a:chExt cx="1227942" cy="2688703"/>
          </a:xfrm>
        </p:grpSpPr>
        <p:pic>
          <p:nvPicPr>
            <p:cNvPr id="29715" name="Picture 7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6" name="TextBox 23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455889" y="934606"/>
              <a:ext cx="1227942" cy="1198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</a:rPr>
                <a:t>曾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 rot="349235">
            <a:off x="4306888" y="776288"/>
            <a:ext cx="1227137" cy="2222500"/>
            <a:chOff x="3947300" y="986654"/>
            <a:chExt cx="1227942" cy="2221227"/>
          </a:xfrm>
        </p:grpSpPr>
        <p:pic>
          <p:nvPicPr>
            <p:cNvPr id="2971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1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4" name="TextBox 23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947300" y="986654"/>
              <a:ext cx="1227942" cy="1198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</a:rPr>
                <a:t>蒙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7" name="云形标注 76"/>
          <p:cNvSpPr/>
          <p:nvPr>
            <p:custDataLst>
              <p:tags r:id="rId18"/>
            </p:custDataLst>
          </p:nvPr>
        </p:nvSpPr>
        <p:spPr>
          <a:xfrm>
            <a:off x="2514600" y="3530600"/>
            <a:ext cx="2471738" cy="1020763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" name="云形标注 85"/>
          <p:cNvSpPr/>
          <p:nvPr>
            <p:custDataLst>
              <p:tags r:id="rId19"/>
            </p:custDataLst>
          </p:nvPr>
        </p:nvSpPr>
        <p:spPr>
          <a:xfrm>
            <a:off x="6391275" y="3860800"/>
            <a:ext cx="2406650" cy="792163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　追气球啦！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对角圆角矩形 26"/>
          <p:cNvSpPr/>
          <p:nvPr>
            <p:custDataLst>
              <p:tags r:id="rId20"/>
            </p:custDataLst>
          </p:nvPr>
        </p:nvSpPr>
        <p:spPr>
          <a:xfrm>
            <a:off x="517525" y="0"/>
            <a:ext cx="2387600" cy="72009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我会认字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9709" name="组合 28"/>
          <p:cNvGrpSpPr/>
          <p:nvPr/>
        </p:nvGrpSpPr>
        <p:grpSpPr bwMode="auto">
          <a:xfrm>
            <a:off x="8882063" y="4773613"/>
            <a:ext cx="1114425" cy="1819275"/>
            <a:chOff x="5836357" y="4560894"/>
            <a:chExt cx="1327930" cy="2056092"/>
          </a:xfrm>
        </p:grpSpPr>
        <p:pic>
          <p:nvPicPr>
            <p:cNvPr id="29711" name="图片 5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2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2" name="Picture 2"/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24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710" name="Picture 3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26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25" y="5041900"/>
            <a:ext cx="11636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696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10"/>
          <p:cNvGrpSpPr/>
          <p:nvPr/>
        </p:nvGrpSpPr>
        <p:grpSpPr bwMode="auto">
          <a:xfrm rot="317213">
            <a:off x="7148513" y="889000"/>
            <a:ext cx="1363662" cy="2289175"/>
            <a:chOff x="6372200" y="934605"/>
            <a:chExt cx="1363110" cy="2287942"/>
          </a:xfrm>
        </p:grpSpPr>
        <p:pic>
          <p:nvPicPr>
            <p:cNvPr id="31763" name="Picture 1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4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198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</a:rPr>
                <a:t>献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 bwMode="auto">
          <a:xfrm rot="-333416">
            <a:off x="5827713" y="852488"/>
            <a:ext cx="1125537" cy="2517775"/>
            <a:chOff x="4881262" y="887076"/>
            <a:chExt cx="1125802" cy="2517702"/>
          </a:xfrm>
        </p:grpSpPr>
        <p:pic>
          <p:nvPicPr>
            <p:cNvPr id="31761" name="Picture 6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2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198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</a:rPr>
                <a:t>需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2514600" y="3530600"/>
            <a:ext cx="2471738" cy="1020763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6391275" y="3860800"/>
            <a:ext cx="2406650" cy="792163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　追气球啦！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591185" y="0"/>
            <a:ext cx="2409190" cy="779145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我会认字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1754" name="组合 28"/>
          <p:cNvGrpSpPr/>
          <p:nvPr/>
        </p:nvGrpSpPr>
        <p:grpSpPr bwMode="auto">
          <a:xfrm>
            <a:off x="8882063" y="4773613"/>
            <a:ext cx="1114425" cy="1819275"/>
            <a:chOff x="5836357" y="4560894"/>
            <a:chExt cx="1327930" cy="2056092"/>
          </a:xfrm>
        </p:grpSpPr>
        <p:pic>
          <p:nvPicPr>
            <p:cNvPr id="31759" name="图片 5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0" name="Picture 2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1755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25" y="5041900"/>
            <a:ext cx="11636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11"/>
          <p:cNvGrpSpPr/>
          <p:nvPr/>
        </p:nvGrpSpPr>
        <p:grpSpPr bwMode="auto">
          <a:xfrm>
            <a:off x="3879850" y="638175"/>
            <a:ext cx="1209675" cy="2817813"/>
            <a:chOff x="5066550" y="3023144"/>
            <a:chExt cx="1209598" cy="2818778"/>
          </a:xfrm>
        </p:grpSpPr>
        <p:pic>
          <p:nvPicPr>
            <p:cNvPr id="31757" name="Picture 1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8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19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</a:rPr>
                <a:t>觅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8650" y="781050"/>
            <a:ext cx="11345545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tx1"/>
                </a:solidFill>
                <a:uFillTx/>
                <a:ea typeface="仿宋" panose="02010609060101010101" charset="-122"/>
              </a:rPr>
              <a:t> </a:t>
            </a:r>
            <a:endParaRPr lang="en-US" altLang="zh-CN" sz="4000">
              <a:solidFill>
                <a:schemeClr val="tx1"/>
              </a:solidFill>
              <a:uFillTx/>
              <a:ea typeface="仿宋" panose="02010609060101010101" charset="-122"/>
            </a:endParaRPr>
          </a:p>
          <a:p>
            <a:r>
              <a:rPr lang="zh-CN" altLang="zh-CN" sz="4800" b="1">
                <a:solidFill>
                  <a:srgbClr val="FF0000"/>
                </a:solidFill>
                <a:uFillTx/>
                <a:ea typeface="仿宋" panose="02010609060101010101" charset="-122"/>
              </a:rPr>
              <a:t>蒙蒙</a:t>
            </a:r>
            <a:r>
              <a:rPr lang="zh-CN" altLang="zh-CN" sz="4800" b="1">
                <a:solidFill>
                  <a:schemeClr val="tx2">
                    <a:lumMod val="50000"/>
                  </a:schemeClr>
                </a:solidFill>
                <a:uFillTx/>
                <a:ea typeface="仿宋" panose="02010609060101010101" charset="-122"/>
              </a:rPr>
              <a:t>的细雨      路上的</a:t>
            </a:r>
            <a:r>
              <a:rPr lang="zh-CN" altLang="zh-CN" sz="4800" b="1">
                <a:solidFill>
                  <a:srgbClr val="FF0000"/>
                </a:solidFill>
                <a:uFillTx/>
                <a:ea typeface="仿宋" panose="02010609060101010101" charset="-122"/>
              </a:rPr>
              <a:t>荆棘</a:t>
            </a:r>
            <a:r>
              <a:rPr lang="zh-CN" altLang="zh-CN" sz="4800" b="1">
                <a:solidFill>
                  <a:srgbClr val="C00000"/>
                </a:solidFill>
                <a:uFillTx/>
                <a:ea typeface="仿宋" panose="02010609060101010101" charset="-122"/>
              </a:rPr>
              <a:t>  </a:t>
            </a:r>
            <a:r>
              <a:rPr lang="zh-CN" altLang="zh-CN" sz="4800" b="1">
                <a:solidFill>
                  <a:schemeClr val="tx2">
                    <a:lumMod val="50000"/>
                  </a:schemeClr>
                </a:solidFill>
                <a:uFillTx/>
                <a:ea typeface="仿宋" panose="02010609060101010101" charset="-122"/>
              </a:rPr>
              <a:t>   晶</a:t>
            </a:r>
            <a:r>
              <a:rPr lang="zh-CN" altLang="zh-CN" sz="4800" b="1">
                <a:solidFill>
                  <a:srgbClr val="FF0000"/>
                </a:solidFill>
                <a:uFillTx/>
                <a:ea typeface="仿宋" panose="02010609060101010101" charset="-122"/>
              </a:rPr>
              <a:t>莹</a:t>
            </a:r>
            <a:r>
              <a:rPr lang="zh-CN" altLang="zh-CN" sz="4800" b="1">
                <a:solidFill>
                  <a:schemeClr val="tx2">
                    <a:lumMod val="50000"/>
                  </a:schemeClr>
                </a:solidFill>
                <a:uFillTx/>
                <a:ea typeface="仿宋" panose="02010609060101010101" charset="-122"/>
              </a:rPr>
              <a:t>的露珠       </a:t>
            </a:r>
            <a:endParaRPr lang="zh-CN" altLang="zh-CN" sz="4800" b="1">
              <a:solidFill>
                <a:schemeClr val="tx2">
                  <a:lumMod val="50000"/>
                </a:schemeClr>
              </a:solidFill>
              <a:uFillTx/>
              <a:ea typeface="仿宋" panose="02010609060101010101" charset="-122"/>
            </a:endParaRPr>
          </a:p>
          <a:p>
            <a:r>
              <a:rPr lang="zh-CN" altLang="zh-CN" sz="4800" b="1">
                <a:solidFill>
                  <a:schemeClr val="tx2">
                    <a:lumMod val="50000"/>
                  </a:schemeClr>
                </a:solidFill>
                <a:uFillTx/>
                <a:ea typeface="仿宋" panose="02010609060101010101" charset="-122"/>
              </a:rPr>
              <a:t> </a:t>
            </a:r>
            <a:endParaRPr lang="zh-CN" altLang="zh-CN" sz="4800" b="1">
              <a:solidFill>
                <a:schemeClr val="tx2">
                  <a:lumMod val="50000"/>
                </a:schemeClr>
              </a:solidFill>
              <a:uFillTx/>
              <a:ea typeface="仿宋" panose="02010609060101010101" charset="-122"/>
            </a:endParaRPr>
          </a:p>
          <a:p>
            <a:r>
              <a:rPr lang="zh-CN" altLang="en-US" sz="4800" b="1">
                <a:solidFill>
                  <a:schemeClr val="tx2">
                    <a:lumMod val="50000"/>
                  </a:schemeClr>
                </a:solidFill>
                <a:uFillTx/>
                <a:ea typeface="仿宋" panose="02010609060101010101" charset="-122"/>
                <a:sym typeface="+mn-ea"/>
              </a:rPr>
              <a:t>迷路的孩子      年</a:t>
            </a:r>
            <a:r>
              <a:rPr lang="zh-CN" altLang="en-US" sz="4800" b="1">
                <a:solidFill>
                  <a:srgbClr val="FF0000"/>
                </a:solidFill>
                <a:uFillTx/>
                <a:ea typeface="仿宋" panose="02010609060101010101" charset="-122"/>
                <a:sym typeface="+mn-ea"/>
              </a:rPr>
              <a:t>迈</a:t>
            </a:r>
            <a:r>
              <a:rPr lang="zh-CN" altLang="en-US" sz="4800" b="1">
                <a:solidFill>
                  <a:schemeClr val="tx2">
                    <a:lumMod val="50000"/>
                  </a:schemeClr>
                </a:solidFill>
                <a:uFillTx/>
                <a:ea typeface="仿宋" panose="02010609060101010101" charset="-122"/>
                <a:sym typeface="+mn-ea"/>
              </a:rPr>
              <a:t>的大娘     洒下的汗滴     </a:t>
            </a:r>
            <a:endParaRPr lang="zh-CN" altLang="en-US" sz="4800" b="1">
              <a:solidFill>
                <a:schemeClr val="tx2">
                  <a:lumMod val="50000"/>
                </a:schemeClr>
              </a:solidFill>
              <a:uFillTx/>
              <a:ea typeface="仿宋" panose="02010609060101010101" charset="-122"/>
              <a:sym typeface="+mn-ea"/>
            </a:endParaRPr>
          </a:p>
          <a:p>
            <a:endParaRPr lang="zh-CN" altLang="en-US" sz="4800" b="1">
              <a:solidFill>
                <a:schemeClr val="tx2">
                  <a:lumMod val="50000"/>
                </a:schemeClr>
              </a:solidFill>
              <a:uFillTx/>
              <a:ea typeface="仿宋" panose="02010609060101010101" charset="-122"/>
              <a:sym typeface="+mn-ea"/>
            </a:endParaRPr>
          </a:p>
          <a:p>
            <a:r>
              <a:rPr lang="zh-CN" altLang="en-US" sz="4800" b="1">
                <a:solidFill>
                  <a:schemeClr val="tx2">
                    <a:lumMod val="50000"/>
                  </a:schemeClr>
                </a:solidFill>
                <a:uFillTx/>
                <a:ea typeface="仿宋" panose="02010609060101010101" charset="-122"/>
                <a:sym typeface="+mn-ea"/>
              </a:rPr>
              <a:t>温</a:t>
            </a:r>
            <a:r>
              <a:rPr lang="zh-CN" altLang="en-US" sz="4800" b="1">
                <a:solidFill>
                  <a:srgbClr val="FF0000"/>
                </a:solidFill>
                <a:uFillTx/>
                <a:ea typeface="仿宋" panose="02010609060101010101" charset="-122"/>
                <a:sym typeface="+mn-ea"/>
              </a:rPr>
              <a:t>暖</a:t>
            </a:r>
            <a:r>
              <a:rPr lang="zh-CN" altLang="en-US" sz="4800" b="1">
                <a:solidFill>
                  <a:schemeClr val="tx2">
                    <a:lumMod val="50000"/>
                  </a:schemeClr>
                </a:solidFill>
                <a:uFillTx/>
                <a:ea typeface="仿宋" panose="02010609060101010101" charset="-122"/>
                <a:sym typeface="+mn-ea"/>
              </a:rPr>
              <a:t>的春风     泥</a:t>
            </a:r>
            <a:r>
              <a:rPr lang="zh-CN" altLang="en-US" sz="4800" b="1">
                <a:solidFill>
                  <a:srgbClr val="FF0000"/>
                </a:solidFill>
                <a:uFillTx/>
                <a:ea typeface="仿宋" panose="02010609060101010101" charset="-122"/>
                <a:sym typeface="+mn-ea"/>
              </a:rPr>
              <a:t>泞</a:t>
            </a:r>
            <a:r>
              <a:rPr lang="zh-CN" altLang="en-US" sz="4800" b="1">
                <a:solidFill>
                  <a:schemeClr val="tx2">
                    <a:lumMod val="50000"/>
                  </a:schemeClr>
                </a:solidFill>
                <a:uFillTx/>
                <a:ea typeface="仿宋" panose="02010609060101010101" charset="-122"/>
                <a:sym typeface="+mn-ea"/>
              </a:rPr>
              <a:t>路上的脚窝 </a:t>
            </a:r>
            <a:endParaRPr lang="zh-CN" altLang="en-US" sz="4800" b="1">
              <a:solidFill>
                <a:schemeClr val="tx2">
                  <a:lumMod val="50000"/>
                </a:schemeClr>
              </a:solidFill>
              <a:uFillTx/>
              <a:ea typeface="仿宋" panose="02010609060101010101" charset="-122"/>
              <a:sym typeface="+mn-ea"/>
            </a:endParaRPr>
          </a:p>
          <a:p>
            <a:endParaRPr lang="zh-CN" altLang="en-US" sz="4800" b="1">
              <a:solidFill>
                <a:schemeClr val="tx2">
                  <a:lumMod val="50000"/>
                </a:schemeClr>
              </a:solidFill>
              <a:uFillTx/>
              <a:ea typeface="仿宋" panose="02010609060101010101" charset="-122"/>
              <a:sym typeface="+mn-ea"/>
            </a:endParaRPr>
          </a:p>
        </p:txBody>
      </p:sp>
      <p:pic>
        <p:nvPicPr>
          <p:cNvPr id="25604" name="图片 8"/>
          <p:cNvPicPr>
            <a:picLocks noChangeAspect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393045" y="6372860"/>
            <a:ext cx="734060" cy="48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Box 2"/>
          <p:cNvSpPr txBox="1">
            <a:spLocks noChangeArrowheads="1"/>
          </p:cNvSpPr>
          <p:nvPr/>
        </p:nvSpPr>
        <p:spPr bwMode="auto">
          <a:xfrm>
            <a:off x="2663825" y="1581150"/>
            <a:ext cx="102108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吃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8763" y="795338"/>
            <a:ext cx="128524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fēng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511" name="TextBox 5"/>
          <p:cNvSpPr txBox="1">
            <a:spLocks noChangeArrowheads="1"/>
          </p:cNvSpPr>
          <p:nvPr/>
        </p:nvSpPr>
        <p:spPr bwMode="auto">
          <a:xfrm>
            <a:off x="4465320" y="1879918"/>
            <a:ext cx="52177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组词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雷锋  锋利  冲锋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14" name="TextBox 16"/>
          <p:cNvSpPr txBox="1">
            <a:spLocks noChangeArrowheads="1"/>
          </p:cNvSpPr>
          <p:nvPr/>
        </p:nvSpPr>
        <p:spPr bwMode="auto">
          <a:xfrm>
            <a:off x="2638425" y="4016375"/>
            <a:ext cx="102108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叫</a:t>
            </a:r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54313" y="3230563"/>
            <a:ext cx="1068705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zuó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516" name="TextBox 20"/>
          <p:cNvSpPr txBox="1">
            <a:spLocks noChangeArrowheads="1"/>
          </p:cNvSpPr>
          <p:nvPr/>
        </p:nvSpPr>
        <p:spPr bwMode="auto">
          <a:xfrm>
            <a:off x="4479925" y="4195763"/>
            <a:ext cx="504063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组词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昨天  昨日 昨夜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1952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2653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2693988" y="3846513"/>
            <a:ext cx="12715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昨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620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2736850" y="1455738"/>
            <a:ext cx="12287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锋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对角圆角矩形 47"/>
          <p:cNvSpPr/>
          <p:nvPr/>
        </p:nvSpPr>
        <p:spPr>
          <a:xfrm>
            <a:off x="325120" y="0"/>
            <a:ext cx="2600960" cy="71374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我会写字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26" name="TextBox 49"/>
          <p:cNvSpPr txBox="1">
            <a:spLocks noChangeArrowheads="1"/>
          </p:cNvSpPr>
          <p:nvPr/>
        </p:nvSpPr>
        <p:spPr bwMode="auto">
          <a:xfrm>
            <a:off x="4479608" y="2288858"/>
            <a:ext cx="49244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造句：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这把刀很锋利。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27" name="TextBox 50"/>
          <p:cNvSpPr txBox="1">
            <a:spLocks noChangeArrowheads="1"/>
          </p:cNvSpPr>
          <p:nvPr/>
        </p:nvSpPr>
        <p:spPr bwMode="auto">
          <a:xfrm>
            <a:off x="4445635" y="4701540"/>
            <a:ext cx="77470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造句：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昨天，我和爸爸去了儿童乐园。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604" name="图片 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589895" y="637984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  <p:bldP spid="21511" grpId="0"/>
      <p:bldP spid="21511" grpId="1"/>
      <p:bldP spid="21526" grpId="0"/>
      <p:bldP spid="21526" grpId="1"/>
      <p:bldP spid="21516" grpId="0"/>
      <p:bldP spid="21516" grpId="1"/>
      <p:bldP spid="21527" grpId="0"/>
      <p:bldP spid="2152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REFSHAPE" val="218060740"/>
  <p:tag name="KSO_WM_UNIT_PLACING_PICTURE_USER_VIEWPORT" val="{&quot;height&quot;:4123.5863555058258,&quot;width&quot;:1860.11840297355}"/>
</p:tagLst>
</file>

<file path=ppt/tags/tag68.xml><?xml version="1.0" encoding="utf-8"?>
<p:tagLst xmlns:p="http://schemas.openxmlformats.org/presentationml/2006/main">
  <p:tag name="REFSHAPE" val="218058700"/>
</p:tagLst>
</file>

<file path=ppt/tags/tag69.xml><?xml version="1.0" encoding="utf-8"?>
<p:tagLst xmlns:p="http://schemas.openxmlformats.org/presentationml/2006/main">
  <p:tag name="REFSHAPE" val="2180608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REFSHAPE" val="218060468"/>
  <p:tag name="KSO_WM_UNIT_PLACING_PICTURE_USER_VIEWPORT" val="{&quot;height&quot;:3522.9888978829008,&quot;width&quot;:2147.4992125984249}"/>
</p:tagLst>
</file>

<file path=ppt/tags/tag71.xml><?xml version="1.0" encoding="utf-8"?>
<p:tagLst xmlns:p="http://schemas.openxmlformats.org/presentationml/2006/main">
  <p:tag name="REFSHAPE" val="218060332"/>
</p:tagLst>
</file>

<file path=ppt/tags/tag72.xml><?xml version="1.0" encoding="utf-8"?>
<p:tagLst xmlns:p="http://schemas.openxmlformats.org/presentationml/2006/main">
  <p:tag name="REFSHAPE" val="218060196"/>
  <p:tag name="KSO_WM_UNIT_PLACING_PICTURE_USER_VIEWPORT" val="{&quot;height&quot;:3965.0000000000005,&quot;width&quot;:1772.4992125984252}"/>
</p:tagLst>
</file>

<file path=ppt/tags/tag73.xml><?xml version="1.0" encoding="utf-8"?>
<p:tagLst xmlns:p="http://schemas.openxmlformats.org/presentationml/2006/main">
  <p:tag name="REFSHAPE" val="218060060"/>
</p:tagLst>
</file>

<file path=ppt/tags/tag74.xml><?xml version="1.0" encoding="utf-8"?>
<p:tagLst xmlns:p="http://schemas.openxmlformats.org/presentationml/2006/main">
  <p:tag name="REFSHAPE" val="218059924"/>
  <p:tag name="KSO_WM_UNIT_PLACING_PICTURE_USER_VIEWPORT" val="{&quot;height&quot;:4235,&quot;width&quot;:1807.5817953942449}"/>
</p:tagLst>
</file>

<file path=ppt/tags/tag75.xml><?xml version="1.0" encoding="utf-8"?>
<p:tagLst xmlns:p="http://schemas.openxmlformats.org/presentationml/2006/main">
  <p:tag name="REFSHAPE" val="218059788"/>
</p:tagLst>
</file>

<file path=ppt/tags/tag76.xml><?xml version="1.0" encoding="utf-8"?>
<p:tagLst xmlns:p="http://schemas.openxmlformats.org/presentationml/2006/main">
  <p:tag name="REFSHAPE" val="218059652"/>
</p:tagLst>
</file>

<file path=ppt/tags/tag77.xml><?xml version="1.0" encoding="utf-8"?>
<p:tagLst xmlns:p="http://schemas.openxmlformats.org/presentationml/2006/main">
  <p:tag name="REFSHAPE" val="218059516"/>
</p:tagLst>
</file>

<file path=ppt/tags/tag78.xml><?xml version="1.0" encoding="utf-8"?>
<p:tagLst xmlns:p="http://schemas.openxmlformats.org/presentationml/2006/main">
  <p:tag name="REFSHAPE" val="218059380"/>
</p:tagLst>
</file>

<file path=ppt/tags/tag79.xml><?xml version="1.0" encoding="utf-8"?>
<p:tagLst xmlns:p="http://schemas.openxmlformats.org/presentationml/2006/main">
  <p:tag name="REFSHAPE" val="2180592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REFSHAPE" val="218059108"/>
</p:tagLst>
</file>

<file path=ppt/tags/tag81.xml><?xml version="1.0" encoding="utf-8"?>
<p:tagLst xmlns:p="http://schemas.openxmlformats.org/presentationml/2006/main">
  <p:tag name="REFSHAPE" val="218058972"/>
</p:tagLst>
</file>

<file path=ppt/tags/tag82.xml><?xml version="1.0" encoding="utf-8"?>
<p:tagLst xmlns:p="http://schemas.openxmlformats.org/presentationml/2006/main">
  <p:tag name="REFSHAPE" val="218057476"/>
</p:tagLst>
</file>

<file path=ppt/tags/tag83.xml><?xml version="1.0" encoding="utf-8"?>
<p:tagLst xmlns:p="http://schemas.openxmlformats.org/presentationml/2006/main">
  <p:tag name="REFSHAPE" val="218058292"/>
  <p:tag name="KSO_WM_UNIT_PLACING_PICTURE_USER_VIEWPORT" val="{&quot;height&quot;:2050,&quot;width&quot;:1832.5007874015748}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5.xml><?xml version="1.0" encoding="utf-8"?>
<p:tagLst xmlns:p="http://schemas.openxmlformats.org/presentationml/2006/main">
  <p:tag name="REFSHAPE" val="213012164"/>
</p:tagLst>
</file>

<file path=ppt/tags/tag86.xml><?xml version="1.0" encoding="utf-8"?>
<p:tagLst xmlns:p="http://schemas.openxmlformats.org/presentationml/2006/main">
  <p:tag name="REFSHAPE" val="199682612"/>
  <p:tag name="KSO_WM_UNIT_PLACING_PICTURE_USER_VIEWPORT" val="{&quot;height&quot;:3445,&quot;width&quot;:5173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2454</Words>
  <Application>WPS 演示</Application>
  <PresentationFormat>宽屏</PresentationFormat>
  <Paragraphs>318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楷体</vt:lpstr>
      <vt:lpstr>华文宋体</vt:lpstr>
      <vt:lpstr>仿宋</vt:lpstr>
      <vt:lpstr>Arial Unicode MS</vt:lpstr>
      <vt:lpstr>Calibri</vt:lpstr>
      <vt:lpstr>黑体</vt:lpstr>
      <vt:lpstr>华文中宋</vt:lpstr>
      <vt:lpstr>Office 主题​​</vt:lpstr>
      <vt:lpstr>默认设计模板</vt:lpstr>
      <vt:lpstr>部编版 二年级语文 下册</vt:lpstr>
      <vt:lpstr> </vt:lpstr>
      <vt:lpstr>阅读提示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陈学东</cp:lastModifiedBy>
  <cp:revision>253</cp:revision>
  <dcterms:created xsi:type="dcterms:W3CDTF">2019-06-19T02:08:00Z</dcterms:created>
  <dcterms:modified xsi:type="dcterms:W3CDTF">2020-03-28T04:59:48Z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