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s/slide49.xml" ContentType="application/vnd.openxmlformats-officedocument.presentationml.slide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sldIdLst>
    <p:sldId id="280" r:id="rId2"/>
    <p:sldId id="281" r:id="rId3"/>
    <p:sldId id="282" r:id="rId4"/>
    <p:sldId id="283" r:id="rId5"/>
    <p:sldId id="284" r:id="rId6"/>
    <p:sldId id="285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22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257" r:id="rId44"/>
    <p:sldId id="260" r:id="rId45"/>
    <p:sldId id="259" r:id="rId46"/>
    <p:sldId id="262" r:id="rId47"/>
    <p:sldId id="263" r:id="rId48"/>
    <p:sldId id="261" r:id="rId49"/>
    <p:sldId id="264" r:id="rId50"/>
    <p:sldId id="256" r:id="rId51"/>
    <p:sldId id="267" r:id="rId52"/>
    <p:sldId id="265" r:id="rId53"/>
    <p:sldId id="266" r:id="rId54"/>
    <p:sldId id="268" r:id="rId55"/>
    <p:sldId id="258" r:id="rId56"/>
    <p:sldId id="269" r:id="rId57"/>
    <p:sldId id="270" r:id="rId58"/>
    <p:sldId id="272" r:id="rId59"/>
    <p:sldId id="273" r:id="rId60"/>
    <p:sldId id="274" r:id="rId61"/>
    <p:sldId id="276" r:id="rId62"/>
    <p:sldId id="275" r:id="rId63"/>
    <p:sldId id="277" r:id="rId6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5ECB53-D1DB-454C-8B45-7F5355C7518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 eaLnBrk="1" hangingPunct="1">
                <a:buChar char="•"/>
              </a:pPr>
              <a:t>21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 eaLnBrk="1" hangingPunct="1"/>
              <a:t>26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itchFamily="34" charset="0"/>
                <a:ea typeface="宋体" panose="02010600030101010101" pitchFamily="2" charset="-122"/>
              </a:rPr>
              <a:pPr lvl="0" algn="r" eaLnBrk="1" hangingPunct="1"/>
              <a:t>51</a:t>
            </a:fld>
            <a:endParaRPr lang="zh-CN" altLang="en-US" sz="1200" dirty="0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/>
          <p:cNvPicPr>
            <a:picLocks noChangeAspect="1"/>
          </p:cNvPicPr>
          <p:nvPr/>
        </p:nvPicPr>
        <p:blipFill>
          <a:blip r:embed="rId2" cstate="print"/>
          <a:srcRect l="36391" t="26196" r="2908" b="18492"/>
          <a:stretch>
            <a:fillRect/>
          </a:stretch>
        </p:blipFill>
        <p:spPr>
          <a:xfrm>
            <a:off x="-28575" y="-28575"/>
            <a:ext cx="917257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28575" y="-28575"/>
            <a:ext cx="9172575" cy="6886575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10"/>
          <p:cNvPicPr>
            <a:picLocks noChangeAspect="1"/>
          </p:cNvPicPr>
          <p:nvPr/>
        </p:nvPicPr>
        <p:blipFill>
          <a:blip r:embed="rId2" cstate="print"/>
          <a:srcRect l="-9502" t="6705" r="926" b="4568"/>
          <a:stretch>
            <a:fillRect/>
          </a:stretch>
        </p:blipFill>
        <p:spPr>
          <a:xfrm>
            <a:off x="1485900" y="-28575"/>
            <a:ext cx="7658100" cy="691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611562" y="4497383"/>
            <a:ext cx="4017590" cy="3984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611562" y="3095869"/>
            <a:ext cx="4017590" cy="1390186"/>
          </a:xfrm>
        </p:spPr>
        <p:txBody>
          <a:bodyPr>
            <a:noAutofit/>
          </a:bodyPr>
          <a:lstStyle>
            <a:lvl1pPr algn="l">
              <a:lnSpc>
                <a:spcPct val="110000"/>
              </a:lnSpc>
              <a:defRPr sz="24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AE398B5-B48B-4585-9A0F-4465F9DE9D36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9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3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50163" y="393700"/>
            <a:ext cx="1077912" cy="396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9E583F-B1E8-421A-B04F-38418DE5F764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幼圆" pitchFamily="49" charset="-122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8" y="2108203"/>
            <a:ext cx="5995988" cy="1235075"/>
          </a:xfrm>
        </p:spPr>
        <p:txBody>
          <a:bodyPr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1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3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1" y="1244603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376362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4" y="533402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2"/>
            <a:ext cx="4629150" cy="4873625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4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30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1" fontAlgn="base" latinLnBrk="0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3"/>
          <p:cNvPicPr>
            <a:picLocks noChangeAspect="1"/>
          </p:cNvPicPr>
          <p:nvPr/>
        </p:nvPicPr>
        <p:blipFill>
          <a:blip r:embed="rId15" cstate="print"/>
          <a:srcRect l="36391" t="26196" r="2908" b="18492"/>
          <a:stretch>
            <a:fillRect/>
          </a:stretch>
        </p:blipFill>
        <p:spPr>
          <a:xfrm>
            <a:off x="-28575" y="-28575"/>
            <a:ext cx="917257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矩形 34"/>
          <p:cNvSpPr/>
          <p:nvPr/>
        </p:nvSpPr>
        <p:spPr>
          <a:xfrm>
            <a:off x="-28575" y="-28575"/>
            <a:ext cx="9172575" cy="6886575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DE8B08-0BF0-4F02-912C-53F161423E12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KSO_BC1"/>
          <p:cNvSpPr>
            <a:spLocks noGrp="1"/>
          </p:cNvSpPr>
          <p:nvPr>
            <p:ph type="body" idx="1"/>
          </p:nvPr>
        </p:nvSpPr>
        <p:spPr>
          <a:xfrm>
            <a:off x="508000" y="1273175"/>
            <a:ext cx="8121650" cy="5083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032" name="KSO_BT1"/>
          <p:cNvSpPr>
            <a:spLocks noGrp="1"/>
          </p:cNvSpPr>
          <p:nvPr>
            <p:ph type="title"/>
          </p:nvPr>
        </p:nvSpPr>
        <p:spPr>
          <a:xfrm>
            <a:off x="508000" y="312738"/>
            <a:ext cx="8121650" cy="7350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pic>
        <p:nvPicPr>
          <p:cNvPr id="1033" name="Picture 2" descr="F:\PPT素材\LOGO新\logo1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812088" y="188913"/>
            <a:ext cx="1079500" cy="3937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66700" indent="-266700" algn="just" defTabSz="685800" rtl="0" fontAlgn="base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100" kern="1200" dirty="0">
          <a:solidFill>
            <a:schemeClr val="accent1"/>
          </a:solidFill>
          <a:latin typeface="+mn-ea"/>
          <a:ea typeface="+mn-ea"/>
          <a:cs typeface="+mn-cs"/>
        </a:defRPr>
      </a:lvl1pPr>
      <a:lvl2pPr marL="266700" indent="-266700" algn="just" defTabSz="685800" rtl="0" fontAlgn="base">
        <a:lnSpc>
          <a:spcPct val="120000"/>
        </a:lnSpc>
        <a:spcBef>
          <a:spcPct val="0"/>
        </a:spcBef>
        <a:spcAft>
          <a:spcPts val="450"/>
        </a:spcAft>
        <a:buClr>
          <a:srgbClr val="FF81E6"/>
        </a:buClr>
        <a:buFont typeface="幼圆" pitchFamily="49" charset="-122"/>
        <a:buChar char=" "/>
        <a:defRPr sz="13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5.png"/><Relationship Id="rId5" Type="http://schemas.openxmlformats.org/officeDocument/2006/relationships/image" Target="../media/image19.jpeg"/><Relationship Id="rId4" Type="http://schemas.openxmlformats.org/officeDocument/2006/relationships/hyperlink" Target="&#12298;&#24320;&#28385;&#40092;&#33457;&#30340;&#23567;&#36335;&#12299;&#20248;&#25945;&#23398;&#29983;&#23383;.sw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5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image" Target="../media/image5.png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5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5.png"/><Relationship Id="rId5" Type="http://schemas.openxmlformats.org/officeDocument/2006/relationships/image" Target="../media/image32.jpeg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5.png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5.pn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image" Target="../media/image5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image" Target="../media/image5.png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image" Target="../media/image5.png"/><Relationship Id="rId4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image" Target="../media/image5.png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image" Target="../media/image5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03.xml"/><Relationship Id="rId7" Type="http://schemas.openxmlformats.org/officeDocument/2006/relationships/image" Target="../media/image44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5.png"/><Relationship Id="rId4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4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4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4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/>
          <p:nvPr/>
        </p:nvSpPr>
        <p:spPr>
          <a:xfrm>
            <a:off x="571500" y="2078038"/>
            <a:ext cx="5405438" cy="340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开满鲜花的小路</a:t>
            </a:r>
            <a:r>
              <a:rPr lang="zh-CN" altLang="en-US" sz="36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第一课时</a:t>
            </a:r>
            <a:r>
              <a:rPr lang="en-US" altLang="zh-CN" sz="60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8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6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endParaRPr lang="zh-CN" altLang="en-US" sz="6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6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649288" y="1484313"/>
            <a:ext cx="7292975" cy="3222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松鼠太太拿过来一看，里面空空的，什么也没有。原来，包裹破（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pò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）了，里面的东西不见了。看来都漏（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lòu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）在来时的路上啦！鼹鼠先生很懊丧（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ào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zypyyb" panose="02010600060101010101" pitchFamily="2" charset="-122"/>
              <a:ea typeface="zypyyb" panose="0201060006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sàng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841375" y="4800600"/>
            <a:ext cx="71977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怎样的心情是懊丧呢？你能不能读出来呢？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1439863" y="1428750"/>
            <a:ext cx="7399338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春天来了，鼹鼠先生要去松鼠太太家做客。啊（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），通往松鼠太太家的路，成了一条开满鲜花的小路。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1593850" y="5137150"/>
            <a:ext cx="59547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好美的小路啊！好开心啊！</a:t>
            </a:r>
          </a:p>
        </p:txBody>
      </p:sp>
      <p:pic>
        <p:nvPicPr>
          <p:cNvPr id="49157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5775" y="3441700"/>
            <a:ext cx="6334125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15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06363" y="188913"/>
            <a:ext cx="2667000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1006475" y="763588"/>
            <a:ext cx="7399338" cy="393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鼹鼠先生路过刺猬（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wèi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）太太家，正巧（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qiǎo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），刺猬太太走出门。看到门前开着一大片绚（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xuàn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）丽多彩的鲜花，她惊奇地说：“这是谁在我家门前种的花？多美啊！”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鼹鼠先生回答：“我不知道！”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1935163" y="4779963"/>
            <a:ext cx="51308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是谁做的这件事情呢？</a:t>
            </a:r>
          </a:p>
        </p:txBody>
      </p:sp>
      <p:pic>
        <p:nvPicPr>
          <p:cNvPr id="50181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94350"/>
            <a:ext cx="5349875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018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06363" y="196850"/>
            <a:ext cx="2667000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908050" y="958850"/>
            <a:ext cx="7399338" cy="3201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鼹鼠先生路过狐狸太太家，正巧，狐狸太太走出门。看到门前开着一大片五颜六色的鲜花，她惊奇地说：“这是谁在我家门前种的花？真美啊！”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鼹鼠先生回答：“我不知道！”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2586038" y="5832475"/>
            <a:ext cx="3482975" cy="642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谁也不知道！</a:t>
            </a:r>
          </a:p>
        </p:txBody>
      </p:sp>
      <p:pic>
        <p:nvPicPr>
          <p:cNvPr id="51205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9050" y="4337050"/>
            <a:ext cx="6335713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0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1136650" y="1428750"/>
            <a:ext cx="7702550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鼹鼠先生来到松鼠太太门前。松鼠太太走出门，花香扑鼻，她看见门前的小路上花朵簇（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cù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）簇。小松鼠、小刺猬和小狐狸在那里快活地蹦啊跳啊。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5341938" y="4527550"/>
            <a:ext cx="39544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大家玩得好开心啊！</a:t>
            </a:r>
          </a:p>
        </p:txBody>
      </p:sp>
      <p:pic>
        <p:nvPicPr>
          <p:cNvPr id="52229" name="图片 3"/>
          <p:cNvPicPr>
            <a:picLocks noChangeAspect="1"/>
          </p:cNvPicPr>
          <p:nvPr/>
        </p:nvPicPr>
        <p:blipFill>
          <a:blip r:embed="rId4" cstate="print"/>
          <a:srcRect l="27232"/>
          <a:stretch>
            <a:fillRect/>
          </a:stretch>
        </p:blipFill>
        <p:spPr>
          <a:xfrm>
            <a:off x="733425" y="4268788"/>
            <a:ext cx="4608513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223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95263" y="23018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904875" y="1428750"/>
            <a:ext cx="7934325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松鼠太太对鼹鼠先生说：“我知道了，去年长颈鹿大叔寄给你的是花籽。这是多么美好的礼物啊！”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1695450" y="5583238"/>
            <a:ext cx="59531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原来是这样！多美好的礼物啊！</a:t>
            </a:r>
          </a:p>
        </p:txBody>
      </p:sp>
      <p:pic>
        <p:nvPicPr>
          <p:cNvPr id="53253" name="图片 2"/>
          <p:cNvPicPr>
            <a:picLocks noChangeAspect="1"/>
          </p:cNvPicPr>
          <p:nvPr/>
        </p:nvPicPr>
        <p:blipFill>
          <a:blip r:embed="rId4" cstate="print"/>
          <a:srcRect r="5537" b="12563"/>
          <a:stretch>
            <a:fillRect/>
          </a:stretch>
        </p:blipFill>
        <p:spPr>
          <a:xfrm>
            <a:off x="1136650" y="3592513"/>
            <a:ext cx="1890713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图片 3"/>
          <p:cNvPicPr>
            <a:picLocks noChangeAspect="1"/>
          </p:cNvPicPr>
          <p:nvPr/>
        </p:nvPicPr>
        <p:blipFill>
          <a:blip r:embed="rId5" cstate="print"/>
          <a:srcRect t="52859"/>
          <a:stretch>
            <a:fillRect/>
          </a:stretch>
        </p:blipFill>
        <p:spPr>
          <a:xfrm>
            <a:off x="3538538" y="3592513"/>
            <a:ext cx="4667250" cy="173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325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/>
          <p:nvPr/>
        </p:nvSpPr>
        <p:spPr>
          <a:xfrm>
            <a:off x="1136650" y="1719263"/>
            <a:ext cx="81661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小组推荐优秀小选手分角色朗读课文。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68C0C"/>
                </a:solidFill>
                <a:latin typeface="楷体" pitchFamily="49" charset="-122"/>
                <a:ea typeface="楷体" pitchFamily="49" charset="-122"/>
              </a:rPr>
              <a:t>　　</a:t>
            </a:r>
          </a:p>
        </p:txBody>
      </p:sp>
      <p:sp>
        <p:nvSpPr>
          <p:cNvPr id="3" name="云形 2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小组展示</a:t>
            </a:r>
          </a:p>
        </p:txBody>
      </p:sp>
      <p:pic>
        <p:nvPicPr>
          <p:cNvPr id="54276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1913" y="2606675"/>
            <a:ext cx="3854450" cy="337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427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1"/>
          <p:cNvSpPr/>
          <p:nvPr/>
        </p:nvSpPr>
        <p:spPr>
          <a:xfrm>
            <a:off x="1016000" y="1784350"/>
            <a:ext cx="691515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小组里讨论一下你觉得文中的谁最可爱，分享一下理由。</a:t>
            </a:r>
            <a:r>
              <a:rPr lang="zh-CN" altLang="en-US" sz="3200" b="1" dirty="0">
                <a:solidFill>
                  <a:srgbClr val="068C0C"/>
                </a:solidFill>
                <a:latin typeface="楷体" pitchFamily="49" charset="-122"/>
                <a:ea typeface="楷体" pitchFamily="49" charset="-122"/>
              </a:rPr>
              <a:t>　　</a:t>
            </a:r>
          </a:p>
        </p:txBody>
      </p:sp>
      <p:sp>
        <p:nvSpPr>
          <p:cNvPr id="3" name="云形 2"/>
          <p:cNvSpPr/>
          <p:nvPr/>
        </p:nvSpPr>
        <p:spPr>
          <a:xfrm>
            <a:off x="0" y="3032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小组展示</a:t>
            </a:r>
          </a:p>
        </p:txBody>
      </p:sp>
      <p:pic>
        <p:nvPicPr>
          <p:cNvPr id="55300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02063" y="3556000"/>
            <a:ext cx="3946525" cy="359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530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/>
          <p:cNvSpPr/>
          <p:nvPr/>
        </p:nvSpPr>
        <p:spPr>
          <a:xfrm>
            <a:off x="261938" y="434975"/>
            <a:ext cx="2665413" cy="71755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学习生字</a:t>
            </a:r>
          </a:p>
        </p:txBody>
      </p:sp>
      <p:pic>
        <p:nvPicPr>
          <p:cNvPr id="56323" name="图片 15" descr="学习生字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8950" y="1282700"/>
            <a:ext cx="6156325" cy="4618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632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话气泡: 圆角矩形 19"/>
          <p:cNvSpPr/>
          <p:nvPr/>
        </p:nvSpPr>
        <p:spPr>
          <a:xfrm>
            <a:off x="1212850" y="5562600"/>
            <a:ext cx="4541838" cy="596900"/>
          </a:xfrm>
          <a:prstGeom prst="wedgeRoundRectCallout">
            <a:avLst>
              <a:gd name="adj1" fmla="val 62053"/>
              <a:gd name="adj2" fmla="val -16817"/>
              <a:gd name="adj3" fmla="val 16667"/>
            </a:avLst>
          </a:prstGeom>
          <a:gradFill rotWithShape="1">
            <a:gsLst>
              <a:gs pos="0">
                <a:srgbClr val="4FA0AB">
                  <a:lumMod val="110000"/>
                  <a:satMod val="105000"/>
                  <a:tint val="67000"/>
                </a:srgbClr>
              </a:gs>
              <a:gs pos="50000">
                <a:srgbClr val="4FA0AB">
                  <a:lumMod val="105000"/>
                  <a:satMod val="103000"/>
                  <a:tint val="73000"/>
                </a:srgbClr>
              </a:gs>
              <a:gs pos="100000">
                <a:srgbClr val="4FA0AB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4FA0A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anose="020F0502020204030204"/>
                <a:ea typeface="楷体" pitchFamily="49" charset="-122"/>
                <a:cs typeface="+mn-cs"/>
                <a:sym typeface="+mn-ea"/>
              </a:rPr>
              <a:t>请认真书写吧！</a:t>
            </a:r>
          </a:p>
        </p:txBody>
      </p:sp>
      <p:sp>
        <p:nvSpPr>
          <p:cNvPr id="57347" name="Text Box 19"/>
          <p:cNvSpPr txBox="1"/>
          <p:nvPr/>
        </p:nvSpPr>
        <p:spPr>
          <a:xfrm>
            <a:off x="3141663" y="1166813"/>
            <a:ext cx="184150" cy="1739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96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云形 20"/>
          <p:cNvSpPr/>
          <p:nvPr/>
        </p:nvSpPr>
        <p:spPr>
          <a:xfrm>
            <a:off x="735013" y="847725"/>
            <a:ext cx="2665413" cy="71755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学习生字</a:t>
            </a:r>
          </a:p>
        </p:txBody>
      </p:sp>
      <p:pic>
        <p:nvPicPr>
          <p:cNvPr id="57349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5013" y="1884363"/>
            <a:ext cx="7000875" cy="348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35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 12"/>
          <p:cNvSpPr/>
          <p:nvPr/>
        </p:nvSpPr>
        <p:spPr>
          <a:xfrm>
            <a:off x="808038" y="830263"/>
            <a:ext cx="2665413" cy="71755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课文导入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864482" y="2366786"/>
            <a:ext cx="7527925" cy="23891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今天老师来给大家讲一个小故事，故事里有花，有小路，有鼹鼠，有长颈鹿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大家想听吗？</a:t>
            </a:r>
          </a:p>
        </p:txBody>
      </p:sp>
      <p:pic>
        <p:nvPicPr>
          <p:cNvPr id="37893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02288" y="4840288"/>
            <a:ext cx="2571750" cy="2344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89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标注 15"/>
          <p:cNvSpPr/>
          <p:nvPr/>
        </p:nvSpPr>
        <p:spPr>
          <a:xfrm>
            <a:off x="5118100" y="4679950"/>
            <a:ext cx="2600325" cy="1347788"/>
          </a:xfrm>
          <a:prstGeom prst="wedgeRectCallout">
            <a:avLst>
              <a:gd name="adj1" fmla="val -1474"/>
              <a:gd name="adj2" fmla="val -10436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注意里面不是“泉”。</a:t>
            </a:r>
          </a:p>
        </p:txBody>
      </p:sp>
      <p:sp>
        <p:nvSpPr>
          <p:cNvPr id="8" name="矩形标注 15"/>
          <p:cNvSpPr/>
          <p:nvPr/>
        </p:nvSpPr>
        <p:spPr>
          <a:xfrm>
            <a:off x="1274763" y="4797425"/>
            <a:ext cx="3051175" cy="1112838"/>
          </a:xfrm>
          <a:prstGeom prst="wedgeRectCallout">
            <a:avLst>
              <a:gd name="adj1" fmla="val -4215"/>
              <a:gd name="adj2" fmla="val -14095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想一想其它软耳旁的字。</a:t>
            </a:r>
          </a:p>
        </p:txBody>
      </p:sp>
      <p:sp>
        <p:nvSpPr>
          <p:cNvPr id="13" name="矩形标注 14"/>
          <p:cNvSpPr/>
          <p:nvPr/>
        </p:nvSpPr>
        <p:spPr>
          <a:xfrm>
            <a:off x="4325938" y="1530350"/>
            <a:ext cx="4184650" cy="644525"/>
          </a:xfrm>
          <a:prstGeom prst="wedgeRectCallout">
            <a:avLst>
              <a:gd name="adj1" fmla="val -30753"/>
              <a:gd name="adj2" fmla="val 2217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注意偏旁里有一点。</a:t>
            </a:r>
          </a:p>
        </p:txBody>
      </p:sp>
      <p:sp>
        <p:nvSpPr>
          <p:cNvPr id="14" name="矩形标注 15"/>
          <p:cNvSpPr/>
          <p:nvPr/>
        </p:nvSpPr>
        <p:spPr>
          <a:xfrm>
            <a:off x="622300" y="1404938"/>
            <a:ext cx="3130550" cy="1085850"/>
          </a:xfrm>
          <a:prstGeom prst="wedgeRectCallout">
            <a:avLst>
              <a:gd name="adj1" fmla="val 44735"/>
              <a:gd name="adj2" fmla="val 15610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“辶”做偏旁的写法。</a:t>
            </a:r>
          </a:p>
        </p:txBody>
      </p:sp>
      <p:sp>
        <p:nvSpPr>
          <p:cNvPr id="15" name="云形 14"/>
          <p:cNvSpPr/>
          <p:nvPr/>
        </p:nvSpPr>
        <p:spPr bwMode="auto">
          <a:xfrm>
            <a:off x="212725" y="350838"/>
            <a:ext cx="26892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学写生字</a:t>
            </a:r>
          </a:p>
        </p:txBody>
      </p:sp>
      <p:grpSp>
        <p:nvGrpSpPr>
          <p:cNvPr id="58375" name="组合 1"/>
          <p:cNvGrpSpPr/>
          <p:nvPr/>
        </p:nvGrpSpPr>
        <p:grpSpPr>
          <a:xfrm>
            <a:off x="1970088" y="2687638"/>
            <a:ext cx="2743200" cy="1577975"/>
            <a:chOff x="3203575" y="2588004"/>
            <a:chExt cx="2743200" cy="1577596"/>
          </a:xfrm>
        </p:grpSpPr>
        <p:pic>
          <p:nvPicPr>
            <p:cNvPr id="58382" name="图片 39" descr="铅笔字格.png"/>
            <p:cNvPicPr>
              <a:picLocks noChangeAspect="1"/>
            </p:cNvPicPr>
            <p:nvPr/>
          </p:nvPicPr>
          <p:blipFill>
            <a:blip r:embed="rId4" cstate="print"/>
            <a:srcRect r="66365" b="-2438"/>
            <a:stretch>
              <a:fillRect/>
            </a:stretch>
          </p:blipFill>
          <p:spPr>
            <a:xfrm>
              <a:off x="3203575" y="2781300"/>
              <a:ext cx="2743200" cy="1384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83" name="矩形 3"/>
            <p:cNvSpPr/>
            <p:nvPr/>
          </p:nvSpPr>
          <p:spPr>
            <a:xfrm>
              <a:off x="3280106" y="2588004"/>
              <a:ext cx="1210588" cy="14657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邮</a:t>
              </a:r>
            </a:p>
          </p:txBody>
        </p:sp>
        <p:sp>
          <p:nvSpPr>
            <p:cNvPr id="58384" name="矩形 3"/>
            <p:cNvSpPr/>
            <p:nvPr/>
          </p:nvSpPr>
          <p:spPr>
            <a:xfrm>
              <a:off x="4648200" y="2601649"/>
              <a:ext cx="1210588" cy="14657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递</a:t>
              </a:r>
            </a:p>
          </p:txBody>
        </p:sp>
      </p:grpSp>
      <p:grpSp>
        <p:nvGrpSpPr>
          <p:cNvPr id="58376" name="组合 9"/>
          <p:cNvGrpSpPr/>
          <p:nvPr/>
        </p:nvGrpSpPr>
        <p:grpSpPr>
          <a:xfrm>
            <a:off x="4668838" y="2708275"/>
            <a:ext cx="2743200" cy="1557338"/>
            <a:chOff x="3203575" y="2607499"/>
            <a:chExt cx="2743200" cy="1558101"/>
          </a:xfrm>
        </p:grpSpPr>
        <p:pic>
          <p:nvPicPr>
            <p:cNvPr id="58379" name="图片 39" descr="铅笔字格.png"/>
            <p:cNvPicPr>
              <a:picLocks noChangeAspect="1"/>
            </p:cNvPicPr>
            <p:nvPr/>
          </p:nvPicPr>
          <p:blipFill>
            <a:blip r:embed="rId4" cstate="print"/>
            <a:srcRect r="66365" b="-2438"/>
            <a:stretch>
              <a:fillRect/>
            </a:stretch>
          </p:blipFill>
          <p:spPr>
            <a:xfrm>
              <a:off x="3203575" y="2781300"/>
              <a:ext cx="2743200" cy="1384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80" name="矩形 3"/>
            <p:cNvSpPr/>
            <p:nvPr/>
          </p:nvSpPr>
          <p:spPr>
            <a:xfrm>
              <a:off x="3308681" y="2607499"/>
              <a:ext cx="1210588" cy="14665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礼</a:t>
              </a:r>
            </a:p>
          </p:txBody>
        </p:sp>
        <p:sp>
          <p:nvSpPr>
            <p:cNvPr id="58381" name="矩形 3"/>
            <p:cNvSpPr/>
            <p:nvPr/>
          </p:nvSpPr>
          <p:spPr>
            <a:xfrm>
              <a:off x="4579960" y="2615219"/>
              <a:ext cx="1210588" cy="14665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80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原</a:t>
              </a:r>
            </a:p>
          </p:txBody>
        </p:sp>
      </p:grpSp>
      <p:sp>
        <p:nvSpPr>
          <p:cNvPr id="1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837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1651000" y="1274763"/>
            <a:ext cx="6299200" cy="261937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100" normalizeH="0" baseline="0" noProof="0" dirty="0">
                <a:ln>
                  <a:noFill/>
                </a:ln>
                <a:solidFill>
                  <a:srgbClr val="2E2F3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邮 递 裹 寄 局 堆 粒 破</a:t>
            </a:r>
            <a:endParaRPr kumimoji="0" lang="en-US" altLang="zh-CN" sz="4000" b="1" i="0" u="none" strike="noStrike" kern="1200" cap="none" spc="100" normalizeH="0" baseline="0" noProof="0" dirty="0">
              <a:ln>
                <a:noFill/>
              </a:ln>
              <a:solidFill>
                <a:srgbClr val="2E2F3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100" normalizeH="0" baseline="0" noProof="0" dirty="0">
                <a:ln>
                  <a:noFill/>
                </a:ln>
                <a:solidFill>
                  <a:srgbClr val="2E2F3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漏 懊 丧 啊 猬 绚 籽 礼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1" i="0" u="none" strike="noStrike" kern="1200" cap="none" spc="100" normalizeH="0" baseline="0" noProof="0" dirty="0">
              <a:ln>
                <a:noFill/>
              </a:ln>
              <a:solidFill>
                <a:srgbClr val="2E2F3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5954713" y="4122738"/>
            <a:ext cx="2895600" cy="609600"/>
          </a:xfrm>
          <a:prstGeom prst="wedgeRoundRectCallout">
            <a:avLst>
              <a:gd name="adj1" fmla="val -29144"/>
              <a:gd name="adj2" fmla="val 759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猜谜语啦！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047750" y="2974975"/>
            <a:ext cx="3160713" cy="60960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大衣里装个苹果</a:t>
            </a:r>
          </a:p>
        </p:txBody>
      </p:sp>
      <p:sp>
        <p:nvSpPr>
          <p:cNvPr id="15" name="流程图: 可选过程 14"/>
          <p:cNvSpPr/>
          <p:nvPr/>
        </p:nvSpPr>
        <p:spPr>
          <a:xfrm>
            <a:off x="1555750" y="3833813"/>
            <a:ext cx="2365375" cy="60960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小米生宝宝</a:t>
            </a:r>
          </a:p>
        </p:txBody>
      </p:sp>
      <p:sp>
        <p:nvSpPr>
          <p:cNvPr id="5" name="椭圆 4"/>
          <p:cNvSpPr/>
          <p:nvPr/>
        </p:nvSpPr>
        <p:spPr>
          <a:xfrm>
            <a:off x="4422775" y="2849563"/>
            <a:ext cx="1001713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裹</a:t>
            </a:r>
          </a:p>
        </p:txBody>
      </p:sp>
      <p:sp>
        <p:nvSpPr>
          <p:cNvPr id="20" name="椭圆 19"/>
          <p:cNvSpPr/>
          <p:nvPr/>
        </p:nvSpPr>
        <p:spPr>
          <a:xfrm>
            <a:off x="4422775" y="3833813"/>
            <a:ext cx="1001713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籽</a:t>
            </a:r>
          </a:p>
        </p:txBody>
      </p:sp>
      <p:sp>
        <p:nvSpPr>
          <p:cNvPr id="6" name="云形 5"/>
          <p:cNvSpPr/>
          <p:nvPr/>
        </p:nvSpPr>
        <p:spPr>
          <a:xfrm>
            <a:off x="523875" y="457200"/>
            <a:ext cx="2665413" cy="719138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生字认读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1555750" y="4735513"/>
            <a:ext cx="2365375" cy="60960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大米站起来</a:t>
            </a:r>
          </a:p>
        </p:txBody>
      </p:sp>
      <p:sp>
        <p:nvSpPr>
          <p:cNvPr id="11" name="椭圆 10"/>
          <p:cNvSpPr/>
          <p:nvPr/>
        </p:nvSpPr>
        <p:spPr>
          <a:xfrm>
            <a:off x="4437063" y="4732338"/>
            <a:ext cx="1001713" cy="6858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粒</a:t>
            </a:r>
          </a:p>
        </p:txBody>
      </p:sp>
      <p:pic>
        <p:nvPicPr>
          <p:cNvPr id="43019" name="图片 1"/>
          <p:cNvPicPr>
            <a:picLocks noChangeAspect="1"/>
          </p:cNvPicPr>
          <p:nvPr/>
        </p:nvPicPr>
        <p:blipFill>
          <a:blip r:embed="rId5" cstate="print"/>
          <a:srcRect b="20313"/>
          <a:stretch>
            <a:fillRect/>
          </a:stretch>
        </p:blipFill>
        <p:spPr>
          <a:xfrm>
            <a:off x="6086475" y="5175250"/>
            <a:ext cx="2206625" cy="160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02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3" grpId="0" bldLvl="0" animBg="1"/>
      <p:bldP spid="4" grpId="0" bldLvl="0" animBg="1"/>
      <p:bldP spid="15" grpId="0" bldLvl="0" animBg="1"/>
      <p:bldP spid="5" grpId="0" bldLvl="0" animBg="1"/>
      <p:bldP spid="20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838" y="3278188"/>
            <a:ext cx="165735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云形 13"/>
          <p:cNvSpPr/>
          <p:nvPr/>
        </p:nvSpPr>
        <p:spPr>
          <a:xfrm>
            <a:off x="128588" y="330200"/>
            <a:ext cx="26892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巩固练习</a:t>
            </a:r>
          </a:p>
        </p:txBody>
      </p:sp>
      <p:sp>
        <p:nvSpPr>
          <p:cNvPr id="59396" name="内容占位符 2"/>
          <p:cNvSpPr txBox="1"/>
          <p:nvPr/>
        </p:nvSpPr>
        <p:spPr>
          <a:xfrm>
            <a:off x="492125" y="1439863"/>
            <a:ext cx="8474075" cy="1666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       </a:t>
            </a:r>
            <a:r>
              <a:rPr lang="zh-CN" altLang="en-US" sz="3600" b="1" dirty="0">
                <a:solidFill>
                  <a:srgbClr val="5F5F5F"/>
                </a:solidFill>
                <a:latin typeface="楷体" pitchFamily="49" charset="-122"/>
                <a:ea typeface="楷体" pitchFamily="49" charset="-122"/>
              </a:rPr>
              <a:t>打开</a:t>
            </a:r>
            <a:r>
              <a:rPr lang="zh-CN" altLang="en-US" sz="36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基础训练</a:t>
            </a:r>
            <a:r>
              <a:rPr lang="en-US" altLang="zh-CN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-《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开满鲜花的小路</a:t>
            </a:r>
            <a:r>
              <a:rPr lang="en-US" altLang="zh-CN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”</a:t>
            </a:r>
            <a:r>
              <a:rPr lang="zh-CN" altLang="en-US" sz="3600" b="1" dirty="0">
                <a:solidFill>
                  <a:srgbClr val="5F5F5F"/>
                </a:solidFill>
                <a:latin typeface="楷体" pitchFamily="49" charset="-122"/>
                <a:ea typeface="楷体" pitchFamily="49" charset="-122"/>
              </a:rPr>
              <a:t>，一起来闯关吧！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939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/>
          <p:nvPr/>
        </p:nvSpPr>
        <p:spPr>
          <a:xfrm>
            <a:off x="725488" y="1727200"/>
            <a:ext cx="5232400" cy="340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开满鲜花的小路</a:t>
            </a:r>
            <a:r>
              <a:rPr lang="zh-CN" altLang="en-US" sz="36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第二课时</a:t>
            </a:r>
            <a:r>
              <a:rPr lang="en-US" altLang="zh-CN" sz="6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8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6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endParaRPr lang="zh-CN" altLang="en-US" sz="6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"/>
          <p:cNvSpPr txBox="1"/>
          <p:nvPr/>
        </p:nvSpPr>
        <p:spPr>
          <a:xfrm>
            <a:off x="0" y="1543050"/>
            <a:ext cx="6627813" cy="409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油（   ）递（   ）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邮（   ）第（   ）  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原（   ）礼（   ）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    泉（   ）祝（   ）</a:t>
            </a:r>
            <a:endParaRPr lang="zh-CN" altLang="en-US" sz="40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9" name="圆角矩形标注 14"/>
          <p:cNvSpPr/>
          <p:nvPr/>
        </p:nvSpPr>
        <p:spPr>
          <a:xfrm>
            <a:off x="6348413" y="1855788"/>
            <a:ext cx="2484438" cy="1243013"/>
          </a:xfrm>
          <a:prstGeom prst="wedgeRoundRectCallout">
            <a:avLst>
              <a:gd name="adj1" fmla="val -928"/>
              <a:gd name="adj2" fmla="val 144352"/>
              <a:gd name="adj3" fmla="val 16667"/>
            </a:avLst>
          </a:prstGeom>
          <a:solidFill>
            <a:srgbClr val="F480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比一比，再组词。</a:t>
            </a:r>
          </a:p>
        </p:txBody>
      </p:sp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复习生字</a:t>
            </a:r>
          </a:p>
        </p:txBody>
      </p:sp>
      <p:sp>
        <p:nvSpPr>
          <p:cNvPr id="16" name="Text Box 4"/>
          <p:cNvSpPr txBox="1"/>
          <p:nvPr/>
        </p:nvSpPr>
        <p:spPr>
          <a:xfrm>
            <a:off x="2205038" y="1595438"/>
            <a:ext cx="1111250" cy="709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香油</a:t>
            </a:r>
          </a:p>
        </p:txBody>
      </p:sp>
      <p:sp>
        <p:nvSpPr>
          <p:cNvPr id="17" name="Text Box 4"/>
          <p:cNvSpPr txBox="1"/>
          <p:nvPr/>
        </p:nvSpPr>
        <p:spPr>
          <a:xfrm>
            <a:off x="4537075" y="1598613"/>
            <a:ext cx="1111250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传递</a:t>
            </a:r>
          </a:p>
        </p:txBody>
      </p:sp>
      <p:sp>
        <p:nvSpPr>
          <p:cNvPr id="18" name="Text Box 4"/>
          <p:cNvSpPr txBox="1"/>
          <p:nvPr/>
        </p:nvSpPr>
        <p:spPr>
          <a:xfrm>
            <a:off x="2211388" y="2344738"/>
            <a:ext cx="1111250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邮局</a:t>
            </a:r>
          </a:p>
        </p:txBody>
      </p:sp>
      <p:sp>
        <p:nvSpPr>
          <p:cNvPr id="19" name="Text Box 4"/>
          <p:cNvSpPr txBox="1"/>
          <p:nvPr/>
        </p:nvSpPr>
        <p:spPr>
          <a:xfrm>
            <a:off x="4305300" y="2373313"/>
            <a:ext cx="1574800" cy="709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第一</a:t>
            </a: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</a:t>
            </a:r>
          </a:p>
        </p:txBody>
      </p:sp>
      <p:sp>
        <p:nvSpPr>
          <p:cNvPr id="20" name="Text Box 4"/>
          <p:cNvSpPr txBox="1"/>
          <p:nvPr/>
        </p:nvSpPr>
        <p:spPr>
          <a:xfrm>
            <a:off x="2220913" y="4011613"/>
            <a:ext cx="1111250" cy="709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原来</a:t>
            </a:r>
          </a:p>
        </p:txBody>
      </p:sp>
      <p:sp>
        <p:nvSpPr>
          <p:cNvPr id="21" name="Text Box 4"/>
          <p:cNvSpPr txBox="1"/>
          <p:nvPr/>
        </p:nvSpPr>
        <p:spPr>
          <a:xfrm>
            <a:off x="4537075" y="3967163"/>
            <a:ext cx="1111250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礼物</a:t>
            </a:r>
          </a:p>
        </p:txBody>
      </p:sp>
      <p:sp>
        <p:nvSpPr>
          <p:cNvPr id="22" name="Text Box 4"/>
          <p:cNvSpPr txBox="1"/>
          <p:nvPr/>
        </p:nvSpPr>
        <p:spPr>
          <a:xfrm>
            <a:off x="2239963" y="4751388"/>
            <a:ext cx="1111250" cy="709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泉水</a:t>
            </a:r>
          </a:p>
        </p:txBody>
      </p:sp>
      <p:sp>
        <p:nvSpPr>
          <p:cNvPr id="23" name="Text Box 4"/>
          <p:cNvSpPr txBox="1"/>
          <p:nvPr/>
        </p:nvSpPr>
        <p:spPr>
          <a:xfrm>
            <a:off x="4537075" y="4721225"/>
            <a:ext cx="1111250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祝福</a:t>
            </a:r>
          </a:p>
        </p:txBody>
      </p:sp>
      <p:pic>
        <p:nvPicPr>
          <p:cNvPr id="39949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8088" y="4011613"/>
            <a:ext cx="2370137" cy="171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995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3"/>
          <p:cNvSpPr txBox="1"/>
          <p:nvPr/>
        </p:nvSpPr>
        <p:spPr>
          <a:xfrm>
            <a:off x="1077913" y="1533525"/>
            <a:ext cx="5842000" cy="2781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yóu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：由  邮  油  游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yuán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：原  元  员  园</a:t>
            </a: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9" name="圆角矩形标注 14"/>
          <p:cNvSpPr/>
          <p:nvPr/>
        </p:nvSpPr>
        <p:spPr>
          <a:xfrm>
            <a:off x="806450" y="4449763"/>
            <a:ext cx="5857875" cy="612775"/>
          </a:xfrm>
          <a:prstGeom prst="wedgeRoundRectCallout">
            <a:avLst>
              <a:gd name="adj1" fmla="val 52680"/>
              <a:gd name="adj2" fmla="val 113184"/>
              <a:gd name="adj3" fmla="val 16667"/>
            </a:avLst>
          </a:prstGeom>
          <a:solidFill>
            <a:srgbClr val="F480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这些字的音节有什么特点呢？</a:t>
            </a:r>
          </a:p>
        </p:txBody>
      </p:sp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复习生字</a:t>
            </a:r>
          </a:p>
        </p:txBody>
      </p:sp>
      <p:pic>
        <p:nvPicPr>
          <p:cNvPr id="40965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443" b="12038"/>
          <a:stretch>
            <a:fillRect/>
          </a:stretch>
        </p:blipFill>
        <p:spPr>
          <a:xfrm>
            <a:off x="6419850" y="4713288"/>
            <a:ext cx="2063750" cy="202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6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话气泡: 圆角矩形 2"/>
          <p:cNvSpPr/>
          <p:nvPr/>
        </p:nvSpPr>
        <p:spPr>
          <a:xfrm>
            <a:off x="6156325" y="3132138"/>
            <a:ext cx="2665413" cy="1339850"/>
          </a:xfrm>
          <a:prstGeom prst="wedgeRoundRectCallout">
            <a:avLst>
              <a:gd name="adj1" fmla="val 36176"/>
              <a:gd name="adj2" fmla="val 62524"/>
              <a:gd name="adj3" fmla="val 16667"/>
            </a:avLst>
          </a:prstGeom>
          <a:solidFill>
            <a:srgbClr val="F480B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根据偏旁学生字。</a:t>
            </a:r>
          </a:p>
        </p:txBody>
      </p:sp>
      <p:sp>
        <p:nvSpPr>
          <p:cNvPr id="6" name="云形 5"/>
          <p:cNvSpPr/>
          <p:nvPr/>
        </p:nvSpPr>
        <p:spPr>
          <a:xfrm>
            <a:off x="523875" y="457200"/>
            <a:ext cx="2665413" cy="719138"/>
          </a:xfrm>
          <a:prstGeom prst="cloud">
            <a:avLst/>
          </a:prstGeom>
          <a:ln>
            <a:solidFill>
              <a:srgbClr val="F48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复习生字</a:t>
            </a:r>
          </a:p>
        </p:txBody>
      </p:sp>
      <p:sp>
        <p:nvSpPr>
          <p:cNvPr id="41988" name="文本框 3"/>
          <p:cNvSpPr txBox="1"/>
          <p:nvPr/>
        </p:nvSpPr>
        <p:spPr>
          <a:xfrm>
            <a:off x="1416050" y="1539875"/>
            <a:ext cx="4021138" cy="401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犭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：猬  狗  猫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纟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：绚  细  绸</a:t>
            </a: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辶</a:t>
            </a:r>
            <a:r>
              <a:rPr lang="zh-CN" altLang="en-US" sz="4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：递  送  迎 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pic>
        <p:nvPicPr>
          <p:cNvPr id="41989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3238" y="4662488"/>
            <a:ext cx="1968500" cy="179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99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话气泡: 椭圆形 2"/>
          <p:cNvSpPr/>
          <p:nvPr/>
        </p:nvSpPr>
        <p:spPr>
          <a:xfrm>
            <a:off x="457200" y="1174750"/>
            <a:ext cx="914400" cy="612775"/>
          </a:xfrm>
          <a:prstGeom prst="wedgeEllipseCallout">
            <a:avLst>
              <a:gd name="adj1" fmla="val 40811"/>
              <a:gd name="adj2" fmla="val 10134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？</a:t>
            </a:r>
          </a:p>
        </p:txBody>
      </p:sp>
      <p:sp>
        <p:nvSpPr>
          <p:cNvPr id="2" name="云形 1"/>
          <p:cNvSpPr/>
          <p:nvPr/>
        </p:nvSpPr>
        <p:spPr>
          <a:xfrm>
            <a:off x="50800" y="23336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927100" y="1198563"/>
            <a:ext cx="6388100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邮递（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yóu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dì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）员黄狗在门口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：“鼹鼠（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yǎn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shǔ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）先生，您的包裹（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guǒ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）单！”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E2586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1017588" y="4965700"/>
            <a:ext cx="6516688" cy="1281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课文一开头出现了几个小动物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，他们分别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是什么关系呢？</a:t>
            </a:r>
          </a:p>
        </p:txBody>
      </p:sp>
      <p:sp>
        <p:nvSpPr>
          <p:cNvPr id="6" name="矩形 5"/>
          <p:cNvSpPr/>
          <p:nvPr/>
        </p:nvSpPr>
        <p:spPr>
          <a:xfrm>
            <a:off x="946150" y="3043238"/>
            <a:ext cx="5537200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原来，长颈（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jǐng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）鹿大叔给鼹鼠先生寄（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）来了一个包裹。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E2586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44039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1116013"/>
            <a:ext cx="1828800" cy="218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0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1075" y="4614863"/>
            <a:ext cx="2970213" cy="201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1" name="图片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350" y="3106738"/>
            <a:ext cx="1968500" cy="1795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404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38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0" y="2794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555625" y="1252538"/>
            <a:ext cx="7831138" cy="2652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鼹鼠先生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赶紧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骑（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qí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）着摩托车，到邮局（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）去领包裹。他回家后打开包裹，看见一堆（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duī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）小颗粒（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），可认不出是什么东西。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E2586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7415" name="矩形 7"/>
          <p:cNvSpPr>
            <a:spLocks noChangeArrowheads="1"/>
          </p:cNvSpPr>
          <p:nvPr/>
        </p:nvSpPr>
        <p:spPr bwMode="auto">
          <a:xfrm>
            <a:off x="555625" y="4052888"/>
            <a:ext cx="6524625" cy="1998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你从“赶紧”这个词语看出来什么呢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？你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觉得这些认不出来的小颗粒是什么呢？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  <a:sym typeface="+mn-ea"/>
            </a:endParaRPr>
          </a:p>
        </p:txBody>
      </p:sp>
      <p:pic>
        <p:nvPicPr>
          <p:cNvPr id="45061" name="图片 2"/>
          <p:cNvPicPr>
            <a:picLocks noChangeAspect="1"/>
          </p:cNvPicPr>
          <p:nvPr/>
        </p:nvPicPr>
        <p:blipFill>
          <a:blip r:embed="rId4" cstate="print"/>
          <a:srcRect l="47260" t="19452"/>
          <a:stretch>
            <a:fillRect/>
          </a:stretch>
        </p:blipFill>
        <p:spPr>
          <a:xfrm>
            <a:off x="7215188" y="3700463"/>
            <a:ext cx="1928812" cy="184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06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82550" y="12858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531813" y="1576388"/>
            <a:ext cx="6461125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鼹鼠先生拿着包裹，来到松鼠太太家。他问松鼠太太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长颈鹿大叔寄来一个包裹，请您看看是什么东西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？”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8437" name="矩形 4"/>
          <p:cNvSpPr/>
          <p:nvPr/>
        </p:nvSpPr>
        <p:spPr>
          <a:xfrm>
            <a:off x="463550" y="4857750"/>
            <a:ext cx="7329488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鼹鼠和松鼠是什么关系呢？怎样的对话符合他们的身份呢？试着读一读。</a:t>
            </a:r>
          </a:p>
        </p:txBody>
      </p:sp>
      <p:sp>
        <p:nvSpPr>
          <p:cNvPr id="7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3619500" y="2857500"/>
            <a:ext cx="1905000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6702425" y="2957513"/>
            <a:ext cx="2032000" cy="210820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8" name="图片 3"/>
          <p:cNvPicPr>
            <a:picLocks noChangeAspect="1"/>
          </p:cNvPicPr>
          <p:nvPr/>
        </p:nvPicPr>
        <p:blipFill>
          <a:blip r:embed="rId5" cstate="print"/>
          <a:srcRect r="2702" b="8356"/>
          <a:stretch>
            <a:fillRect/>
          </a:stretch>
        </p:blipFill>
        <p:spPr>
          <a:xfrm>
            <a:off x="7072313" y="1028700"/>
            <a:ext cx="1257300" cy="167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762375" y="4105275"/>
            <a:ext cx="2349500" cy="60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注意标点哦！</a:t>
            </a:r>
            <a:endParaRPr lang="zh-CN" altLang="en-US" sz="2800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609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"/>
          <p:cNvSpPr txBox="1"/>
          <p:nvPr/>
        </p:nvSpPr>
        <p:spPr>
          <a:xfrm>
            <a:off x="941388" y="2076450"/>
            <a:ext cx="4911725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邮 递 裹 寄</a:t>
            </a:r>
            <a:endParaRPr lang="en-US" altLang="zh-CN" sz="6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6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局 堆 粒 破</a:t>
            </a:r>
            <a:endParaRPr lang="en-US" altLang="zh-CN" sz="6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952500" y="1366838"/>
            <a:ext cx="912813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yóu</a:t>
            </a:r>
          </a:p>
        </p:txBody>
      </p:sp>
      <p:sp>
        <p:nvSpPr>
          <p:cNvPr id="38916" name="Text Box 7"/>
          <p:cNvSpPr txBox="1"/>
          <p:nvPr/>
        </p:nvSpPr>
        <p:spPr>
          <a:xfrm>
            <a:off x="3192463" y="1366838"/>
            <a:ext cx="11493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guǒ </a:t>
            </a:r>
          </a:p>
        </p:txBody>
      </p:sp>
      <p:sp>
        <p:nvSpPr>
          <p:cNvPr id="9" name="圆角矩形标注 14"/>
          <p:cNvSpPr/>
          <p:nvPr/>
        </p:nvSpPr>
        <p:spPr>
          <a:xfrm>
            <a:off x="5943600" y="2879725"/>
            <a:ext cx="2590800" cy="1635125"/>
          </a:xfrm>
          <a:prstGeom prst="wedgeRoundRectCallout">
            <a:avLst>
              <a:gd name="adj1" fmla="val 24897"/>
              <a:gd name="adj2" fmla="val 4672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看谁读得又对又好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!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38918" name="Text Box 7"/>
          <p:cNvSpPr txBox="1"/>
          <p:nvPr/>
        </p:nvSpPr>
        <p:spPr>
          <a:xfrm>
            <a:off x="1060450" y="3535363"/>
            <a:ext cx="115093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jú </a:t>
            </a:r>
          </a:p>
        </p:txBody>
      </p:sp>
      <p:sp>
        <p:nvSpPr>
          <p:cNvPr id="38919" name="Text Box 7"/>
          <p:cNvSpPr txBox="1"/>
          <p:nvPr/>
        </p:nvSpPr>
        <p:spPr>
          <a:xfrm>
            <a:off x="2233613" y="3535363"/>
            <a:ext cx="11525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duī </a:t>
            </a:r>
          </a:p>
        </p:txBody>
      </p:sp>
      <p:sp>
        <p:nvSpPr>
          <p:cNvPr id="38920" name="Text Box 7"/>
          <p:cNvSpPr txBox="1"/>
          <p:nvPr/>
        </p:nvSpPr>
        <p:spPr>
          <a:xfrm>
            <a:off x="3397250" y="3535363"/>
            <a:ext cx="13525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lì  </a:t>
            </a:r>
          </a:p>
        </p:txBody>
      </p:sp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认识生字</a:t>
            </a:r>
          </a:p>
        </p:txBody>
      </p:sp>
      <p:sp>
        <p:nvSpPr>
          <p:cNvPr id="38922" name="Text Box 5"/>
          <p:cNvSpPr txBox="1"/>
          <p:nvPr/>
        </p:nvSpPr>
        <p:spPr>
          <a:xfrm>
            <a:off x="2212975" y="1366838"/>
            <a:ext cx="563563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dì</a:t>
            </a:r>
          </a:p>
        </p:txBody>
      </p:sp>
      <p:sp>
        <p:nvSpPr>
          <p:cNvPr id="38923" name="Text Box 7"/>
          <p:cNvSpPr txBox="1"/>
          <p:nvPr/>
        </p:nvSpPr>
        <p:spPr>
          <a:xfrm>
            <a:off x="4568825" y="1366838"/>
            <a:ext cx="11493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jì </a:t>
            </a:r>
          </a:p>
        </p:txBody>
      </p:sp>
      <p:sp>
        <p:nvSpPr>
          <p:cNvPr id="38924" name="Text Box 7"/>
          <p:cNvSpPr txBox="1"/>
          <p:nvPr/>
        </p:nvSpPr>
        <p:spPr>
          <a:xfrm>
            <a:off x="4624388" y="3535363"/>
            <a:ext cx="14811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pò </a:t>
            </a:r>
          </a:p>
        </p:txBody>
      </p:sp>
      <p:sp>
        <p:nvSpPr>
          <p:cNvPr id="18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2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课堂训练</a:t>
            </a:r>
          </a:p>
        </p:txBody>
      </p:sp>
      <p:sp>
        <p:nvSpPr>
          <p:cNvPr id="7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3619500" y="2857500"/>
            <a:ext cx="1905000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1" name="矩形 2"/>
          <p:cNvSpPr/>
          <p:nvPr/>
        </p:nvSpPr>
        <p:spPr>
          <a:xfrm>
            <a:off x="806450" y="1782763"/>
            <a:ext cx="819150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问答式的句式训练：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例：</a:t>
            </a:r>
            <a:endParaRPr lang="en-US" altLang="zh-CN" sz="32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问：</a:t>
            </a:r>
            <a:r>
              <a:rPr lang="zh-CN" altLang="en-US" sz="3200" b="1" dirty="0">
                <a:solidFill>
                  <a:srgbClr val="068C0C"/>
                </a:solidFill>
                <a:latin typeface="楷体" pitchFamily="49" charset="-122"/>
                <a:ea typeface="楷体" pitchFamily="49" charset="-122"/>
              </a:rPr>
              <a:t>鼹鼠先生去问松鼠太太一个什么问题？</a:t>
            </a:r>
            <a:endParaRPr lang="en-US" altLang="zh-CN" sz="3200" b="1" dirty="0">
              <a:solidFill>
                <a:srgbClr val="068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32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鼹鼠先生向松鼠太太请教包裹里是什么东西。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　　</a:t>
            </a:r>
            <a:endParaRPr lang="en-US" altLang="zh-CN" sz="32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71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649288" y="1484313"/>
            <a:ext cx="8188325" cy="2652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松鼠太太拿过来一看，里面空空的，什么也没有。原来，包裹破（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pò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）了，里面的东西不见了。看来都漏（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lòu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）在来时的路上啦！鼹鼠先生很懊丧（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ào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sàng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2586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E2586F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649288" y="4264025"/>
            <a:ext cx="3927475" cy="1301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空（</a:t>
            </a:r>
            <a:r>
              <a:rPr lang="en-US" altLang="zh-CN" sz="32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kòng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）空白</a:t>
            </a:r>
            <a:endParaRPr lang="en-US" altLang="zh-CN" sz="32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kōng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）天空</a:t>
            </a:r>
          </a:p>
        </p:txBody>
      </p:sp>
      <p:sp>
        <p:nvSpPr>
          <p:cNvPr id="5" name="矩形 5"/>
          <p:cNvSpPr/>
          <p:nvPr/>
        </p:nvSpPr>
        <p:spPr>
          <a:xfrm>
            <a:off x="4530725" y="5648325"/>
            <a:ext cx="43068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懊丧：懊恼沮丧。</a:t>
            </a:r>
          </a:p>
        </p:txBody>
      </p:sp>
      <p:grpSp>
        <p:nvGrpSpPr>
          <p:cNvPr id="3" name="组合 10"/>
          <p:cNvGrpSpPr/>
          <p:nvPr/>
        </p:nvGrpSpPr>
        <p:grpSpPr>
          <a:xfrm>
            <a:off x="5345113" y="3821113"/>
            <a:ext cx="3294062" cy="1654175"/>
            <a:chOff x="5219072" y="3762203"/>
            <a:chExt cx="3294325" cy="1654680"/>
          </a:xfrm>
        </p:grpSpPr>
        <p:pic>
          <p:nvPicPr>
            <p:cNvPr id="48137" name="图片 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486" t="13116" r="2324" b="16389"/>
            <a:stretch>
              <a:fillRect/>
            </a:stretch>
          </p:blipFill>
          <p:spPr>
            <a:xfrm>
              <a:off x="6955954" y="3762203"/>
              <a:ext cx="1557443" cy="16114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8" name="矩形 7"/>
            <p:cNvSpPr/>
            <p:nvPr/>
          </p:nvSpPr>
          <p:spPr>
            <a:xfrm>
              <a:off x="5219072" y="4233346"/>
              <a:ext cx="1658244" cy="672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E2586F"/>
                  </a:solidFill>
                  <a:latin typeface="zypyyb" panose="02010600060101010101" pitchFamily="2" charset="-122"/>
                  <a:ea typeface="zypyyb" panose="02010600060101010101" pitchFamily="2" charset="-122"/>
                  <a:sym typeface="+mn-ea"/>
                </a:rPr>
                <a:t>ào sàng</a:t>
              </a:r>
              <a:endParaRPr lang="zh-CN" altLang="en-US" sz="3200" dirty="0">
                <a:latin typeface="Calibri" pitchFamily="34" charset="0"/>
              </a:endParaRPr>
            </a:p>
          </p:txBody>
        </p:sp>
        <p:sp>
          <p:nvSpPr>
            <p:cNvPr id="48139" name="矩形 8"/>
            <p:cNvSpPr/>
            <p:nvPr/>
          </p:nvSpPr>
          <p:spPr>
            <a:xfrm>
              <a:off x="5262017" y="4744006"/>
              <a:ext cx="1422543" cy="6728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E2586F"/>
                  </a:solidFill>
                  <a:latin typeface="楷体" pitchFamily="49" charset="-122"/>
                  <a:ea typeface="楷体" pitchFamily="49" charset="-122"/>
                  <a:sym typeface="+mn-ea"/>
                </a:rPr>
                <a:t>懊  丧</a:t>
              </a:r>
              <a:endParaRPr lang="zh-CN" altLang="en-US" sz="3200" dirty="0">
                <a:latin typeface="Calibri" pitchFamily="34" charset="0"/>
              </a:endParaRPr>
            </a:p>
          </p:txBody>
        </p:sp>
      </p:grpSp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439863" y="1428750"/>
            <a:ext cx="7399338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春天来了，鼹鼠先生要去松鼠太太家做客。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），通往松鼠太太家的路，成了一条开满鲜花的小路。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B1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49156" name="图片 2"/>
          <p:cNvPicPr>
            <a:picLocks noChangeAspect="1"/>
          </p:cNvPicPr>
          <p:nvPr/>
        </p:nvPicPr>
        <p:blipFill>
          <a:blip r:embed="rId4" cstate="print"/>
          <a:srcRect l="27206"/>
          <a:stretch>
            <a:fillRect/>
          </a:stretch>
        </p:blipFill>
        <p:spPr>
          <a:xfrm>
            <a:off x="1584325" y="3676650"/>
            <a:ext cx="4611688" cy="1493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15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74612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交流分享</a:t>
            </a:r>
          </a:p>
        </p:txBody>
      </p:sp>
      <p:sp>
        <p:nvSpPr>
          <p:cNvPr id="20485" name="矩形 4"/>
          <p:cNvSpPr/>
          <p:nvPr/>
        </p:nvSpPr>
        <p:spPr>
          <a:xfrm>
            <a:off x="695325" y="4048125"/>
            <a:ext cx="7751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你曾经见过什么样子的“路”？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68563" y="4470400"/>
            <a:ext cx="401637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97200" y="1557338"/>
            <a:ext cx="3946525" cy="247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018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0" y="1778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1098550" y="989013"/>
            <a:ext cx="7399338" cy="393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鼹鼠先生路过刺猬（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wèi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）太太家，正巧（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qiǎo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），刺猬太太走出门。看到门前开着一大片绚（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xuàn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）丽多彩的鲜花，她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惊奇地说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：“这是谁在我家门前种的花？多美啊！”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鼹鼠先生回答：“我不知道！”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890588" y="5894388"/>
            <a:ext cx="10112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pic>
        <p:nvPicPr>
          <p:cNvPr id="51205" name="图片 3"/>
          <p:cNvPicPr>
            <a:picLocks noChangeAspect="1"/>
          </p:cNvPicPr>
          <p:nvPr/>
        </p:nvPicPr>
        <p:blipFill>
          <a:blip r:embed="rId4" cstate="print"/>
          <a:srcRect l="30000" t="14958" r="1761" b="6020"/>
          <a:stretch>
            <a:fillRect/>
          </a:stretch>
        </p:blipFill>
        <p:spPr>
          <a:xfrm>
            <a:off x="1787525" y="5045075"/>
            <a:ext cx="6240463" cy="149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0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82563" y="230188"/>
            <a:ext cx="2667000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806450" y="949325"/>
            <a:ext cx="7399338" cy="3203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鼹鼠先生路过狐狸太太家，正巧，狐狸太太走出门。看到门前开着一大片五颜六色的鲜花，她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惊奇地说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：“这是谁在我家门前种的花？真美啊！”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鼹鼠先生回答：“我不知道！”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52228" name="图片 3"/>
          <p:cNvPicPr>
            <a:picLocks noChangeAspect="1"/>
          </p:cNvPicPr>
          <p:nvPr/>
        </p:nvPicPr>
        <p:blipFill>
          <a:blip r:embed="rId4" cstate="print"/>
          <a:srcRect l="30000" t="14958" r="1761" b="6020"/>
          <a:stretch>
            <a:fillRect/>
          </a:stretch>
        </p:blipFill>
        <p:spPr>
          <a:xfrm>
            <a:off x="1906588" y="5561013"/>
            <a:ext cx="4930775" cy="117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82650" y="4078288"/>
            <a:ext cx="7323138" cy="1312862"/>
          </a:xfrm>
          <a:prstGeom prst="rect">
            <a:avLst/>
          </a:prstGeom>
          <a:noFill/>
          <a:ln w="9525" cap="flat" cmpd="sng">
            <a:solidFill>
              <a:srgbClr val="F480B4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    两个对话，两个“惊奇”，请体会小动物的心情！</a:t>
            </a:r>
            <a:endParaRPr lang="zh-CN" altLang="en-US" sz="3200" dirty="0">
              <a:latin typeface="Calibri" pitchFamily="34" charset="0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223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0" y="50958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交流分享</a:t>
            </a:r>
          </a:p>
        </p:txBody>
      </p:sp>
      <p:sp>
        <p:nvSpPr>
          <p:cNvPr id="20485" name="矩形 4"/>
          <p:cNvSpPr/>
          <p:nvPr/>
        </p:nvSpPr>
        <p:spPr>
          <a:xfrm>
            <a:off x="958850" y="3260725"/>
            <a:ext cx="7751763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门前开着一大片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（绚丽多彩）</a:t>
            </a: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的鲜花。</a:t>
            </a:r>
            <a:endParaRPr lang="en-US" altLang="zh-CN" sz="3200" b="1" dirty="0">
              <a:solidFill>
                <a:srgbClr val="E2586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门前开着一大片（        ）的鲜花。</a:t>
            </a:r>
            <a:endParaRPr lang="en-US" altLang="zh-CN" sz="3200" b="1" dirty="0">
              <a:solidFill>
                <a:srgbClr val="E2586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房子旁边（              ）。</a:t>
            </a:r>
            <a:endParaRPr lang="en-US" altLang="zh-CN" sz="3200" b="1" dirty="0">
              <a:solidFill>
                <a:srgbClr val="E2586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山坡上（                ）。</a:t>
            </a:r>
            <a:endParaRPr lang="en-US" altLang="zh-CN" sz="3200" b="1" dirty="0">
              <a:solidFill>
                <a:srgbClr val="E2586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b="1" dirty="0">
              <a:solidFill>
                <a:srgbClr val="E2586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252" name="矩形 3"/>
          <p:cNvSpPr/>
          <p:nvPr/>
        </p:nvSpPr>
        <p:spPr>
          <a:xfrm>
            <a:off x="576263" y="1978025"/>
            <a:ext cx="3786187" cy="892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照样子说句子。</a:t>
            </a:r>
            <a:endParaRPr lang="en-US" altLang="zh-CN" sz="4000" b="1" dirty="0">
              <a:solidFill>
                <a:srgbClr val="0033CC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3253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2450" y="1228725"/>
            <a:ext cx="2941638" cy="1839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325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0" y="23495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635000" y="914400"/>
            <a:ext cx="7785100" cy="265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鼹鼠先生来到松鼠太太门前。松鼠太太走出门，花香扑鼻，她看见门前的小路上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花朵簇（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cù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。小松鼠、小刺猬和小狐狸在那里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快活地蹦啊跳啊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54276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b="2916"/>
          <a:stretch>
            <a:fillRect/>
          </a:stretch>
        </p:blipFill>
        <p:spPr>
          <a:xfrm>
            <a:off x="3421063" y="4870450"/>
            <a:ext cx="3062287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4"/>
          <p:cNvSpPr/>
          <p:nvPr/>
        </p:nvSpPr>
        <p:spPr>
          <a:xfrm>
            <a:off x="1044575" y="3568700"/>
            <a:ext cx="61468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花朵簇簇：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雪花飘飘 凉风习习</a:t>
            </a:r>
            <a:endParaRPr lang="en-US" altLang="zh-CN" sz="3200" b="1" dirty="0">
              <a:solidFill>
                <a:srgbClr val="B1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快活地跳：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开心地玩</a:t>
            </a:r>
            <a:r>
              <a:rPr lang="en-US" altLang="zh-CN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惊喜地笑</a:t>
            </a: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427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06363" y="260350"/>
            <a:ext cx="2667000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课文赏析</a:t>
            </a:r>
          </a:p>
        </p:txBody>
      </p:sp>
      <p:sp>
        <p:nvSpPr>
          <p:cNvPr id="10" name="矩形 9"/>
          <p:cNvSpPr/>
          <p:nvPr/>
        </p:nvSpPr>
        <p:spPr>
          <a:xfrm>
            <a:off x="661988" y="1141413"/>
            <a:ext cx="7399338" cy="2012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松鼠太太对鼹鼠先生说：“我知道了，去年长颈鹿大叔寄给你的是花籽。这是多么美好的礼物啊！”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1258888" y="5146675"/>
            <a:ext cx="7489825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去年的花籽到了春天，变成了开满鲜花的小路。这是多么美好的礼物啊！</a:t>
            </a:r>
          </a:p>
        </p:txBody>
      </p:sp>
      <p:pic>
        <p:nvPicPr>
          <p:cNvPr id="55301" name="图片 2"/>
          <p:cNvPicPr>
            <a:picLocks noChangeAspect="1"/>
          </p:cNvPicPr>
          <p:nvPr/>
        </p:nvPicPr>
        <p:blipFill>
          <a:blip r:embed="rId4" cstate="print"/>
          <a:srcRect r="5537" b="12563"/>
          <a:stretch>
            <a:fillRect/>
          </a:stretch>
        </p:blipFill>
        <p:spPr>
          <a:xfrm>
            <a:off x="1524000" y="3275013"/>
            <a:ext cx="1890713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2" name="图片 3"/>
          <p:cNvPicPr>
            <a:picLocks noChangeAspect="1"/>
          </p:cNvPicPr>
          <p:nvPr/>
        </p:nvPicPr>
        <p:blipFill>
          <a:blip r:embed="rId5" cstate="print"/>
          <a:srcRect t="52859"/>
          <a:stretch>
            <a:fillRect/>
          </a:stretch>
        </p:blipFill>
        <p:spPr>
          <a:xfrm>
            <a:off x="3802063" y="3290888"/>
            <a:ext cx="46672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530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课堂展示</a:t>
            </a:r>
          </a:p>
        </p:txBody>
      </p:sp>
      <p:sp>
        <p:nvSpPr>
          <p:cNvPr id="56323" name="矩形 9"/>
          <p:cNvSpPr/>
          <p:nvPr/>
        </p:nvSpPr>
        <p:spPr>
          <a:xfrm>
            <a:off x="1347788" y="2033588"/>
            <a:ext cx="73993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  <a:sym typeface="+mn-ea"/>
              </a:rPr>
              <a:t>这是</a:t>
            </a:r>
            <a:r>
              <a:rPr lang="zh-CN" altLang="en-US" sz="32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  <a:sym typeface="+mn-ea"/>
              </a:rPr>
              <a:t>多么美好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  <a:sym typeface="+mn-ea"/>
              </a:rPr>
              <a:t>的礼物啊！</a:t>
            </a:r>
            <a:endParaRPr lang="en-US" altLang="zh-CN" sz="3200" b="1" dirty="0">
              <a:solidFill>
                <a:srgbClr val="B1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56324" name="图片 3"/>
          <p:cNvPicPr>
            <a:picLocks noChangeAspect="1"/>
          </p:cNvPicPr>
          <p:nvPr/>
        </p:nvPicPr>
        <p:blipFill>
          <a:blip r:embed="rId4" cstate="print"/>
          <a:srcRect r="52859"/>
          <a:stretch>
            <a:fillRect/>
          </a:stretch>
        </p:blipFill>
        <p:spPr>
          <a:xfrm>
            <a:off x="6410325" y="1538288"/>
            <a:ext cx="1731963" cy="466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347788" y="3286125"/>
            <a:ext cx="4716462" cy="673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试着用“多么”说句子！</a:t>
            </a:r>
            <a:endParaRPr lang="zh-CN" alt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632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"/>
          <p:cNvSpPr txBox="1"/>
          <p:nvPr/>
        </p:nvSpPr>
        <p:spPr>
          <a:xfrm>
            <a:off x="857250" y="2092325"/>
            <a:ext cx="5829300" cy="3694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漏 懊 丧 啊</a:t>
            </a:r>
            <a:endParaRPr lang="en-US" altLang="zh-CN" sz="6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6000" b="1" dirty="0">
              <a:solidFill>
                <a:srgbClr val="2E2F31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猬 绚 籽 礼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285875" y="1341438"/>
            <a:ext cx="912813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lòu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556000" y="1341438"/>
            <a:ext cx="23368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sàng</a:t>
            </a:r>
          </a:p>
        </p:txBody>
      </p:sp>
      <p:sp>
        <p:nvSpPr>
          <p:cNvPr id="10" name="Text Box 7"/>
          <p:cNvSpPr txBox="1"/>
          <p:nvPr/>
        </p:nvSpPr>
        <p:spPr>
          <a:xfrm>
            <a:off x="5067300" y="1341438"/>
            <a:ext cx="16462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ā</a:t>
            </a:r>
          </a:p>
        </p:txBody>
      </p:sp>
      <p:sp>
        <p:nvSpPr>
          <p:cNvPr id="11" name="Text Box 7"/>
          <p:cNvSpPr txBox="1"/>
          <p:nvPr/>
        </p:nvSpPr>
        <p:spPr>
          <a:xfrm>
            <a:off x="1301750" y="3630613"/>
            <a:ext cx="1152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wèi  </a:t>
            </a:r>
          </a:p>
        </p:txBody>
      </p:sp>
      <p:sp>
        <p:nvSpPr>
          <p:cNvPr id="12" name="Text Box 7"/>
          <p:cNvSpPr txBox="1"/>
          <p:nvPr/>
        </p:nvSpPr>
        <p:spPr>
          <a:xfrm>
            <a:off x="2208213" y="3630613"/>
            <a:ext cx="14446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xuàn</a:t>
            </a:r>
          </a:p>
        </p:txBody>
      </p:sp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认识生字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2573338" y="1341438"/>
            <a:ext cx="663575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ào</a:t>
            </a:r>
          </a:p>
        </p:txBody>
      </p:sp>
      <p:sp>
        <p:nvSpPr>
          <p:cNvPr id="17" name="KSO_Shape"/>
          <p:cNvSpPr/>
          <p:nvPr/>
        </p:nvSpPr>
        <p:spPr>
          <a:xfrm>
            <a:off x="5483225" y="2092325"/>
            <a:ext cx="1701800" cy="22542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3771900" y="26289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7"/>
          <p:cNvSpPr txBox="1"/>
          <p:nvPr/>
        </p:nvSpPr>
        <p:spPr>
          <a:xfrm>
            <a:off x="3652838" y="3630613"/>
            <a:ext cx="1152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zǐ</a:t>
            </a:r>
          </a:p>
        </p:txBody>
      </p:sp>
      <p:sp>
        <p:nvSpPr>
          <p:cNvPr id="18" name="Text Box 7"/>
          <p:cNvSpPr txBox="1"/>
          <p:nvPr/>
        </p:nvSpPr>
        <p:spPr>
          <a:xfrm>
            <a:off x="4721225" y="3630613"/>
            <a:ext cx="1152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lǐ</a:t>
            </a:r>
          </a:p>
        </p:txBody>
      </p:sp>
      <p:sp>
        <p:nvSpPr>
          <p:cNvPr id="20" name="圆角矩形标注 14"/>
          <p:cNvSpPr/>
          <p:nvPr/>
        </p:nvSpPr>
        <p:spPr>
          <a:xfrm>
            <a:off x="6157913" y="3071813"/>
            <a:ext cx="2603500" cy="1355725"/>
          </a:xfrm>
          <a:prstGeom prst="wedgeRoundRectCallout">
            <a:avLst>
              <a:gd name="adj1" fmla="val 24897"/>
              <a:gd name="adj2" fmla="val 4672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看谁读得又对又好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!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2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995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  <p:bldP spid="13" grpId="0"/>
      <p:bldP spid="16" grpId="0"/>
      <p:bldP spid="18" grpId="0"/>
      <p:bldP spid="2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74612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交流分享</a:t>
            </a:r>
          </a:p>
        </p:txBody>
      </p:sp>
      <p:sp>
        <p:nvSpPr>
          <p:cNvPr id="20485" name="矩形 4"/>
          <p:cNvSpPr/>
          <p:nvPr/>
        </p:nvSpPr>
        <p:spPr>
          <a:xfrm>
            <a:off x="771525" y="4510088"/>
            <a:ext cx="760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E2586F"/>
                </a:solidFill>
                <a:latin typeface="楷体" pitchFamily="49" charset="-122"/>
                <a:ea typeface="楷体" pitchFamily="49" charset="-122"/>
              </a:rPr>
              <a:t>生活中还有什么也是美好的礼物啊？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1525" y="5202238"/>
            <a:ext cx="7705725" cy="86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68650" y="1649413"/>
            <a:ext cx="3841750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35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 bwMode="auto">
          <a:xfrm>
            <a:off x="1058863" y="847725"/>
            <a:ext cx="26892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F480B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作业布置</a:t>
            </a:r>
          </a:p>
        </p:txBody>
      </p:sp>
      <p:sp>
        <p:nvSpPr>
          <p:cNvPr id="58371" name="矩形 7"/>
          <p:cNvSpPr/>
          <p:nvPr/>
        </p:nvSpPr>
        <p:spPr>
          <a:xfrm>
            <a:off x="914400" y="2054225"/>
            <a:ext cx="7767638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B10000"/>
                </a:solidFill>
                <a:latin typeface="楷体" pitchFamily="49" charset="-122"/>
                <a:ea typeface="楷体" pitchFamily="49" charset="-122"/>
              </a:rPr>
              <a:t>借助文章的图画讲一讲这个故事吧！</a:t>
            </a:r>
            <a:endParaRPr lang="zh-CN" altLang="en-US" sz="32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8372" name="组合 4"/>
          <p:cNvGrpSpPr/>
          <p:nvPr/>
        </p:nvGrpSpPr>
        <p:grpSpPr>
          <a:xfrm>
            <a:off x="2603500" y="3395663"/>
            <a:ext cx="4171950" cy="2603500"/>
            <a:chOff x="2714625" y="3578594"/>
            <a:chExt cx="3448180" cy="2171700"/>
          </a:xfrm>
        </p:grpSpPr>
        <p:pic>
          <p:nvPicPr>
            <p:cNvPr id="58375" name="图片 3"/>
            <p:cNvPicPr>
              <a:picLocks noChangeAspect="1"/>
            </p:cNvPicPr>
            <p:nvPr/>
          </p:nvPicPr>
          <p:blipFill>
            <a:blip r:embed="rId4" cstate="print"/>
            <a:srcRect r="52361"/>
            <a:stretch>
              <a:fillRect/>
            </a:stretch>
          </p:blipFill>
          <p:spPr>
            <a:xfrm>
              <a:off x="2714625" y="3578594"/>
              <a:ext cx="1769693" cy="2171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8376" name="图片 6"/>
            <p:cNvPicPr>
              <a:picLocks noChangeAspect="1"/>
            </p:cNvPicPr>
            <p:nvPr/>
          </p:nvPicPr>
          <p:blipFill>
            <a:blip r:embed="rId4" cstate="print"/>
            <a:srcRect l="52361" r="2455"/>
            <a:stretch>
              <a:fillRect/>
            </a:stretch>
          </p:blipFill>
          <p:spPr>
            <a:xfrm>
              <a:off x="4484318" y="3578594"/>
              <a:ext cx="1678487" cy="21717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837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3325" y="3357563"/>
            <a:ext cx="165735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云形 13"/>
          <p:cNvSpPr/>
          <p:nvPr/>
        </p:nvSpPr>
        <p:spPr>
          <a:xfrm>
            <a:off x="1466850" y="561975"/>
            <a:ext cx="26892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/>
                <a:cs typeface="+mn-cs"/>
                <a:sym typeface="+mn-ea"/>
              </a:rPr>
              <a:t>巩固练习</a:t>
            </a:r>
          </a:p>
        </p:txBody>
      </p:sp>
      <p:sp>
        <p:nvSpPr>
          <p:cNvPr id="59396" name="内容占位符 2"/>
          <p:cNvSpPr txBox="1"/>
          <p:nvPr/>
        </p:nvSpPr>
        <p:spPr>
          <a:xfrm>
            <a:off x="434975" y="1690688"/>
            <a:ext cx="8261350" cy="1666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       </a:t>
            </a:r>
            <a:r>
              <a:rPr lang="zh-CN" altLang="en-US" sz="3200" b="1" dirty="0">
                <a:solidFill>
                  <a:srgbClr val="5F5F5F"/>
                </a:solidFill>
                <a:latin typeface="楷体" pitchFamily="49" charset="-122"/>
                <a:ea typeface="楷体" pitchFamily="49" charset="-122"/>
              </a:rPr>
              <a:t>打开</a:t>
            </a:r>
            <a:r>
              <a:rPr lang="zh-CN" altLang="en-US" sz="32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阅读训练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-《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开满鲜花的小路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5F5F5F"/>
                </a:solidFill>
                <a:latin typeface="Arial" panose="020B0604020202020204" pitchFamily="34" charset="0"/>
                <a:ea typeface="楷体" pitchFamily="49" charset="-122"/>
              </a:rPr>
              <a:t>”</a:t>
            </a:r>
            <a:r>
              <a:rPr lang="zh-CN" altLang="en-US" sz="3200" b="1" dirty="0">
                <a:solidFill>
                  <a:srgbClr val="5F5F5F"/>
                </a:solidFill>
                <a:latin typeface="楷体" pitchFamily="49" charset="-122"/>
                <a:ea typeface="楷体" pitchFamily="49" charset="-122"/>
              </a:rPr>
              <a:t>，一起来闯关吧！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1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939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30238" y="1057275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欣赏美丽的鲜花，说说你有什么感受？</a:t>
            </a:r>
          </a:p>
        </p:txBody>
      </p:sp>
      <p:pic>
        <p:nvPicPr>
          <p:cNvPr id="4100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950" y="1590675"/>
            <a:ext cx="3784600" cy="495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30238" y="1057275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欣赏美丽的鲜花，说说你有什么感受？</a:t>
            </a:r>
          </a:p>
        </p:txBody>
      </p:sp>
      <p:pic>
        <p:nvPicPr>
          <p:cNvPr id="5124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950" y="1590675"/>
            <a:ext cx="3784600" cy="495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30238" y="1057275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欣赏美丽的鲜花，说说你有什么感受？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35810" y="1787859"/>
            <a:ext cx="6370155" cy="4558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30238" y="1057275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欣赏美丽的鲜花，说说你有什么感受？</a:t>
            </a: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9425" y="1930400"/>
            <a:ext cx="5429250" cy="445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30238" y="1057275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欣赏美丽的鲜花，说说你有什么感受？</a:t>
            </a:r>
          </a:p>
        </p:txBody>
      </p:sp>
      <p:pic>
        <p:nvPicPr>
          <p:cNvPr id="8196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0350" y="1897063"/>
            <a:ext cx="6181725" cy="466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42938" y="1119188"/>
            <a:ext cx="7981950" cy="531813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欣赏美丽的鲜花，说说你有什么感受？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332950" y="1190418"/>
            <a:ext cx="4284063" cy="572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导入新课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08000" y="1323975"/>
            <a:ext cx="7843838" cy="1814513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    有一条小路上开满了鲜花，我们一起走进课文去看看是怎么回事吧！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9819" y="3265278"/>
            <a:ext cx="4600000" cy="3104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3"/>
          <p:cNvSpPr txBox="1"/>
          <p:nvPr/>
        </p:nvSpPr>
        <p:spPr>
          <a:xfrm>
            <a:off x="749300" y="2451100"/>
            <a:ext cx="2117725" cy="1181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 刺猬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884238" y="66357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认识生字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2054225" y="1804988"/>
            <a:ext cx="895350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wèi</a:t>
            </a:r>
          </a:p>
        </p:txBody>
      </p:sp>
      <p:pic>
        <p:nvPicPr>
          <p:cNvPr id="40965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9650" y="1382713"/>
            <a:ext cx="4814888" cy="323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6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693738" y="3521075"/>
            <a:ext cx="6143625" cy="1201738"/>
          </a:xfrm>
        </p:spPr>
        <p:txBody>
          <a:bodyPr vert="horz" wrap="square" lIns="91440" tIns="45720" rIns="91440" bIns="45720" anchor="b"/>
          <a:lstStyle/>
          <a:p>
            <a:pPr defTabSz="685800" eaLnBrk="1" hangingPunct="1"/>
            <a:r>
              <a:rPr lang="zh-CN" altLang="en-US" sz="6600" kern="1200" dirty="0">
                <a:latin typeface="楷体" pitchFamily="49" charset="-122"/>
                <a:ea typeface="楷体" pitchFamily="49" charset="-122"/>
                <a:cs typeface="+mj-cs"/>
              </a:rPr>
              <a:t>开满鲜花的小路</a:t>
            </a:r>
          </a:p>
        </p:txBody>
      </p:sp>
      <p:sp>
        <p:nvSpPr>
          <p:cNvPr id="3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27088" y="1893888"/>
            <a:ext cx="7051675" cy="1511300"/>
            <a:chOff x="827584" y="2204864"/>
            <a:chExt cx="7050896" cy="1512168"/>
          </a:xfrm>
        </p:grpSpPr>
        <p:pic>
          <p:nvPicPr>
            <p:cNvPr id="12307" name="Picture 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7584" y="2204864"/>
              <a:ext cx="1296145" cy="147831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308" name="组合 11"/>
            <p:cNvGrpSpPr/>
            <p:nvPr/>
          </p:nvGrpSpPr>
          <p:grpSpPr>
            <a:xfrm>
              <a:off x="2123728" y="2924414"/>
              <a:ext cx="5754752" cy="792618"/>
              <a:chOff x="2171343" y="3068430"/>
              <a:chExt cx="5754752" cy="792618"/>
            </a:xfrm>
          </p:grpSpPr>
          <p:sp>
            <p:nvSpPr>
              <p:cNvPr id="10" name="流程图: 资料带 9"/>
              <p:cNvSpPr/>
              <p:nvPr/>
            </p:nvSpPr>
            <p:spPr>
              <a:xfrm>
                <a:off x="2268870" y="3068430"/>
                <a:ext cx="5590557" cy="792618"/>
              </a:xfrm>
              <a:prstGeom prst="flowChartPunched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楷体" pitchFamily="49" charset="-122"/>
                  <a:cs typeface="+mn-cs"/>
                </a:endParaRPr>
              </a:p>
            </p:txBody>
          </p:sp>
          <p:sp>
            <p:nvSpPr>
              <p:cNvPr id="12310" name="矩形 10"/>
              <p:cNvSpPr/>
              <p:nvPr/>
            </p:nvSpPr>
            <p:spPr>
              <a:xfrm>
                <a:off x="2171343" y="3244334"/>
                <a:ext cx="5754752" cy="4619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66700" indent="-266700" algn="just" defTabSz="685800" rtl="0" fontAlgn="base">
                  <a:lnSpc>
                    <a:spcPct val="110000"/>
                  </a:lnSpc>
                  <a:spcBef>
                    <a:spcPts val="450"/>
                  </a:spcBef>
                  <a:spcAft>
                    <a:spcPct val="0"/>
                  </a:spcAft>
                  <a:buClr>
                    <a:schemeClr val="accent1"/>
                  </a:buClr>
                  <a:buSzPct val="80000"/>
                  <a:buFont typeface="Wingdings" panose="05000000000000000000" pitchFamily="2" charset="2"/>
                  <a:buChar char=""/>
                  <a:defRPr lang="zh-CN" altLang="en-US" sz="2100" kern="1200" dirty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lvl1pPr>
                <a:lvl2pPr marL="266700" indent="-266700" algn="just" defTabSz="685800" rt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ts val="450"/>
                  </a:spcAft>
                  <a:buClr>
                    <a:srgbClr val="FF81E6"/>
                  </a:buClr>
                  <a:buFont typeface="幼圆" pitchFamily="49" charset="-122"/>
                  <a:buChar char=" "/>
                  <a:defRPr sz="1300" kern="120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lvl2pPr>
                <a:lvl3pPr marL="8572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l" defTabSz="914400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Pct val="100000"/>
                  <a:buNone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楷体" pitchFamily="49" charset="-122"/>
                    <a:ea typeface="楷体" pitchFamily="49" charset="-122"/>
                  </a:rPr>
                  <a:t>1.</a:t>
                </a:r>
                <a:r>
                  <a:rPr lang="zh-CN" altLang="zh-CN" sz="2400" b="1" dirty="0">
                    <a:solidFill>
                      <a:schemeClr val="bg1"/>
                    </a:solidFill>
                    <a:latin typeface="楷体" pitchFamily="49" charset="-122"/>
                    <a:ea typeface="楷体" pitchFamily="49" charset="-122"/>
                  </a:rPr>
                  <a:t>自由朗读课文，读准字音，读通句子。</a:t>
                </a:r>
                <a:endPara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27088" y="3333750"/>
            <a:ext cx="7288212" cy="1531938"/>
            <a:chOff x="899591" y="2184623"/>
            <a:chExt cx="7287635" cy="1532409"/>
          </a:xfrm>
        </p:grpSpPr>
        <p:pic>
          <p:nvPicPr>
            <p:cNvPr id="12303" name="Picture 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9591" y="2184623"/>
              <a:ext cx="1325829" cy="151216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304" name="组合 11"/>
            <p:cNvGrpSpPr/>
            <p:nvPr/>
          </p:nvGrpSpPr>
          <p:grpSpPr>
            <a:xfrm>
              <a:off x="2123728" y="2924626"/>
              <a:ext cx="6063498" cy="792406"/>
              <a:chOff x="2171343" y="3068642"/>
              <a:chExt cx="6063498" cy="792406"/>
            </a:xfrm>
          </p:grpSpPr>
          <p:sp>
            <p:nvSpPr>
              <p:cNvPr id="17" name="流程图: 资料带 16"/>
              <p:cNvSpPr/>
              <p:nvPr/>
            </p:nvSpPr>
            <p:spPr>
              <a:xfrm>
                <a:off x="2267901" y="3068641"/>
                <a:ext cx="5736771" cy="792407"/>
              </a:xfrm>
              <a:prstGeom prst="flowChartPunched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楷体" pitchFamily="49" charset="-122"/>
                  <a:cs typeface="+mn-cs"/>
                </a:endParaRPr>
              </a:p>
            </p:txBody>
          </p:sp>
          <p:sp>
            <p:nvSpPr>
              <p:cNvPr id="12306" name="矩形 17"/>
              <p:cNvSpPr/>
              <p:nvPr/>
            </p:nvSpPr>
            <p:spPr>
              <a:xfrm>
                <a:off x="2171343" y="3244335"/>
                <a:ext cx="6063498" cy="4618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66700" indent="-266700" algn="just" defTabSz="685800" rtl="0" fontAlgn="base">
                  <a:lnSpc>
                    <a:spcPct val="110000"/>
                  </a:lnSpc>
                  <a:spcBef>
                    <a:spcPts val="450"/>
                  </a:spcBef>
                  <a:spcAft>
                    <a:spcPct val="0"/>
                  </a:spcAft>
                  <a:buClr>
                    <a:schemeClr val="accent1"/>
                  </a:buClr>
                  <a:buSzPct val="80000"/>
                  <a:buFont typeface="Wingdings" panose="05000000000000000000" pitchFamily="2" charset="2"/>
                  <a:buChar char=""/>
                  <a:defRPr lang="zh-CN" altLang="en-US" sz="2100" kern="1200" dirty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lvl1pPr>
                <a:lvl2pPr marL="266700" indent="-266700" algn="just" defTabSz="685800" rt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ts val="450"/>
                  </a:spcAft>
                  <a:buClr>
                    <a:srgbClr val="FF81E6"/>
                  </a:buClr>
                  <a:buFont typeface="幼圆" pitchFamily="49" charset="-122"/>
                  <a:buChar char=" "/>
                  <a:defRPr sz="1300" kern="120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lvl2pPr>
                <a:lvl3pPr marL="8572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l" defTabSz="914400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Pct val="100000"/>
                  <a:buNone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楷体" pitchFamily="49" charset="-122"/>
                    <a:ea typeface="楷体" pitchFamily="49" charset="-122"/>
                  </a:rPr>
                  <a:t>2.</a:t>
                </a:r>
                <a:r>
                  <a:rPr lang="zh-CN" altLang="zh-CN" sz="2400" b="1" dirty="0">
                    <a:solidFill>
                      <a:schemeClr val="bg1"/>
                    </a:solidFill>
                    <a:latin typeface="楷体" pitchFamily="49" charset="-122"/>
                    <a:ea typeface="楷体" pitchFamily="49" charset="-122"/>
                  </a:rPr>
                  <a:t>标出自然段序号，同桌互读，纠正字音。</a:t>
                </a:r>
                <a:endParaRPr lang="zh-CN" altLang="en-US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55650" y="4918075"/>
            <a:ext cx="7127875" cy="1439863"/>
            <a:chOff x="818711" y="2328639"/>
            <a:chExt cx="7128187" cy="1440160"/>
          </a:xfrm>
        </p:grpSpPr>
        <p:pic>
          <p:nvPicPr>
            <p:cNvPr id="12299" name="Picture 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8711" y="2328639"/>
              <a:ext cx="1262694" cy="144016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300" name="组合 11"/>
            <p:cNvGrpSpPr/>
            <p:nvPr/>
          </p:nvGrpSpPr>
          <p:grpSpPr>
            <a:xfrm>
              <a:off x="2123728" y="2925662"/>
              <a:ext cx="5823170" cy="790738"/>
              <a:chOff x="2171343" y="3069678"/>
              <a:chExt cx="5823170" cy="790738"/>
            </a:xfrm>
          </p:grpSpPr>
          <p:sp>
            <p:nvSpPr>
              <p:cNvPr id="22" name="流程图: 资料带 21"/>
              <p:cNvSpPr/>
              <p:nvPr/>
            </p:nvSpPr>
            <p:spPr>
              <a:xfrm>
                <a:off x="2268150" y="3069678"/>
                <a:ext cx="5726363" cy="790738"/>
              </a:xfrm>
              <a:prstGeom prst="flowChartPunched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楷体" pitchFamily="49" charset="-122"/>
                  <a:cs typeface="+mn-cs"/>
                </a:endParaRPr>
              </a:p>
            </p:txBody>
          </p:sp>
          <p:sp>
            <p:nvSpPr>
              <p:cNvPr id="12302" name="矩形 22"/>
              <p:cNvSpPr/>
              <p:nvPr/>
            </p:nvSpPr>
            <p:spPr>
              <a:xfrm>
                <a:off x="2171343" y="3244334"/>
                <a:ext cx="3589601" cy="4617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266700" indent="-266700" algn="just" defTabSz="685800" rtl="0" fontAlgn="base">
                  <a:lnSpc>
                    <a:spcPct val="110000"/>
                  </a:lnSpc>
                  <a:spcBef>
                    <a:spcPts val="450"/>
                  </a:spcBef>
                  <a:spcAft>
                    <a:spcPct val="0"/>
                  </a:spcAft>
                  <a:buClr>
                    <a:schemeClr val="accent1"/>
                  </a:buClr>
                  <a:buSzPct val="80000"/>
                  <a:buFont typeface="Wingdings" panose="05000000000000000000" pitchFamily="2" charset="2"/>
                  <a:buChar char=""/>
                  <a:defRPr lang="zh-CN" altLang="en-US" sz="2100" kern="1200" dirty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lvl1pPr>
                <a:lvl2pPr marL="266700" indent="-266700" algn="just" defTabSz="685800" rt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ts val="450"/>
                  </a:spcAft>
                  <a:buClr>
                    <a:srgbClr val="FF81E6"/>
                  </a:buClr>
                  <a:buFont typeface="幼圆" pitchFamily="49" charset="-122"/>
                  <a:buChar char=" "/>
                  <a:defRPr sz="1300" kern="120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lvl2pPr>
                <a:lvl3pPr marL="8572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fontAlgn="base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l" defTabSz="914400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Pct val="100000"/>
                  <a:buNone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楷体" pitchFamily="49" charset="-122"/>
                    <a:ea typeface="楷体" pitchFamily="49" charset="-122"/>
                  </a:rPr>
                  <a:t>3.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楷体" pitchFamily="49" charset="-122"/>
                    <a:ea typeface="楷体" pitchFamily="49" charset="-122"/>
                  </a:rPr>
                  <a:t>思考：课文讲了什么？</a:t>
                </a:r>
                <a:endParaRPr lang="zh-CN" altLang="zh-CN" sz="24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</p:grpSp>
      <p:sp>
        <p:nvSpPr>
          <p:cNvPr id="23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750277"/>
            <a:ext cx="1219200" cy="1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35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五边形 2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初读感知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3589338" y="612775"/>
            <a:ext cx="3221038" cy="1787525"/>
          </a:xfrm>
          <a:prstGeom prst="cloud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阅读提示</a:t>
            </a:r>
          </a:p>
        </p:txBody>
      </p:sp>
      <p:sp>
        <p:nvSpPr>
          <p:cNvPr id="21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8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学习生字</a:t>
            </a:r>
          </a:p>
        </p:txBody>
      </p:sp>
      <p:sp>
        <p:nvSpPr>
          <p:cNvPr id="14339" name="文本框 8"/>
          <p:cNvSpPr txBox="1"/>
          <p:nvPr/>
        </p:nvSpPr>
        <p:spPr>
          <a:xfrm>
            <a:off x="779463" y="2097088"/>
            <a:ext cx="7737475" cy="409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邮递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包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裹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寄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来  邮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局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一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堆</a:t>
            </a:r>
            <a:endParaRPr lang="en-US" altLang="zh-CN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颗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粒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坏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漏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下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懊 丧  啊</a:t>
            </a:r>
            <a:endParaRPr lang="en-US" altLang="zh-CN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刺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猬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绚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烂  花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籽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礼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物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238" y="1365250"/>
            <a:ext cx="80232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yóu dì     ɡuǒ  jì      jú    duī</a:t>
            </a:r>
            <a:endParaRPr lang="zh-CN" altLang="en-US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588" y="2878138"/>
            <a:ext cx="85074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  lì   pò    lòu   4o s4ng  1</a:t>
            </a:r>
            <a:endParaRPr lang="zh-CN" altLang="en-US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0238" y="4533900"/>
            <a:ext cx="85074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   w8i   xu4n     z!   l!</a:t>
            </a:r>
            <a:endParaRPr lang="zh-CN" altLang="en-US" sz="36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学习生字</a:t>
            </a:r>
          </a:p>
        </p:txBody>
      </p:sp>
      <p:sp>
        <p:nvSpPr>
          <p:cNvPr id="15363" name="文本框 14"/>
          <p:cNvSpPr txBox="1"/>
          <p:nvPr/>
        </p:nvSpPr>
        <p:spPr>
          <a:xfrm>
            <a:off x="1585913" y="2725738"/>
            <a:ext cx="6097587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邮  递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裹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寄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局</a:t>
            </a:r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堆</a:t>
            </a: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粒  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破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漏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懊</a:t>
            </a:r>
            <a:endParaRPr lang="en-US" altLang="zh-CN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丧  啊</a:t>
            </a: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猬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绚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籽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礼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957263" y="1525588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说一说你用什么方法记住这些字的？</a:t>
            </a: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书写汉字</a:t>
            </a:r>
          </a:p>
        </p:txBody>
      </p:sp>
      <p:sp>
        <p:nvSpPr>
          <p:cNvPr id="16387" name="标题 1"/>
          <p:cNvSpPr>
            <a:spLocks noGrp="1"/>
          </p:cNvSpPr>
          <p:nvPr>
            <p:ph type="title"/>
          </p:nvPr>
        </p:nvSpPr>
        <p:spPr>
          <a:xfrm>
            <a:off x="957263" y="860425"/>
            <a:ext cx="7777162" cy="1730375"/>
          </a:xfrm>
        </p:spPr>
        <p:txBody>
          <a:bodyPr vert="horz" wrap="square" lIns="91440" tIns="45720" rIns="91440" bIns="45720" anchor="b"/>
          <a:lstStyle/>
          <a:p>
            <a:pPr indent="455930" ea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观察下面汉字的间架结构和笔画，说说怎样才能写好它们？</a:t>
            </a:r>
          </a:p>
        </p:txBody>
      </p:sp>
      <p:pic>
        <p:nvPicPr>
          <p:cNvPr id="16388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75" t="6590" r="7184" b="2591"/>
          <a:stretch>
            <a:fillRect/>
          </a:stretch>
        </p:blipFill>
        <p:spPr>
          <a:xfrm>
            <a:off x="1749425" y="2590800"/>
            <a:ext cx="5991225" cy="3821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9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2165350"/>
            <a:ext cx="8335963" cy="432276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邮递员黄狗在门口喊：“鼹鼠先生，你的包裹单！”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原来，长颈鹿大叔给鼹鼠先生寄来了一个包裹。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鼹鼠先生赶紧骑着摩托车，到邮局去领包裹。他回家后打开包裹，看见一堆小颗粒，可认不出是什么东西。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sp>
        <p:nvSpPr>
          <p:cNvPr id="17412" name="标题 1"/>
          <p:cNvSpPr>
            <a:spLocks noGrp="1"/>
          </p:cNvSpPr>
          <p:nvPr>
            <p:ph type="title"/>
          </p:nvPr>
        </p:nvSpPr>
        <p:spPr>
          <a:xfrm>
            <a:off x="698500" y="1049338"/>
            <a:ext cx="7954963" cy="927100"/>
          </a:xfrm>
        </p:spPr>
        <p:txBody>
          <a:bodyPr vert="horz" wrap="square" lIns="91440" tIns="45720" rIns="91440" bIns="45720" anchor="b"/>
          <a:lstStyle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阅读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1-3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自然段，思考：谁给谁寄的包裹？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56" b="2875"/>
          <a:stretch>
            <a:fillRect/>
          </a:stretch>
        </p:blipFill>
        <p:spPr>
          <a:xfrm>
            <a:off x="5238750" y="2636838"/>
            <a:ext cx="3290888" cy="346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91101" y="952064"/>
            <a:ext cx="1937187" cy="2215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8801" y="3260140"/>
            <a:ext cx="1503900" cy="331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392238"/>
            <a:ext cx="8505825" cy="3871913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鼹鼠先生拿着包裹，来到松鼠太太家。他问松鼠太太：“长颈鹿大叔寄来一个包裹，请您看看是什么东西？”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松鼠太太拿过来一看，里面空空的，什么也没有。原来，包裹破了，里面的东西不见了。看来都漏在来时的路上啦！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鼹鼠先生很懊丧。</a:t>
            </a: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171700" y="5497513"/>
            <a:ext cx="5702300" cy="815975"/>
          </a:xfrm>
        </p:spPr>
        <p:txBody>
          <a:bodyPr vert="horz" wrap="square" lIns="91440" tIns="45720" rIns="91440" bIns="45720" anchor="b"/>
          <a:lstStyle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鼹鼠先生为什么很懊丧？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sp>
        <p:nvSpPr>
          <p:cNvPr id="20483" name="标题 1"/>
          <p:cNvSpPr>
            <a:spLocks noGrp="1"/>
          </p:cNvSpPr>
          <p:nvPr>
            <p:ph type="title"/>
          </p:nvPr>
        </p:nvSpPr>
        <p:spPr>
          <a:xfrm>
            <a:off x="820738" y="2374900"/>
            <a:ext cx="7927975" cy="1566863"/>
          </a:xfrm>
        </p:spPr>
        <p:txBody>
          <a:bodyPr vert="horz" wrap="square" lIns="91440" tIns="45720" rIns="91440" bIns="45720" anchor="b"/>
          <a:lstStyle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春天来了，发生了什么事情呢？在文中找出句子，读一读。</a:t>
            </a:r>
          </a:p>
        </p:txBody>
      </p:sp>
      <p:sp>
        <p:nvSpPr>
          <p:cNvPr id="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550" y="1006475"/>
            <a:ext cx="8013700" cy="4983163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春天来了，鼹鼠先生要去松鼠太太家做客。通往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松鼠太太家的路，成了一条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开满鲜花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的小路。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鼹鼠先生路过刺猬太太家，正巧，刺猬太太走出门。看见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门前开着一大片绚丽多彩的鲜花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，她惊奇地说：“这是谁在我家门前种的花？多美啊！”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10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3"/>
          <p:cNvSpPr txBox="1"/>
          <p:nvPr/>
        </p:nvSpPr>
        <p:spPr>
          <a:xfrm>
            <a:off x="2217738" y="2413000"/>
            <a:ext cx="2501900" cy="11811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2E2F31"/>
                </a:solidFill>
                <a:latin typeface="楷体" pitchFamily="49" charset="-122"/>
                <a:ea typeface="楷体" pitchFamily="49" charset="-122"/>
              </a:rPr>
              <a:t>邮递员</a:t>
            </a:r>
            <a:endParaRPr lang="zh-CN" altLang="en-US" sz="5400" b="1" dirty="0">
              <a:solidFill>
                <a:srgbClr val="2E2F31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884238" y="66357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认识生字</a:t>
            </a:r>
          </a:p>
        </p:txBody>
      </p:sp>
      <p:sp>
        <p:nvSpPr>
          <p:cNvPr id="13" name="Text Box 5"/>
          <p:cNvSpPr txBox="1"/>
          <p:nvPr/>
        </p:nvSpPr>
        <p:spPr>
          <a:xfrm>
            <a:off x="2328863" y="1766888"/>
            <a:ext cx="2700337" cy="733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yóu dì yuán</a:t>
            </a:r>
          </a:p>
        </p:txBody>
      </p:sp>
      <p:pic>
        <p:nvPicPr>
          <p:cNvPr id="43014" name="图片 2"/>
          <p:cNvPicPr>
            <a:picLocks noChangeAspect="1"/>
          </p:cNvPicPr>
          <p:nvPr/>
        </p:nvPicPr>
        <p:blipFill>
          <a:blip r:embed="rId4" cstate="print"/>
          <a:srcRect l="19527" t="14137" r="14166" b="6471"/>
          <a:stretch>
            <a:fillRect/>
          </a:stretch>
        </p:blipFill>
        <p:spPr>
          <a:xfrm>
            <a:off x="5910263" y="1573213"/>
            <a:ext cx="1516062" cy="181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1400" y="3725863"/>
            <a:ext cx="32670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99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0" y="1279525"/>
            <a:ext cx="8201025" cy="4983163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2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鼹鼠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先生经过狐狸太太家，正巧，狐狸太太走出门。看见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门前开着一大片五颜六色的鲜花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，她奇怪地说：“这是谁在我家门前种的花？真美啊！”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松鼠太太走出门，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花香扑鼻，她看见门前的小路上花朵簇簇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。小松鼠、小刺猬和小狐狸在那里快活地蹦啊跳啊。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3788" y="1460500"/>
            <a:ext cx="7504113" cy="2033588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松鼠太太对鼹鼠先生说：“我知道了，去年长颈鹿大叔寄给你的是花籽。这是多么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美好的礼物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啊！”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93788" y="4094163"/>
            <a:ext cx="7620000" cy="1460500"/>
          </a:xfrm>
        </p:spPr>
        <p:txBody>
          <a:bodyPr vert="horz" wrap="square" lIns="91440" tIns="45720" rIns="91440" bIns="45720" anchor="b"/>
          <a:lstStyle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“美好的礼物”指的是什么？生活中还有什么也是美好的礼物？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2825" y="1514475"/>
            <a:ext cx="7162800" cy="1296988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读一读，注意标红的部分。再看看课文插图，仿照例句说一说。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拓展延伸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12875" y="3467100"/>
            <a:ext cx="6361113" cy="229235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门前开着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一大片五颜六色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的鲜花。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/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房子旁边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____________________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/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山坡上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______________________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作业设计</a:t>
            </a:r>
          </a:p>
        </p:txBody>
      </p:sp>
      <p:sp>
        <p:nvSpPr>
          <p:cNvPr id="25603" name="内容占位符 1"/>
          <p:cNvSpPr>
            <a:spLocks noGrp="1"/>
          </p:cNvSpPr>
          <p:nvPr>
            <p:ph idx="1"/>
          </p:nvPr>
        </p:nvSpPr>
        <p:spPr bwMode="auto">
          <a:xfrm>
            <a:off x="763588" y="1968500"/>
            <a:ext cx="7997825" cy="3381375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266700" marR="0" lvl="0" indent="-266700" algn="just" defTabSz="685800" rtl="0" eaLnBrk="1" fontAlgn="base" latinLnBrk="0" hangingPunct="1">
              <a:lnSpc>
                <a:spcPct val="15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分角色朗读课文。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266700" marR="0" lvl="0" indent="-266700" algn="just" defTabSz="685800" rtl="0" eaLnBrk="1" fontAlgn="base" latinLnBrk="0" hangingPunct="1">
              <a:lnSpc>
                <a:spcPct val="15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抄写本课生字词。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266700" marR="0" lvl="0" indent="-266700" algn="just" defTabSz="685800" rtl="0" eaLnBrk="1" fontAlgn="base" latinLnBrk="0" hangingPunct="1">
              <a:lnSpc>
                <a:spcPct val="15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对照课文插图，把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开满鲜花的小路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这个故事讲给爸爸妈妈听。</a:t>
            </a:r>
          </a:p>
        </p:txBody>
      </p:sp>
      <p:sp>
        <p:nvSpPr>
          <p:cNvPr id="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927100" y="1425575"/>
            <a:ext cx="6388100" cy="19415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邮递（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yóu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dì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）员黄狗在门口喊：“鼹鼠（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yǎn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shǔ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）先生，您的包裹（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guǒ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）单！”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3421063" y="4652963"/>
            <a:ext cx="5181600" cy="641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鼹鼠和长颈鹿是好朋友呢！</a:t>
            </a:r>
          </a:p>
        </p:txBody>
      </p:sp>
      <p:sp>
        <p:nvSpPr>
          <p:cNvPr id="6" name="矩形 5"/>
          <p:cNvSpPr/>
          <p:nvPr/>
        </p:nvSpPr>
        <p:spPr>
          <a:xfrm>
            <a:off x="877888" y="3252788"/>
            <a:ext cx="5084763" cy="192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原来，长颈（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jǐng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）鹿大叔给鼹鼠先生寄（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）来了一个包裹。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pic>
        <p:nvPicPr>
          <p:cNvPr id="47111" name="图片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5060950"/>
            <a:ext cx="2460625" cy="166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3" name="图片 1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2150" y="5129213"/>
            <a:ext cx="2205038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27" t="14137" r="14166" b="6471"/>
          <a:stretch>
            <a:fillRect/>
          </a:stretch>
        </p:blipFill>
        <p:spPr bwMode="auto">
          <a:xfrm>
            <a:off x="7150893" y="2495058"/>
            <a:ext cx="1516062" cy="1814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06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649288" y="1905000"/>
            <a:ext cx="7831138" cy="2652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鼹鼠先生赶紧骑（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qí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）着摩托车，到邮局（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）去领包裹。他回家后打开包裹，看见一堆（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duī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）小颗粒（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），可认不出是什么东西。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7415" name="矩形 7"/>
          <p:cNvSpPr>
            <a:spLocks noChangeArrowheads="1"/>
          </p:cNvSpPr>
          <p:nvPr/>
        </p:nvSpPr>
        <p:spPr bwMode="auto">
          <a:xfrm>
            <a:off x="915988" y="4941888"/>
            <a:ext cx="6983413" cy="673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真好奇啊！包裹里会是什么呢？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  <a:sym typeface="+mn-ea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608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课文朗读</a:t>
            </a:r>
          </a:p>
        </p:txBody>
      </p:sp>
      <p:sp>
        <p:nvSpPr>
          <p:cNvPr id="10" name="矩形 9"/>
          <p:cNvSpPr/>
          <p:nvPr/>
        </p:nvSpPr>
        <p:spPr>
          <a:xfrm>
            <a:off x="538163" y="1690688"/>
            <a:ext cx="5305425" cy="3843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鼹鼠先生拿着包裹，来到松鼠太太家。他问松鼠太太：“长颈鹿大叔寄来一个包裹，请您看看是什么东西？”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3619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3619500" y="2857500"/>
            <a:ext cx="1905000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10" name="图片 3"/>
          <p:cNvPicPr>
            <a:picLocks noChangeAspect="1"/>
          </p:cNvPicPr>
          <p:nvPr/>
        </p:nvPicPr>
        <p:blipFill>
          <a:blip r:embed="rId4" cstate="print"/>
          <a:srcRect r="4803" b="8403"/>
          <a:stretch>
            <a:fillRect/>
          </a:stretch>
        </p:blipFill>
        <p:spPr>
          <a:xfrm>
            <a:off x="6116638" y="1620838"/>
            <a:ext cx="1541462" cy="209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936625" y="4929188"/>
            <a:ext cx="4906963" cy="1371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    要有礼貌地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读出请教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+mn-ea"/>
              </a:rPr>
              <a:t>别人的语气哦！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itchFamily="34" charset="0"/>
              <a:ea typeface="幼圆" pitchFamily="49" charset="-122"/>
              <a:cs typeface="+mn-cs"/>
              <a:sym typeface="+mn-ea"/>
            </a:endParaRPr>
          </a:p>
        </p:txBody>
      </p:sp>
      <p:pic>
        <p:nvPicPr>
          <p:cNvPr id="47112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42050" y="4251325"/>
            <a:ext cx="2298700" cy="229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71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QEfLArROy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apXHnX68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ftAO9g7D4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D7hPsMdOyp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bjVsW03Xxy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uJx5b2iOdr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ioG1Zfms9O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GAhgLY743g"/>
</p:tagLst>
</file>

<file path=ppt/theme/theme1.xml><?xml version="1.0" encoding="utf-8"?>
<a:theme xmlns:a="http://schemas.openxmlformats.org/drawingml/2006/main" name="A000120140530A99PPBG">
  <a:themeElements>
    <a:clrScheme name="自定义 39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C050BB"/>
      </a:accent1>
      <a:accent2>
        <a:srgbClr val="FF2DD6"/>
      </a:accent2>
      <a:accent3>
        <a:srgbClr val="ECA342"/>
      </a:accent3>
      <a:accent4>
        <a:srgbClr val="D46E5A"/>
      </a:accent4>
      <a:accent5>
        <a:srgbClr val="FF79FF"/>
      </a:accent5>
      <a:accent6>
        <a:srgbClr val="89DB25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3257</Words>
  <Application>Microsoft Office PowerPoint</Application>
  <PresentationFormat>全屏显示(4:3)</PresentationFormat>
  <Paragraphs>320</Paragraphs>
  <Slides>63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欣赏美丽的鲜花，说说你有什么感受？</vt:lpstr>
      <vt:lpstr>欣赏美丽的鲜花，说说你有什么感受？</vt:lpstr>
      <vt:lpstr>欣赏美丽的鲜花，说说你有什么感受？</vt:lpstr>
      <vt:lpstr>欣赏美丽的鲜花，说说你有什么感受？</vt:lpstr>
      <vt:lpstr>欣赏美丽的鲜花，说说你有什么感受？</vt:lpstr>
      <vt:lpstr>欣赏美丽的鲜花，说说你有什么感受？</vt:lpstr>
      <vt:lpstr>    有一条小路上开满了鲜花，我们一起走进课文去看看是怎么回事吧！</vt:lpstr>
      <vt:lpstr>开满鲜花的小路</vt:lpstr>
      <vt:lpstr>幻灯片 51</vt:lpstr>
      <vt:lpstr>幻灯片 52</vt:lpstr>
      <vt:lpstr>说一说你用什么方法记住这些字的？</vt:lpstr>
      <vt:lpstr>  观察下面汉字的间架结构和笔画，说说怎样才能写好它们？</vt:lpstr>
      <vt:lpstr>阅读1-3自然段，思考：谁给谁寄的包裹？</vt:lpstr>
      <vt:lpstr>幻灯片 56</vt:lpstr>
      <vt:lpstr>鼹鼠先生为什么很懊丧？</vt:lpstr>
      <vt:lpstr>  春天来了，发生了什么事情呢？在文中找出句子，读一读。</vt:lpstr>
      <vt:lpstr> </vt:lpstr>
      <vt:lpstr> </vt:lpstr>
      <vt:lpstr> “美好的礼物”指的是什么？生活中还有什么也是美好的礼物？</vt:lpstr>
      <vt:lpstr>门前开着一大片五颜六色的鲜花。 房子旁边____________________。 山坡上______________________。</vt:lpstr>
      <vt:lpstr>幻灯片 63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开满鲜花的小路</dc:title>
  <dc:creator>Administrator</dc:creator>
  <cp:lastModifiedBy>Administrator</cp:lastModifiedBy>
  <cp:revision>19</cp:revision>
  <dcterms:created xsi:type="dcterms:W3CDTF">2017-12-28T07:32:00Z</dcterms:created>
  <dcterms:modified xsi:type="dcterms:W3CDTF">2018-03-06T07:19:13Z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