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8" r:id="rId2"/>
    <p:sldId id="279" r:id="rId3"/>
    <p:sldId id="256" r:id="rId4"/>
    <p:sldId id="257" r:id="rId5"/>
    <p:sldId id="258" r:id="rId6"/>
    <p:sldId id="260" r:id="rId7"/>
    <p:sldId id="277" r:id="rId8"/>
    <p:sldId id="276" r:id="rId9"/>
    <p:sldId id="261" r:id="rId10"/>
    <p:sldId id="262" r:id="rId11"/>
    <p:sldId id="263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3" r:id="rId20"/>
    <p:sldId id="274" r:id="rId21"/>
    <p:sldId id="275" r:id="rId22"/>
    <p:sldId id="272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9" autoAdjust="0"/>
    <p:restoredTop sz="94660"/>
  </p:normalViewPr>
  <p:slideViewPr>
    <p:cSldViewPr>
      <p:cViewPr>
        <p:scale>
          <a:sx n="100" d="100"/>
          <a:sy n="100" d="100"/>
        </p:scale>
        <p:origin x="-1116" y="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2016-04-11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2016-04-11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2016-04-11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2016-04-11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2016-04-11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2016-04-11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2016-04-11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2016-04-11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2016-04-11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2016-04-11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2016-04-11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2016-04-11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1)TOM'S EXCUSE </a:t>
            </a:r>
            <a:b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</a:br>
            <a:r>
              <a:rPr lang="en-US" altLang="zh-CN" sz="3200" dirty="0" err="1" smtClean="0">
                <a:solidFill>
                  <a:prstClr val="black"/>
                </a:solidFill>
                <a:latin typeface="Calibri"/>
                <a:ea typeface="宋体"/>
              </a:rPr>
              <a:t>Teacher:Tom,why</a:t>
            </a: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 are you late for school every day?</a:t>
            </a:r>
            <a:b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</a:br>
            <a:r>
              <a:rPr lang="en-US" altLang="zh-CN" sz="3200" dirty="0" err="1" smtClean="0">
                <a:solidFill>
                  <a:prstClr val="black"/>
                </a:solidFill>
                <a:latin typeface="Calibri"/>
                <a:ea typeface="宋体"/>
              </a:rPr>
              <a:t>Tom:Every</a:t>
            </a: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 time I come to the corner, a sign </a:t>
            </a:r>
            <a:r>
              <a:rPr lang="en-US" altLang="zh-CN" sz="3200" dirty="0" err="1" smtClean="0">
                <a:solidFill>
                  <a:prstClr val="black"/>
                </a:solidFill>
                <a:latin typeface="Calibri"/>
                <a:ea typeface="宋体"/>
              </a:rPr>
              <a:t>says,"School</a:t>
            </a: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-Go Slow".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师：汤姆</a:t>
            </a: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,</a:t>
            </a: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您为什么每天上学迟到</a:t>
            </a: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?</a:t>
            </a: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/>
            </a:r>
            <a:b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</a:b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汤姆：我每次路过拐角</a:t>
            </a: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,</a:t>
            </a: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一个路标上面写着：</a:t>
            </a: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"</a:t>
            </a: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学校</a:t>
            </a: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----</a:t>
            </a: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慢行</a:t>
            </a: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." 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2)Tom call Jim's </a:t>
            </a:r>
            <a:r>
              <a:rPr lang="en-US" altLang="zh-CN" sz="3200" dirty="0" err="1" smtClean="0">
                <a:solidFill>
                  <a:prstClr val="black"/>
                </a:solidFill>
                <a:latin typeface="Calibri"/>
                <a:ea typeface="宋体"/>
              </a:rPr>
              <a:t>name:"I</a:t>
            </a: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 can't bear such a foolish!" </a:t>
            </a:r>
            <a:b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</a:b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and Jim </a:t>
            </a:r>
            <a:r>
              <a:rPr lang="en-US" altLang="zh-CN" sz="3200" dirty="0" err="1" smtClean="0">
                <a:solidFill>
                  <a:prstClr val="black"/>
                </a:solidFill>
                <a:latin typeface="Calibri"/>
                <a:ea typeface="宋体"/>
              </a:rPr>
              <a:t>say:"You</a:t>
            </a: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 mother could (bear)!" 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/>
            </a:r>
            <a:b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</a:b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汤姆对着吉姆骂道</a:t>
            </a: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:"</a:t>
            </a: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我受不了你这个苯蛋了</a:t>
            </a: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!" </a:t>
            </a: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/>
            </a:r>
            <a:b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</a:b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吉姆说</a:t>
            </a: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:"</a:t>
            </a: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你妈妈能</a:t>
            </a: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!" </a:t>
            </a: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/>
            </a:r>
            <a:b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</a:b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附</a:t>
            </a: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:bear </a:t>
            </a: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有两重意思</a:t>
            </a: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:"</a:t>
            </a: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生</a:t>
            </a: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"</a:t>
            </a: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和</a:t>
            </a: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"</a:t>
            </a: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忍受</a:t>
            </a: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"</a:t>
            </a: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这个笑话正是根据这点</a:t>
            </a:r>
            <a:r>
              <a:rPr lang="en-US" altLang="zh-CN" sz="3200" dirty="0" smtClean="0">
                <a:solidFill>
                  <a:prstClr val="black"/>
                </a:solidFill>
                <a:latin typeface="Calibri"/>
                <a:ea typeface="宋体"/>
              </a:rPr>
              <a:t>.</a:t>
            </a:r>
            <a:endParaRPr lang="zh-CN" altLang="en-US" sz="3200" dirty="0" smtClean="0">
              <a:solidFill>
                <a:prstClr val="black"/>
              </a:solidFill>
              <a:latin typeface="Calibri"/>
              <a:ea typeface="宋体"/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ct val="30000"/>
              </a:spcBef>
            </a:pPr>
            <a:r>
              <a:rPr lang="zh-CN" altLang="en-US" dirty="0" smtClean="0">
                <a:solidFill>
                  <a:srgbClr val="FF0000"/>
                </a:solidFill>
                <a:latin typeface="Times New Roman" pitchFamily="18" charset="0"/>
              </a:rPr>
              <a:t>由 </a:t>
            </a:r>
            <a:r>
              <a:rPr lang="en-US" altLang="zh-CN" dirty="0" smtClean="0">
                <a:solidFill>
                  <a:srgbClr val="FF0000"/>
                </a:solidFill>
                <a:latin typeface="Times New Roman" pitchFamily="18" charset="0"/>
              </a:rPr>
              <a:t>that </a:t>
            </a:r>
            <a:r>
              <a:rPr lang="zh-CN" altLang="en-US" dirty="0" smtClean="0">
                <a:solidFill>
                  <a:srgbClr val="FF0000"/>
                </a:solidFill>
                <a:latin typeface="Times New Roman" pitchFamily="18" charset="0"/>
              </a:rPr>
              <a:t>引导</a:t>
            </a:r>
            <a:r>
              <a:rPr lang="en-US" altLang="zh-CN" dirty="0" smtClean="0">
                <a:solidFill>
                  <a:srgbClr val="FF0000"/>
                </a:solidFill>
                <a:latin typeface="Times New Roman" pitchFamily="18" charset="0"/>
              </a:rPr>
              <a:t>:</a:t>
            </a:r>
          </a:p>
          <a:p>
            <a:pPr>
              <a:spcBef>
                <a:spcPct val="30000"/>
              </a:spcBef>
            </a:pPr>
            <a:r>
              <a:rPr lang="en-US" altLang="zh-CN" dirty="0" smtClean="0">
                <a:latin typeface="Times New Roman" pitchFamily="18" charset="0"/>
              </a:rPr>
              <a:t>1. </a:t>
            </a:r>
            <a:r>
              <a:rPr lang="en-US" altLang="zh-CN" dirty="0" smtClean="0">
                <a:solidFill>
                  <a:srgbClr val="000099"/>
                </a:solidFill>
                <a:latin typeface="Times New Roman" pitchFamily="18" charset="0"/>
              </a:rPr>
              <a:t>That we shall be late</a:t>
            </a:r>
            <a:r>
              <a:rPr lang="en-US" altLang="zh-CN" dirty="0" smtClean="0">
                <a:latin typeface="Times New Roman" pitchFamily="18" charset="0"/>
              </a:rPr>
              <a:t> is certain.</a:t>
            </a:r>
          </a:p>
          <a:p>
            <a:pPr>
              <a:spcBef>
                <a:spcPct val="30000"/>
              </a:spcBef>
            </a:pPr>
            <a:r>
              <a:rPr lang="en-US" altLang="zh-CN" dirty="0" smtClean="0">
                <a:latin typeface="Times New Roman" pitchFamily="18" charset="0"/>
              </a:rPr>
              <a:t>2. </a:t>
            </a:r>
            <a:r>
              <a:rPr lang="en-US" altLang="zh-CN" dirty="0" smtClean="0">
                <a:solidFill>
                  <a:srgbClr val="FF0000"/>
                </a:solidFill>
                <a:latin typeface="Times New Roman" pitchFamily="18" charset="0"/>
              </a:rPr>
              <a:t>That the earth is round</a:t>
            </a:r>
            <a:r>
              <a:rPr lang="en-US" altLang="zh-CN" dirty="0" smtClean="0">
                <a:latin typeface="Times New Roman" pitchFamily="18" charset="0"/>
              </a:rPr>
              <a:t> is known to all.</a:t>
            </a:r>
          </a:p>
          <a:p>
            <a:pPr>
              <a:spcBef>
                <a:spcPct val="30000"/>
              </a:spcBef>
            </a:pPr>
            <a:r>
              <a:rPr lang="en-US" altLang="zh-CN" sz="2800" dirty="0" smtClean="0">
                <a:latin typeface="Times New Roman" pitchFamily="18" charset="0"/>
              </a:rPr>
              <a:t>                      </a:t>
            </a:r>
            <a:r>
              <a:rPr lang="en-US" altLang="zh-CN" dirty="0" smtClean="0">
                <a:latin typeface="Times New Roman" pitchFamily="18" charset="0"/>
              </a:rPr>
              <a:t>(</a:t>
            </a:r>
            <a:r>
              <a:rPr lang="zh-CN" altLang="en-US" dirty="0" smtClean="0">
                <a:latin typeface="Times New Roman" pitchFamily="18" charset="0"/>
              </a:rPr>
              <a:t>地球是圆的</a:t>
            </a:r>
            <a:r>
              <a:rPr lang="en-US" altLang="zh-CN" dirty="0" smtClean="0">
                <a:latin typeface="Times New Roman" pitchFamily="18" charset="0"/>
              </a:rPr>
              <a:t>)</a:t>
            </a:r>
          </a:p>
          <a:p>
            <a:pPr>
              <a:spcBef>
                <a:spcPct val="30000"/>
              </a:spcBef>
            </a:pPr>
            <a:r>
              <a:rPr lang="en-US" altLang="zh-CN" dirty="0" smtClean="0">
                <a:latin typeface="Times New Roman" pitchFamily="18" charset="0"/>
              </a:rPr>
              <a:t>3. </a:t>
            </a:r>
            <a:r>
              <a:rPr lang="en-US" altLang="zh-CN" dirty="0" smtClean="0">
                <a:solidFill>
                  <a:srgbClr val="FF0000"/>
                </a:solidFill>
                <a:latin typeface="Times New Roman" pitchFamily="18" charset="0"/>
              </a:rPr>
              <a:t>That you missed the chance</a:t>
            </a:r>
            <a:r>
              <a:rPr lang="en-US" altLang="zh-CN" dirty="0" smtClean="0">
                <a:latin typeface="Times New Roman" pitchFamily="18" charset="0"/>
              </a:rPr>
              <a:t> is a pity.</a:t>
            </a:r>
          </a:p>
          <a:p>
            <a:pPr>
              <a:spcBef>
                <a:spcPct val="30000"/>
              </a:spcBef>
            </a:pPr>
            <a:r>
              <a:rPr lang="en-US" altLang="zh-CN" dirty="0" smtClean="0">
                <a:latin typeface="Times New Roman" pitchFamily="18" charset="0"/>
              </a:rPr>
              <a:t>           (</a:t>
            </a:r>
            <a:r>
              <a:rPr lang="zh-CN" altLang="en-US" dirty="0" smtClean="0">
                <a:latin typeface="Times New Roman" pitchFamily="18" charset="0"/>
              </a:rPr>
              <a:t>你错过了这次机会</a:t>
            </a:r>
            <a:r>
              <a:rPr lang="en-US" altLang="zh-CN" dirty="0" smtClean="0">
                <a:latin typeface="Times New Roman" pitchFamily="18" charset="0"/>
              </a:rPr>
              <a:t>)</a:t>
            </a:r>
          </a:p>
          <a:p>
            <a:pPr>
              <a:spcBef>
                <a:spcPct val="30000"/>
              </a:spcBef>
            </a:pPr>
            <a:endParaRPr lang="en-US" altLang="zh-CN" dirty="0" smtClean="0">
              <a:latin typeface="Times New Roman" pitchFamily="18" charset="0"/>
            </a:endParaRPr>
          </a:p>
          <a:p>
            <a:pPr>
              <a:spcBef>
                <a:spcPct val="30000"/>
              </a:spcBef>
            </a:pPr>
            <a:r>
              <a:rPr lang="en-US" altLang="zh-CN" dirty="0" smtClean="0">
                <a:solidFill>
                  <a:srgbClr val="000099"/>
                </a:solidFill>
                <a:latin typeface="Times New Roman" pitchFamily="18" charset="0"/>
              </a:rPr>
              <a:t>that </a:t>
            </a:r>
            <a:r>
              <a:rPr lang="zh-CN" altLang="en-US" dirty="0" smtClean="0">
                <a:solidFill>
                  <a:srgbClr val="000099"/>
                </a:solidFill>
                <a:latin typeface="Times New Roman" pitchFamily="18" charset="0"/>
              </a:rPr>
              <a:t>无意义</a:t>
            </a:r>
            <a:r>
              <a:rPr lang="en-US" altLang="zh-CN" dirty="0" smtClean="0">
                <a:solidFill>
                  <a:srgbClr val="000099"/>
                </a:solidFill>
                <a:latin typeface="Times New Roman" pitchFamily="18" charset="0"/>
              </a:rPr>
              <a:t>, </a:t>
            </a:r>
            <a:r>
              <a:rPr lang="zh-CN" altLang="en-US" dirty="0" smtClean="0">
                <a:solidFill>
                  <a:srgbClr val="000099"/>
                </a:solidFill>
                <a:latin typeface="Times New Roman" pitchFamily="18" charset="0"/>
              </a:rPr>
              <a:t>后接一个完整的句子。</a:t>
            </a:r>
          </a:p>
          <a:p>
            <a:pPr>
              <a:spcBef>
                <a:spcPct val="30000"/>
              </a:spcBef>
            </a:pPr>
            <a:r>
              <a:rPr lang="en-US" altLang="zh-CN" dirty="0" smtClean="0">
                <a:solidFill>
                  <a:srgbClr val="000099"/>
                </a:solidFill>
                <a:latin typeface="Times New Roman" pitchFamily="18" charset="0"/>
              </a:rPr>
              <a:t>that </a:t>
            </a:r>
            <a:r>
              <a:rPr lang="zh-CN" altLang="en-US" dirty="0" smtClean="0">
                <a:solidFill>
                  <a:srgbClr val="000099"/>
                </a:solidFill>
                <a:latin typeface="Times New Roman" pitchFamily="18" charset="0"/>
              </a:rPr>
              <a:t>不可省。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ct val="10000"/>
              </a:spcBef>
            </a:pPr>
            <a:r>
              <a:rPr lang="zh-CN" altLang="en-US" sz="2800" dirty="0" smtClean="0"/>
              <a:t>为了避免</a:t>
            </a:r>
            <a:r>
              <a:rPr lang="zh-CN" altLang="en-US" sz="2800" dirty="0" smtClean="0">
                <a:latin typeface="Times New Roman" pitchFamily="18" charset="0"/>
              </a:rPr>
              <a:t>主语冗长</a:t>
            </a:r>
            <a:r>
              <a:rPr lang="en-US" altLang="zh-CN" sz="2800" dirty="0" smtClean="0">
                <a:latin typeface="Times New Roman" pitchFamily="18" charset="0"/>
              </a:rPr>
              <a:t>, </a:t>
            </a:r>
            <a:r>
              <a:rPr lang="zh-CN" altLang="en-US" sz="2800" dirty="0" smtClean="0">
                <a:latin typeface="Times New Roman" pitchFamily="18" charset="0"/>
              </a:rPr>
              <a:t>句子头重脚轻</a:t>
            </a:r>
            <a:r>
              <a:rPr lang="en-US" altLang="zh-CN" sz="2800" dirty="0" smtClean="0">
                <a:latin typeface="Times New Roman" pitchFamily="18" charset="0"/>
              </a:rPr>
              <a:t>, </a:t>
            </a:r>
            <a:r>
              <a:rPr lang="zh-CN" altLang="en-US" sz="2800" dirty="0" smtClean="0">
                <a:latin typeface="Times New Roman" pitchFamily="18" charset="0"/>
              </a:rPr>
              <a:t>经常用</a:t>
            </a:r>
            <a:r>
              <a:rPr lang="en-US" altLang="zh-CN" sz="2800" dirty="0" smtClean="0">
                <a:latin typeface="Times New Roman" pitchFamily="18" charset="0"/>
              </a:rPr>
              <a:t>it</a:t>
            </a:r>
            <a:r>
              <a:rPr lang="zh-CN" altLang="en-US" sz="2800" dirty="0" smtClean="0">
                <a:latin typeface="Times New Roman" pitchFamily="18" charset="0"/>
              </a:rPr>
              <a:t>作</a:t>
            </a:r>
          </a:p>
          <a:p>
            <a:pPr>
              <a:spcBef>
                <a:spcPct val="10000"/>
              </a:spcBef>
            </a:pPr>
            <a:r>
              <a:rPr lang="zh-CN" altLang="en-US" sz="2800" dirty="0" smtClean="0">
                <a:latin typeface="Times New Roman" pitchFamily="18" charset="0"/>
              </a:rPr>
              <a:t>形式主语</a:t>
            </a:r>
            <a:r>
              <a:rPr lang="en-US" altLang="zh-CN" sz="2800" dirty="0" smtClean="0">
                <a:latin typeface="Times New Roman" pitchFamily="18" charset="0"/>
              </a:rPr>
              <a:t>, </a:t>
            </a:r>
            <a:r>
              <a:rPr lang="zh-CN" altLang="en-US" sz="2800" dirty="0" smtClean="0">
                <a:latin typeface="Times New Roman" pitchFamily="18" charset="0"/>
              </a:rPr>
              <a:t>主语从句放在</a:t>
            </a:r>
            <a:r>
              <a:rPr lang="zh-CN" altLang="en-US" sz="2800" dirty="0" smtClean="0"/>
              <a:t>后面作真正的主语</a:t>
            </a:r>
            <a:r>
              <a:rPr lang="en-US" altLang="zh-CN" sz="2800" dirty="0" smtClean="0"/>
              <a:t>.</a:t>
            </a:r>
          </a:p>
          <a:p>
            <a:pPr>
              <a:spcBef>
                <a:spcPct val="10000"/>
              </a:spcBef>
            </a:pPr>
            <a:r>
              <a:rPr lang="en-US" altLang="zh-CN" dirty="0" smtClean="0">
                <a:latin typeface="Times New Roman" pitchFamily="18" charset="0"/>
              </a:rPr>
              <a:t>That we shall be late is certain.</a:t>
            </a:r>
          </a:p>
          <a:p>
            <a:pPr>
              <a:spcBef>
                <a:spcPct val="10000"/>
              </a:spcBef>
            </a:pPr>
            <a:r>
              <a:rPr lang="en-US" altLang="zh-CN" dirty="0" smtClean="0">
                <a:latin typeface="Times New Roman" pitchFamily="18" charset="0"/>
              </a:rPr>
              <a:t>-- </a:t>
            </a:r>
            <a:r>
              <a:rPr lang="en-US" altLang="zh-CN" dirty="0" smtClean="0">
                <a:solidFill>
                  <a:srgbClr val="000099"/>
                </a:solidFill>
                <a:latin typeface="Times New Roman" pitchFamily="18" charset="0"/>
              </a:rPr>
              <a:t>It’s certain that we shall be late.</a:t>
            </a:r>
            <a:endParaRPr lang="en-US" altLang="zh-CN" dirty="0" smtClean="0">
              <a:latin typeface="Times New Roman" pitchFamily="18" charset="0"/>
            </a:endParaRPr>
          </a:p>
          <a:p>
            <a:pPr>
              <a:spcBef>
                <a:spcPct val="10000"/>
              </a:spcBef>
            </a:pPr>
            <a:r>
              <a:rPr lang="en-US" altLang="zh-CN" dirty="0" smtClean="0">
                <a:latin typeface="Times New Roman" pitchFamily="18" charset="0"/>
              </a:rPr>
              <a:t>1. That the earth is round is known to all.</a:t>
            </a:r>
          </a:p>
          <a:p>
            <a:pPr>
              <a:spcBef>
                <a:spcPct val="10000"/>
              </a:spcBef>
            </a:pPr>
            <a:r>
              <a:rPr lang="en-US" altLang="zh-CN" sz="2800" dirty="0" smtClean="0">
                <a:latin typeface="Times New Roman" pitchFamily="18" charset="0"/>
              </a:rPr>
              <a:t>--                       </a:t>
            </a:r>
            <a:endParaRPr lang="en-US" altLang="zh-CN" dirty="0" smtClean="0">
              <a:latin typeface="Times New Roman" pitchFamily="18" charset="0"/>
            </a:endParaRPr>
          </a:p>
          <a:p>
            <a:pPr>
              <a:spcBef>
                <a:spcPct val="10000"/>
              </a:spcBef>
            </a:pPr>
            <a:r>
              <a:rPr lang="en-US" altLang="zh-CN" dirty="0" smtClean="0">
                <a:latin typeface="Times New Roman" pitchFamily="18" charset="0"/>
              </a:rPr>
              <a:t>2. That you missed the chance is a pity.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主语从句后置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31640" y="3789040"/>
            <a:ext cx="7596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</a:rPr>
              <a:t>It is known to all that the earth is round </a:t>
            </a:r>
            <a:endParaRPr lang="zh-CN" alt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115616" y="4725144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</a:rPr>
              <a:t>It is a pity that you missed the chance 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268760"/>
            <a:ext cx="8589640" cy="5030019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b="1" dirty="0" smtClean="0"/>
              <a:t>(1)It + be + </a:t>
            </a:r>
            <a:r>
              <a:rPr lang="zh-CN" altLang="en-US" b="1" dirty="0" smtClean="0"/>
              <a:t>形容词 ＋ </a:t>
            </a:r>
            <a:r>
              <a:rPr lang="en-US" altLang="zh-CN" b="1" dirty="0" smtClean="0"/>
              <a:t>that</a:t>
            </a:r>
            <a:r>
              <a:rPr lang="zh-CN" altLang="en-US" b="1" dirty="0" smtClean="0"/>
              <a:t>从句</a:t>
            </a:r>
            <a:endParaRPr lang="zh-CN" altLang="en-US" dirty="0" smtClean="0"/>
          </a:p>
          <a:p>
            <a:r>
              <a:rPr lang="en-US" altLang="zh-CN" b="1" dirty="0" smtClean="0"/>
              <a:t>It is necessary that…       </a:t>
            </a:r>
            <a:r>
              <a:rPr lang="zh-CN" altLang="en-US" b="1" dirty="0" smtClean="0"/>
              <a:t>有必要</a:t>
            </a:r>
            <a:r>
              <a:rPr lang="en-US" altLang="zh-CN" b="1" dirty="0" smtClean="0"/>
              <a:t>…</a:t>
            </a:r>
            <a:endParaRPr lang="zh-CN" altLang="en-US" dirty="0" smtClean="0"/>
          </a:p>
          <a:p>
            <a:r>
              <a:rPr lang="en-US" altLang="zh-CN" b="1" dirty="0" smtClean="0"/>
              <a:t>It is important that ….       </a:t>
            </a:r>
            <a:r>
              <a:rPr lang="zh-CN" altLang="en-US" b="1" dirty="0" smtClean="0"/>
              <a:t>重要的是</a:t>
            </a:r>
            <a:r>
              <a:rPr lang="en-US" altLang="zh-CN" b="1" dirty="0" smtClean="0"/>
              <a:t>…</a:t>
            </a:r>
            <a:endParaRPr lang="zh-CN" altLang="en-US" dirty="0" smtClean="0"/>
          </a:p>
          <a:p>
            <a:r>
              <a:rPr lang="en-US" altLang="zh-CN" b="1" dirty="0" smtClean="0"/>
              <a:t>It is obvious that……         </a:t>
            </a:r>
            <a:r>
              <a:rPr lang="zh-CN" altLang="en-US" b="1" dirty="0" smtClean="0"/>
              <a:t>很明显</a:t>
            </a:r>
            <a:r>
              <a:rPr lang="en-US" altLang="zh-CN" b="1" dirty="0" smtClean="0"/>
              <a:t>……</a:t>
            </a:r>
            <a:endParaRPr lang="zh-CN" altLang="en-US" dirty="0" smtClean="0"/>
          </a:p>
          <a:p>
            <a:r>
              <a:rPr lang="en-US" altLang="zh-CN" b="1" dirty="0" smtClean="0"/>
              <a:t>(2)It + be + -</a:t>
            </a:r>
            <a:r>
              <a:rPr lang="en-US" altLang="zh-CN" b="1" dirty="0" err="1" smtClean="0"/>
              <a:t>ed</a:t>
            </a:r>
            <a:r>
              <a:rPr lang="zh-CN" altLang="en-US" b="1" dirty="0" smtClean="0"/>
              <a:t>分词 ＋ </a:t>
            </a:r>
            <a:r>
              <a:rPr lang="en-US" altLang="zh-CN" b="1" dirty="0" smtClean="0"/>
              <a:t>that</a:t>
            </a:r>
            <a:r>
              <a:rPr lang="zh-CN" altLang="en-US" b="1" dirty="0" smtClean="0"/>
              <a:t>从句</a:t>
            </a:r>
            <a:endParaRPr lang="zh-CN" altLang="en-US" dirty="0" smtClean="0"/>
          </a:p>
          <a:p>
            <a:r>
              <a:rPr lang="en-US" altLang="zh-CN" b="1" dirty="0" smtClean="0"/>
              <a:t>It is believed that…           </a:t>
            </a:r>
            <a:r>
              <a:rPr lang="zh-CN" altLang="en-US" b="1" dirty="0" smtClean="0"/>
              <a:t>人们相信</a:t>
            </a:r>
            <a:r>
              <a:rPr lang="en-US" altLang="zh-CN" b="1" dirty="0" smtClean="0"/>
              <a:t>…</a:t>
            </a:r>
            <a:endParaRPr lang="zh-CN" altLang="en-US" dirty="0" smtClean="0"/>
          </a:p>
          <a:p>
            <a:r>
              <a:rPr lang="en-US" altLang="zh-CN" b="1" dirty="0" smtClean="0"/>
              <a:t>It is known to us/all that ….       </a:t>
            </a:r>
            <a:r>
              <a:rPr lang="zh-CN" altLang="en-US" b="1" dirty="0" smtClean="0"/>
              <a:t>众所周知</a:t>
            </a:r>
            <a:r>
              <a:rPr lang="en-US" altLang="zh-CN" b="1" dirty="0" smtClean="0"/>
              <a:t>…</a:t>
            </a:r>
            <a:endParaRPr lang="zh-CN" altLang="en-US" dirty="0" smtClean="0"/>
          </a:p>
          <a:p>
            <a:r>
              <a:rPr lang="en-US" altLang="zh-CN" b="1" dirty="0" smtClean="0"/>
              <a:t>It has been decided that……    </a:t>
            </a:r>
            <a:r>
              <a:rPr lang="zh-CN" altLang="en-US" b="1" dirty="0" smtClean="0"/>
              <a:t>已经决定</a:t>
            </a:r>
            <a:r>
              <a:rPr lang="en-US" altLang="zh-CN" b="1" dirty="0" smtClean="0"/>
              <a:t>……</a:t>
            </a:r>
            <a:endParaRPr lang="zh-CN" altLang="en-US" dirty="0" smtClean="0"/>
          </a:p>
          <a:p>
            <a:r>
              <a:rPr lang="en-US" altLang="zh-CN" b="1" dirty="0" smtClean="0"/>
              <a:t>(3)It + be + </a:t>
            </a:r>
            <a:r>
              <a:rPr lang="zh-CN" altLang="en-US" b="1" dirty="0" smtClean="0"/>
              <a:t>名词 ＋ </a:t>
            </a:r>
            <a:r>
              <a:rPr lang="en-US" altLang="zh-CN" b="1" dirty="0" smtClean="0"/>
              <a:t>that</a:t>
            </a:r>
            <a:r>
              <a:rPr lang="zh-CN" altLang="en-US" b="1" dirty="0" smtClean="0"/>
              <a:t>从句</a:t>
            </a:r>
            <a:endParaRPr lang="zh-CN" altLang="en-US" dirty="0" smtClean="0"/>
          </a:p>
          <a:p>
            <a:r>
              <a:rPr lang="en-US" altLang="zh-CN" b="1" dirty="0" smtClean="0"/>
              <a:t>It is common knowledge that…       …</a:t>
            </a:r>
            <a:r>
              <a:rPr lang="zh-CN" altLang="en-US" b="1" dirty="0" smtClean="0"/>
              <a:t>是常识</a:t>
            </a:r>
            <a:endParaRPr lang="zh-CN" altLang="en-US" dirty="0" smtClean="0"/>
          </a:p>
          <a:p>
            <a:r>
              <a:rPr lang="en-US" altLang="zh-CN" b="1" dirty="0" smtClean="0"/>
              <a:t>It is a surprise that ….          </a:t>
            </a:r>
            <a:r>
              <a:rPr lang="zh-CN" altLang="en-US" b="1" dirty="0" smtClean="0"/>
              <a:t>令人惊奇的是</a:t>
            </a:r>
            <a:r>
              <a:rPr lang="en-US" altLang="zh-CN" b="1" dirty="0" smtClean="0"/>
              <a:t>…</a:t>
            </a:r>
            <a:endParaRPr lang="zh-CN" altLang="en-US" dirty="0" smtClean="0"/>
          </a:p>
          <a:p>
            <a:r>
              <a:rPr lang="en-US" altLang="zh-CN" b="1" dirty="0" smtClean="0"/>
              <a:t>It is a fact that……             </a:t>
            </a:r>
            <a:r>
              <a:rPr lang="zh-CN" altLang="en-US" b="1" dirty="0" smtClean="0"/>
              <a:t>事实是</a:t>
            </a:r>
            <a:r>
              <a:rPr lang="en-US" altLang="zh-CN" b="1" dirty="0" smtClean="0"/>
              <a:t>……</a:t>
            </a:r>
            <a:endParaRPr lang="zh-CN" altLang="en-US" dirty="0" smtClean="0"/>
          </a:p>
          <a:p>
            <a:r>
              <a:rPr lang="en-US" altLang="zh-CN" b="1" dirty="0" smtClean="0"/>
              <a:t>(4)It + </a:t>
            </a:r>
            <a:r>
              <a:rPr lang="zh-CN" altLang="en-US" b="1" dirty="0" smtClean="0"/>
              <a:t>不及物动词 ＋ </a:t>
            </a:r>
            <a:r>
              <a:rPr lang="en-US" altLang="zh-CN" b="1" dirty="0" smtClean="0"/>
              <a:t>that</a:t>
            </a:r>
            <a:r>
              <a:rPr lang="zh-CN" altLang="en-US" b="1" dirty="0" smtClean="0"/>
              <a:t>从句</a:t>
            </a:r>
            <a:endParaRPr lang="zh-CN" altLang="en-US" dirty="0" smtClean="0"/>
          </a:p>
          <a:p>
            <a:r>
              <a:rPr lang="en-US" altLang="zh-CN" b="1" dirty="0" smtClean="0"/>
              <a:t>It appears that…               </a:t>
            </a:r>
            <a:r>
              <a:rPr lang="zh-CN" altLang="en-US" b="1" dirty="0" smtClean="0"/>
              <a:t>似乎</a:t>
            </a:r>
            <a:r>
              <a:rPr lang="en-US" altLang="zh-CN" b="1" dirty="0" smtClean="0"/>
              <a:t>…</a:t>
            </a:r>
            <a:endParaRPr lang="zh-CN" altLang="en-US" dirty="0" smtClean="0"/>
          </a:p>
          <a:p>
            <a:r>
              <a:rPr lang="en-US" altLang="zh-CN" b="1" dirty="0" smtClean="0"/>
              <a:t>It happens that ….            </a:t>
            </a:r>
            <a:r>
              <a:rPr lang="zh-CN" altLang="en-US" b="1" dirty="0" smtClean="0"/>
              <a:t>碰巧</a:t>
            </a:r>
            <a:r>
              <a:rPr lang="en-US" altLang="zh-CN" b="1" dirty="0" smtClean="0"/>
              <a:t>…</a:t>
            </a:r>
            <a:endParaRPr lang="zh-CN" altLang="en-US" dirty="0" smtClean="0"/>
          </a:p>
          <a:p>
            <a:r>
              <a:rPr lang="en-US" altLang="zh-CN" b="1" dirty="0" smtClean="0"/>
              <a:t>It occurred to me that……    </a:t>
            </a:r>
            <a:r>
              <a:rPr lang="zh-CN" altLang="en-US" b="1" dirty="0" smtClean="0"/>
              <a:t>我突然想起</a:t>
            </a:r>
            <a:r>
              <a:rPr lang="en-US" altLang="zh-CN" b="1" dirty="0" smtClean="0"/>
              <a:t>……</a:t>
            </a:r>
            <a:endParaRPr lang="zh-CN" altLang="en-US" dirty="0" smtClean="0"/>
          </a:p>
          <a:p>
            <a:pPr>
              <a:lnSpc>
                <a:spcPct val="130000"/>
              </a:lnSpc>
            </a:pPr>
            <a:endParaRPr lang="en-US" altLang="zh-CN" dirty="0" smtClean="0">
              <a:solidFill>
                <a:schemeClr val="bg2"/>
              </a:solidFill>
              <a:latin typeface="Times New Roman" pitchFamily="18" charset="0"/>
            </a:endParaRP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sz="3100" dirty="0" smtClean="0"/>
              <a:t>用</a:t>
            </a:r>
            <a:r>
              <a:rPr lang="en-US" altLang="zh-CN" sz="3100" dirty="0" smtClean="0"/>
              <a:t>it</a:t>
            </a:r>
            <a:r>
              <a:rPr lang="zh-CN" altLang="en-US" sz="3100" dirty="0" smtClean="0"/>
              <a:t>形式主语的</a:t>
            </a:r>
            <a:r>
              <a:rPr lang="en-US" altLang="zh-CN" sz="3100" dirty="0" smtClean="0"/>
              <a:t>that</a:t>
            </a:r>
            <a:r>
              <a:rPr lang="zh-CN" altLang="en-US" sz="3100" dirty="0" smtClean="0"/>
              <a:t>从句有以下四种不同的搭配：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4000" dirty="0" smtClean="0"/>
              <a:t>When will he come is not known</a:t>
            </a:r>
          </a:p>
          <a:p>
            <a:pPr>
              <a:buNone/>
            </a:pPr>
            <a:r>
              <a:rPr lang="en-US" altLang="zh-CN" sz="4000" dirty="0" smtClean="0">
                <a:solidFill>
                  <a:srgbClr val="FF0000"/>
                </a:solidFill>
              </a:rPr>
              <a:t>When he will come is not known</a:t>
            </a:r>
          </a:p>
          <a:p>
            <a:r>
              <a:rPr lang="zh-CN" altLang="en-US" sz="4000" dirty="0" smtClean="0"/>
              <a:t> 主语从句一律用陈述语序</a:t>
            </a:r>
            <a:endParaRPr lang="en-US" altLang="zh-CN" sz="4000" dirty="0" smtClean="0"/>
          </a:p>
          <a:p>
            <a:r>
              <a:rPr lang="zh-CN" altLang="en-US" sz="4000" dirty="0" smtClean="0"/>
              <a:t>即 主语在前 谓语在后</a:t>
            </a:r>
            <a:endParaRPr lang="en-US" altLang="zh-CN" sz="4000" dirty="0" smtClean="0"/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主语从句需注意的几个问题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>
              <a:spcBef>
                <a:spcPct val="10000"/>
              </a:spcBef>
              <a:spcAft>
                <a:spcPct val="0"/>
              </a:spcAft>
              <a:buNone/>
            </a:pPr>
            <a:r>
              <a:rPr lang="en-US" altLang="zh-CN" sz="36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H</a:t>
            </a:r>
            <a:r>
              <a:rPr lang="zh-CN" altLang="zh-CN" sz="36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e made an important speech at the</a:t>
            </a:r>
            <a:r>
              <a:rPr lang="en-US" altLang="zh-CN" sz="36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 </a:t>
            </a:r>
            <a:r>
              <a:rPr lang="zh-CN" altLang="zh-CN" sz="36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meeting</a:t>
            </a:r>
            <a:r>
              <a:rPr lang="en-US" altLang="zh-CN" sz="36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 </a:t>
            </a:r>
            <a:r>
              <a:rPr lang="zh-CN" altLang="zh-CN" sz="36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was true.</a:t>
            </a:r>
            <a:endParaRPr lang="en-US" altLang="zh-CN" sz="3600" b="1" dirty="0" smtClean="0">
              <a:solidFill>
                <a:srgbClr val="000514"/>
              </a:solidFill>
              <a:latin typeface="Times New Roman" pitchFamily="18" charset="0"/>
              <a:ea typeface="宋体" charset="-122"/>
            </a:endParaRPr>
          </a:p>
          <a:p>
            <a:pPr lvl="0" fontAlgn="base">
              <a:spcBef>
                <a:spcPct val="10000"/>
              </a:spcBef>
              <a:spcAft>
                <a:spcPct val="0"/>
              </a:spcAft>
              <a:buNone/>
            </a:pPr>
            <a:endParaRPr lang="en-US" altLang="zh-CN" sz="3600" b="1" dirty="0" smtClean="0">
              <a:solidFill>
                <a:srgbClr val="000514"/>
              </a:solidFill>
              <a:latin typeface="Times New Roman" pitchFamily="18" charset="0"/>
              <a:ea typeface="宋体" charset="-122"/>
            </a:endParaRPr>
          </a:p>
          <a:p>
            <a:pPr fontAlgn="base">
              <a:spcBef>
                <a:spcPct val="10000"/>
              </a:spcBef>
              <a:spcAft>
                <a:spcPct val="0"/>
              </a:spcAft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That</a:t>
            </a:r>
            <a:r>
              <a:rPr lang="en-US" altLang="zh-CN" sz="36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 h</a:t>
            </a:r>
            <a:r>
              <a:rPr lang="zh-CN" altLang="zh-CN" sz="36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e made an important speech at the</a:t>
            </a:r>
            <a:r>
              <a:rPr lang="en-US" altLang="zh-CN" sz="36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 </a:t>
            </a:r>
            <a:r>
              <a:rPr lang="zh-CN" altLang="zh-CN" sz="36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meeting</a:t>
            </a:r>
            <a:r>
              <a:rPr lang="en-US" altLang="zh-CN" sz="36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 </a:t>
            </a:r>
            <a:r>
              <a:rPr lang="zh-CN" altLang="zh-CN" sz="36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was true.</a:t>
            </a:r>
            <a:endParaRPr lang="en-US" altLang="zh-CN" sz="3600" b="1" dirty="0" smtClean="0">
              <a:solidFill>
                <a:srgbClr val="000514"/>
              </a:solidFill>
              <a:latin typeface="Times New Roman" pitchFamily="18" charset="0"/>
              <a:ea typeface="宋体" charset="-122"/>
            </a:endParaRPr>
          </a:p>
          <a:p>
            <a:pPr fontAlgn="base">
              <a:spcBef>
                <a:spcPct val="10000"/>
              </a:spcBef>
              <a:spcAft>
                <a:spcPct val="0"/>
              </a:spcAft>
              <a:buNone/>
            </a:pPr>
            <a:r>
              <a:rPr lang="en-US" altLang="zh-CN" sz="36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That  </a:t>
            </a:r>
            <a:r>
              <a:rPr lang="zh-CN" altLang="en-US" sz="36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无意义 但是不能省</a:t>
            </a:r>
            <a:endParaRPr lang="en-US" altLang="zh-CN" sz="3600" b="1" dirty="0" smtClean="0">
              <a:solidFill>
                <a:srgbClr val="000514"/>
              </a:solidFill>
              <a:latin typeface="Times New Roman" pitchFamily="18" charset="0"/>
              <a:ea typeface="宋体" charset="-122"/>
            </a:endParaRPr>
          </a:p>
          <a:p>
            <a:pPr lvl="0" fontAlgn="base">
              <a:spcBef>
                <a:spcPct val="10000"/>
              </a:spcBef>
              <a:spcAft>
                <a:spcPct val="0"/>
              </a:spcAft>
              <a:buNone/>
            </a:pPr>
            <a:endParaRPr lang="zh-CN" altLang="zh-CN" b="1" dirty="0" smtClean="0">
              <a:solidFill>
                <a:srgbClr val="000514"/>
              </a:solidFill>
              <a:latin typeface="Times New Roman" pitchFamily="18" charset="0"/>
              <a:ea typeface="宋体" charset="-122"/>
            </a:endParaRP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 fontAlgn="base">
              <a:spcBef>
                <a:spcPct val="10000"/>
              </a:spcBef>
              <a:spcAft>
                <a:spcPct val="0"/>
              </a:spcAft>
              <a:buNone/>
            </a:pPr>
            <a:r>
              <a:rPr lang="en-US" altLang="zh-CN" sz="40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If </a:t>
            </a:r>
            <a:r>
              <a:rPr lang="zh-CN" altLang="zh-CN" sz="40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we’ll go camping tomorrow depends on the weather.</a:t>
            </a:r>
            <a:endParaRPr lang="en-US" altLang="zh-CN" sz="4000" b="1" dirty="0" smtClean="0">
              <a:solidFill>
                <a:srgbClr val="000514"/>
              </a:solidFill>
              <a:latin typeface="Times New Roman" pitchFamily="18" charset="0"/>
              <a:ea typeface="宋体" charset="-122"/>
            </a:endParaRPr>
          </a:p>
          <a:p>
            <a:pPr lvl="0" fontAlgn="base">
              <a:spcBef>
                <a:spcPct val="10000"/>
              </a:spcBef>
              <a:spcAft>
                <a:spcPct val="0"/>
              </a:spcAft>
              <a:buNone/>
            </a:pPr>
            <a:endParaRPr lang="en-US" altLang="zh-CN" sz="4000" b="1" dirty="0" smtClean="0">
              <a:solidFill>
                <a:srgbClr val="000514"/>
              </a:solidFill>
              <a:latin typeface="Times New Roman" pitchFamily="18" charset="0"/>
              <a:ea typeface="宋体" charset="-122"/>
            </a:endParaRPr>
          </a:p>
          <a:p>
            <a:pPr lvl="0" fontAlgn="base">
              <a:spcBef>
                <a:spcPct val="10000"/>
              </a:spcBef>
              <a:spcAft>
                <a:spcPct val="0"/>
              </a:spcAft>
              <a:buNone/>
            </a:pP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Whether</a:t>
            </a:r>
            <a:r>
              <a:rPr lang="en-US" altLang="zh-CN" sz="40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 </a:t>
            </a:r>
            <a:r>
              <a:rPr lang="zh-CN" altLang="zh-CN" sz="40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we’ll go camping tomorrow depends on the weather</a:t>
            </a:r>
          </a:p>
          <a:p>
            <a:r>
              <a:rPr lang="zh-CN" altLang="en-US" sz="4000" dirty="0" smtClean="0"/>
              <a:t>引导主语从句只能用</a:t>
            </a:r>
            <a:r>
              <a:rPr lang="en-US" altLang="zh-CN" sz="4000" dirty="0" smtClean="0"/>
              <a:t>whether</a:t>
            </a:r>
            <a:endParaRPr lang="zh-CN" altLang="en-US" sz="40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lvl="0" indent="0" fontAlgn="base">
              <a:spcAft>
                <a:spcPct val="0"/>
              </a:spcAft>
              <a:buNone/>
            </a:pPr>
            <a:r>
              <a:rPr lang="zh-CN" altLang="zh-CN" sz="32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What I say and think</a:t>
            </a:r>
            <a:r>
              <a:rPr lang="en-US" altLang="zh-CN" sz="32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 are</a:t>
            </a:r>
            <a:r>
              <a:rPr lang="zh-CN" altLang="zh-CN" sz="32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 none of your </a:t>
            </a:r>
            <a:endParaRPr lang="en-US" altLang="zh-CN" sz="3200" b="1" dirty="0" smtClean="0">
              <a:solidFill>
                <a:srgbClr val="000514"/>
              </a:solidFill>
              <a:latin typeface="Times New Roman" pitchFamily="18" charset="0"/>
              <a:ea typeface="宋体" charset="-122"/>
            </a:endParaRPr>
          </a:p>
          <a:p>
            <a:pPr marL="0" lvl="0" indent="0" fontAlgn="base">
              <a:spcAft>
                <a:spcPct val="0"/>
              </a:spcAft>
              <a:buNone/>
            </a:pPr>
            <a:r>
              <a:rPr lang="en-US" altLang="zh-CN" sz="32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    </a:t>
            </a:r>
            <a:r>
              <a:rPr lang="zh-CN" altLang="zh-CN" sz="32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business.</a:t>
            </a:r>
          </a:p>
          <a:p>
            <a:pPr marL="0" lvl="0" indent="0" fontAlgn="base">
              <a:spcAft>
                <a:spcPct val="0"/>
              </a:spcAft>
              <a:buNone/>
            </a:pPr>
            <a:r>
              <a:rPr lang="zh-CN" altLang="zh-CN" sz="28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What I say and think</a:t>
            </a:r>
            <a:r>
              <a:rPr lang="en-US" altLang="zh-CN" sz="28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 </a:t>
            </a:r>
            <a:r>
              <a:rPr lang="en-US" altLang="zh-CN" sz="4000" b="1" i="1" dirty="0" smtClean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is</a:t>
            </a:r>
            <a:r>
              <a:rPr lang="zh-CN" altLang="zh-CN" sz="28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 none of your </a:t>
            </a:r>
            <a:endParaRPr lang="en-US" altLang="zh-CN" sz="2800" b="1" dirty="0" smtClean="0">
              <a:solidFill>
                <a:srgbClr val="000514"/>
              </a:solidFill>
              <a:latin typeface="Times New Roman" pitchFamily="18" charset="0"/>
              <a:ea typeface="宋体" charset="-122"/>
            </a:endParaRPr>
          </a:p>
          <a:p>
            <a:pPr marL="0" lvl="0" indent="0" fontAlgn="base">
              <a:spcAft>
                <a:spcPct val="0"/>
              </a:spcAft>
              <a:buNone/>
            </a:pPr>
            <a:r>
              <a:rPr lang="en-US" altLang="zh-CN" sz="28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    </a:t>
            </a:r>
            <a:r>
              <a:rPr lang="zh-CN" altLang="zh-CN" sz="28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business.</a:t>
            </a:r>
          </a:p>
          <a:p>
            <a:r>
              <a:rPr lang="zh-CN" altLang="en-US" sz="2800" dirty="0" smtClean="0"/>
              <a:t>主语从句谓语动词多用单数</a:t>
            </a:r>
            <a:endParaRPr lang="en-US" altLang="zh-CN" sz="2800" dirty="0" smtClean="0"/>
          </a:p>
          <a:p>
            <a:r>
              <a:rPr lang="en-US" altLang="zh-CN" sz="2800" dirty="0" smtClean="0"/>
              <a:t>What was once regarded as impossible </a:t>
            </a:r>
            <a:r>
              <a:rPr lang="en-US" altLang="zh-CN" sz="2800" dirty="0" smtClean="0">
                <a:solidFill>
                  <a:srgbClr val="FF0000"/>
                </a:solidFill>
              </a:rPr>
              <a:t>has </a:t>
            </a:r>
            <a:r>
              <a:rPr lang="en-US" altLang="zh-CN" sz="2800" dirty="0" smtClean="0"/>
              <a:t>come true .</a:t>
            </a:r>
          </a:p>
          <a:p>
            <a:r>
              <a:rPr lang="en-US" altLang="zh-CN" sz="2800" dirty="0" smtClean="0"/>
              <a:t>Whether you like him </a:t>
            </a:r>
            <a:r>
              <a:rPr lang="en-US" altLang="zh-CN" sz="2800" dirty="0" smtClean="0">
                <a:solidFill>
                  <a:srgbClr val="FF0000"/>
                </a:solidFill>
              </a:rPr>
              <a:t>is</a:t>
            </a:r>
            <a:r>
              <a:rPr lang="en-US" altLang="zh-CN" sz="2800" dirty="0" smtClean="0"/>
              <a:t> none of my business .</a:t>
            </a:r>
          </a:p>
          <a:p>
            <a:r>
              <a:rPr lang="en-US" altLang="zh-CN" sz="2800" dirty="0" smtClean="0"/>
              <a:t>When they will start and what they will do </a:t>
            </a:r>
            <a:r>
              <a:rPr lang="en-US" altLang="zh-CN" sz="2800" dirty="0" smtClean="0">
                <a:solidFill>
                  <a:srgbClr val="FF0000"/>
                </a:solidFill>
              </a:rPr>
              <a:t>are</a:t>
            </a:r>
            <a:r>
              <a:rPr lang="en-US" altLang="zh-CN" sz="2800" dirty="0" smtClean="0"/>
              <a:t> still not known</a:t>
            </a:r>
            <a:endParaRPr lang="zh-CN" altLang="en-US" sz="28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fontAlgn="base">
              <a:spcAft>
                <a:spcPct val="0"/>
              </a:spcAft>
              <a:buNone/>
            </a:pPr>
            <a:r>
              <a:rPr lang="zh-CN" altLang="zh-CN" sz="40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What you left </a:t>
            </a:r>
            <a:r>
              <a:rPr lang="zh-CN" altLang="zh-CN" sz="4000" b="1" dirty="0" smtClean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are</a:t>
            </a:r>
            <a:r>
              <a:rPr lang="zh-CN" altLang="zh-CN" sz="40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 only several old </a:t>
            </a:r>
            <a:r>
              <a:rPr lang="zh-CN" altLang="zh-CN" sz="4000" b="1" dirty="0" smtClean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books</a:t>
            </a:r>
            <a:r>
              <a:rPr lang="zh-CN" altLang="zh-CN" sz="40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.</a:t>
            </a:r>
          </a:p>
          <a:p>
            <a:pPr lvl="0" fontAlgn="base">
              <a:spcAft>
                <a:spcPct val="0"/>
              </a:spcAft>
              <a:buNone/>
            </a:pPr>
            <a:r>
              <a:rPr lang="zh-CN" altLang="zh-CN" sz="40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What you said </a:t>
            </a:r>
            <a:r>
              <a:rPr lang="zh-CN" altLang="zh-CN" sz="4000" b="1" dirty="0" smtClean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is</a:t>
            </a:r>
            <a:r>
              <a:rPr lang="zh-CN" altLang="zh-CN" sz="4000" b="1" dirty="0" smtClean="0">
                <a:solidFill>
                  <a:srgbClr val="000514"/>
                </a:solidFill>
                <a:latin typeface="Times New Roman" pitchFamily="18" charset="0"/>
                <a:ea typeface="宋体" charset="-122"/>
              </a:rPr>
              <a:t> of great importance.</a:t>
            </a:r>
          </a:p>
          <a:p>
            <a:pPr>
              <a:spcBef>
                <a:spcPct val="10000"/>
              </a:spcBef>
            </a:pPr>
            <a:r>
              <a:rPr lang="en-US" altLang="zh-CN" sz="4000" dirty="0" smtClean="0">
                <a:latin typeface="Times New Roman" pitchFamily="18" charset="0"/>
              </a:rPr>
              <a:t>“</a:t>
            </a:r>
            <a:r>
              <a:rPr lang="zh-CN" altLang="zh-CN" sz="4000" dirty="0" smtClean="0">
                <a:latin typeface="Times New Roman" pitchFamily="18" charset="0"/>
              </a:rPr>
              <a:t>what”</a:t>
            </a:r>
            <a:r>
              <a:rPr lang="zh-CN" altLang="en-US" sz="4000" dirty="0" smtClean="0">
                <a:latin typeface="Times New Roman" pitchFamily="18" charset="0"/>
              </a:rPr>
              <a:t>引导主语从句时</a:t>
            </a:r>
            <a:r>
              <a:rPr lang="en-US" altLang="zh-CN" sz="4000" dirty="0" smtClean="0">
                <a:latin typeface="Times New Roman" pitchFamily="18" charset="0"/>
              </a:rPr>
              <a:t>, </a:t>
            </a:r>
            <a:r>
              <a:rPr lang="zh-CN" altLang="en-US" sz="4000" dirty="0" smtClean="0">
                <a:latin typeface="Times New Roman" pitchFamily="18" charset="0"/>
              </a:rPr>
              <a:t>谓语动词</a:t>
            </a:r>
            <a:r>
              <a:rPr lang="en-US" altLang="zh-CN" sz="4000" dirty="0" smtClean="0">
                <a:latin typeface="Times New Roman" pitchFamily="18" charset="0"/>
              </a:rPr>
              <a:t>:</a:t>
            </a:r>
          </a:p>
          <a:p>
            <a:pPr>
              <a:spcBef>
                <a:spcPct val="10000"/>
              </a:spcBef>
            </a:pPr>
            <a:r>
              <a:rPr lang="en-US" altLang="zh-CN" sz="4000" dirty="0" smtClean="0">
                <a:latin typeface="Times New Roman" pitchFamily="18" charset="0"/>
              </a:rPr>
              <a:t>   </a:t>
            </a:r>
            <a:r>
              <a:rPr lang="zh-CN" altLang="en-US" sz="4000" dirty="0" smtClean="0">
                <a:latin typeface="Times New Roman" pitchFamily="18" charset="0"/>
              </a:rPr>
              <a:t>常与其后的名词作表语一致  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c2280430f31738c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1916832"/>
            <a:ext cx="4178300" cy="25146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小试牛刀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79712" y="4581128"/>
            <a:ext cx="4608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他所需要的是食物</a:t>
            </a:r>
            <a:endParaRPr lang="en-US" altLang="zh-CN" sz="3600" dirty="0" smtClean="0"/>
          </a:p>
          <a:p>
            <a:r>
              <a:rPr lang="en-US" altLang="zh-CN" sz="3600" dirty="0" smtClean="0"/>
              <a:t>What he needs is food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71600" y="5805264"/>
            <a:ext cx="7162800" cy="648232"/>
          </a:xfrm>
        </p:spPr>
        <p:txBody>
          <a:bodyPr>
            <a:noAutofit/>
          </a:bodyPr>
          <a:lstStyle/>
          <a:p>
            <a:pPr algn="l"/>
            <a:r>
              <a:rPr lang="en-US" altLang="zh-CN" sz="2400" dirty="0" smtClean="0"/>
              <a:t>Whether he is my child remains a question</a:t>
            </a:r>
            <a:endParaRPr lang="zh-CN" altLang="en-US" sz="2400" dirty="0" smtClean="0"/>
          </a:p>
          <a:p>
            <a:endParaRPr lang="zh-CN" altLang="en-US" sz="2800" dirty="0"/>
          </a:p>
        </p:txBody>
      </p:sp>
      <p:pic>
        <p:nvPicPr>
          <p:cNvPr id="6" name="图片占位符 5" descr="u=2652427281,2113314588&amp;fm=21&amp;gp=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4871" b="14871"/>
          <a:stretch>
            <a:fillRect/>
          </a:stretch>
        </p:blipFill>
        <p:spPr/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4000" dirty="0" smtClean="0"/>
              <a:t>他是不是我的孩子仍然是个问题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4)A man goes to church and starts talking to </a:t>
            </a:r>
            <a:r>
              <a:rPr lang="en-US" altLang="zh-CN" sz="3000" dirty="0" err="1" smtClean="0">
                <a:solidFill>
                  <a:prstClr val="black"/>
                </a:solidFill>
                <a:latin typeface="Calibri"/>
                <a:ea typeface="宋体"/>
              </a:rPr>
              <a:t>God.He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 </a:t>
            </a:r>
            <a:r>
              <a:rPr lang="en-US" altLang="zh-CN" sz="3000" dirty="0" err="1" smtClean="0">
                <a:solidFill>
                  <a:prstClr val="black"/>
                </a:solidFill>
                <a:latin typeface="Calibri"/>
                <a:ea typeface="宋体"/>
              </a:rPr>
              <a:t>says:"God,what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 is a million dollars to you?" and God </a:t>
            </a:r>
            <a:r>
              <a:rPr lang="en-US" altLang="zh-CN" sz="3000" dirty="0" err="1" smtClean="0">
                <a:solidFill>
                  <a:prstClr val="black"/>
                </a:solidFill>
                <a:latin typeface="Calibri"/>
                <a:ea typeface="宋体"/>
              </a:rPr>
              <a:t>says:"A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 </a:t>
            </a:r>
            <a:r>
              <a:rPr lang="en-US" altLang="zh-CN" sz="3000" dirty="0" err="1" smtClean="0">
                <a:solidFill>
                  <a:prstClr val="black"/>
                </a:solidFill>
                <a:latin typeface="Calibri"/>
                <a:ea typeface="宋体"/>
              </a:rPr>
              <a:t>penny",then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 the man </a:t>
            </a:r>
            <a:r>
              <a:rPr lang="en-US" altLang="zh-CN" sz="3000" dirty="0" err="1" smtClean="0">
                <a:solidFill>
                  <a:prstClr val="black"/>
                </a:solidFill>
                <a:latin typeface="Calibri"/>
                <a:ea typeface="宋体"/>
              </a:rPr>
              <a:t>says:"God,what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 is a million years to you?" and God </a:t>
            </a:r>
            <a:r>
              <a:rPr lang="en-US" altLang="zh-CN" sz="3000" dirty="0" err="1" smtClean="0">
                <a:solidFill>
                  <a:prstClr val="black"/>
                </a:solidFill>
                <a:latin typeface="Calibri"/>
                <a:ea typeface="宋体"/>
              </a:rPr>
              <a:t>says:"a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 </a:t>
            </a:r>
            <a:r>
              <a:rPr lang="en-US" altLang="zh-CN" sz="3000" dirty="0" err="1" smtClean="0">
                <a:solidFill>
                  <a:prstClr val="black"/>
                </a:solidFill>
                <a:latin typeface="Calibri"/>
                <a:ea typeface="宋体"/>
              </a:rPr>
              <a:t>second",then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 the man </a:t>
            </a:r>
            <a:r>
              <a:rPr lang="en-US" altLang="zh-CN" sz="3000" dirty="0" err="1" smtClean="0">
                <a:solidFill>
                  <a:prstClr val="black"/>
                </a:solidFill>
                <a:latin typeface="Calibri"/>
                <a:ea typeface="宋体"/>
              </a:rPr>
              <a:t>says:"God,can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 I have a penny?" and God says "In a second" </a:t>
            </a:r>
          </a:p>
          <a:p>
            <a:pPr marL="342900" lvl="0" indent="-342900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zh-CN" altLang="en-US" sz="3000" dirty="0" smtClean="0">
                <a:solidFill>
                  <a:prstClr val="black"/>
                </a:solidFill>
                <a:latin typeface="Calibri"/>
                <a:ea typeface="宋体"/>
              </a:rPr>
              <a:t>一男子进入教堂和上帝对话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.</a:t>
            </a:r>
            <a:r>
              <a:rPr lang="zh-CN" altLang="en-US" sz="3000" dirty="0" smtClean="0">
                <a:solidFill>
                  <a:prstClr val="black"/>
                </a:solidFill>
                <a:latin typeface="Calibri"/>
                <a:ea typeface="宋体"/>
              </a:rPr>
              <a:t>他问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:"</a:t>
            </a:r>
            <a:r>
              <a:rPr lang="zh-CN" altLang="en-US" sz="3000" dirty="0" smtClean="0">
                <a:solidFill>
                  <a:prstClr val="black"/>
                </a:solidFill>
                <a:latin typeface="Calibri"/>
                <a:ea typeface="宋体"/>
              </a:rPr>
              <a:t>主啊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,</a:t>
            </a:r>
            <a:r>
              <a:rPr lang="zh-CN" altLang="en-US" sz="3000" dirty="0" smtClean="0">
                <a:solidFill>
                  <a:prstClr val="black"/>
                </a:solidFill>
                <a:latin typeface="Calibri"/>
                <a:ea typeface="宋体"/>
              </a:rPr>
              <a:t>一百万美元对你意味着多少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?"</a:t>
            </a:r>
            <a:r>
              <a:rPr lang="zh-CN" altLang="en-US" sz="3000" dirty="0" smtClean="0">
                <a:solidFill>
                  <a:prstClr val="black"/>
                </a:solidFill>
                <a:latin typeface="Calibri"/>
                <a:ea typeface="宋体"/>
              </a:rPr>
              <a:t>上帝回答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:"</a:t>
            </a:r>
            <a:r>
              <a:rPr lang="zh-CN" altLang="en-US" sz="3000" dirty="0" smtClean="0">
                <a:solidFill>
                  <a:prstClr val="black"/>
                </a:solidFill>
                <a:latin typeface="Calibri"/>
                <a:ea typeface="宋体"/>
              </a:rPr>
              <a:t>一便士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."</a:t>
            </a:r>
            <a:r>
              <a:rPr lang="zh-CN" altLang="en-US" sz="3000" dirty="0" smtClean="0">
                <a:solidFill>
                  <a:prstClr val="black"/>
                </a:solidFill>
                <a:latin typeface="Calibri"/>
                <a:ea typeface="宋体"/>
              </a:rPr>
              <a:t>男子又问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:"</a:t>
            </a:r>
            <a:r>
              <a:rPr lang="zh-CN" altLang="en-US" sz="3000" dirty="0" smtClean="0">
                <a:solidFill>
                  <a:prstClr val="black"/>
                </a:solidFill>
                <a:latin typeface="Calibri"/>
                <a:ea typeface="宋体"/>
              </a:rPr>
              <a:t>那一百万年呢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?"</a:t>
            </a:r>
            <a:r>
              <a:rPr lang="zh-CN" altLang="en-US" sz="3000" dirty="0" smtClean="0">
                <a:solidFill>
                  <a:prstClr val="black"/>
                </a:solidFill>
                <a:latin typeface="Calibri"/>
                <a:ea typeface="宋体"/>
              </a:rPr>
              <a:t>上帝说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:"</a:t>
            </a:r>
            <a:r>
              <a:rPr lang="zh-CN" altLang="en-US" sz="3000" dirty="0" smtClean="0">
                <a:solidFill>
                  <a:prstClr val="black"/>
                </a:solidFill>
                <a:latin typeface="Calibri"/>
                <a:ea typeface="宋体"/>
              </a:rPr>
              <a:t>一秒钟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."</a:t>
            </a:r>
            <a:r>
              <a:rPr lang="zh-CN" altLang="en-US" sz="3000" dirty="0" smtClean="0">
                <a:solidFill>
                  <a:prstClr val="black"/>
                </a:solidFill>
                <a:latin typeface="Calibri"/>
                <a:ea typeface="宋体"/>
              </a:rPr>
              <a:t>最后男子请求道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:"</a:t>
            </a:r>
            <a:r>
              <a:rPr lang="zh-CN" altLang="en-US" sz="3000" dirty="0" smtClean="0">
                <a:solidFill>
                  <a:prstClr val="black"/>
                </a:solidFill>
                <a:latin typeface="Calibri"/>
                <a:ea typeface="宋体"/>
              </a:rPr>
              <a:t>上帝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,</a:t>
            </a:r>
            <a:r>
              <a:rPr lang="zh-CN" altLang="en-US" sz="3000" dirty="0" smtClean="0">
                <a:solidFill>
                  <a:prstClr val="black"/>
                </a:solidFill>
                <a:latin typeface="Calibri"/>
                <a:ea typeface="宋体"/>
              </a:rPr>
              <a:t>我能得到一便士吗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?"</a:t>
            </a:r>
            <a:r>
              <a:rPr lang="zh-CN" altLang="en-US" sz="3000" dirty="0" smtClean="0">
                <a:solidFill>
                  <a:prstClr val="black"/>
                </a:solidFill>
                <a:latin typeface="Calibri"/>
                <a:ea typeface="宋体"/>
              </a:rPr>
              <a:t>上帝回答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:"</a:t>
            </a:r>
            <a:r>
              <a:rPr lang="zh-CN" altLang="en-US" sz="3000" dirty="0" smtClean="0">
                <a:solidFill>
                  <a:prstClr val="black"/>
                </a:solidFill>
                <a:latin typeface="Calibri"/>
                <a:ea typeface="宋体"/>
              </a:rPr>
              <a:t>过一秒钟</a:t>
            </a:r>
            <a:r>
              <a:rPr lang="en-US" altLang="zh-CN" sz="3000" dirty="0" smtClean="0">
                <a:solidFill>
                  <a:prstClr val="black"/>
                </a:solidFill>
                <a:latin typeface="Calibri"/>
                <a:ea typeface="宋体"/>
              </a:rPr>
              <a:t>." </a:t>
            </a:r>
            <a:endParaRPr lang="zh-CN" altLang="en-US" sz="3000" dirty="0" smtClean="0">
              <a:solidFill>
                <a:prstClr val="black"/>
              </a:solidFill>
              <a:latin typeface="Calibri"/>
              <a:ea typeface="宋体"/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altLang="zh-CN" sz="2800" dirty="0" smtClean="0"/>
              <a:t>That </a:t>
            </a:r>
            <a:r>
              <a:rPr lang="en-US" altLang="zh-CN" sz="2800" dirty="0" err="1" smtClean="0"/>
              <a:t>Tfboys</a:t>
            </a:r>
            <a:r>
              <a:rPr lang="en-US" altLang="zh-CN" sz="2800" dirty="0" smtClean="0"/>
              <a:t> will come to </a:t>
            </a:r>
            <a:r>
              <a:rPr lang="en-US" altLang="zh-CN" sz="2800" dirty="0" err="1" smtClean="0"/>
              <a:t>chengan</a:t>
            </a:r>
            <a:r>
              <a:rPr lang="en-US" altLang="zh-CN" sz="2800" dirty="0" smtClean="0"/>
              <a:t> makes me very happy</a:t>
            </a:r>
            <a:endParaRPr lang="zh-CN" altLang="en-US" sz="2800" dirty="0"/>
          </a:p>
        </p:txBody>
      </p:sp>
      <p:pic>
        <p:nvPicPr>
          <p:cNvPr id="5" name="图片占位符 4" descr="655b52fc3389d1bb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1411495" y="189968"/>
            <a:ext cx="6321010" cy="438912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Tfboys</a:t>
            </a:r>
            <a:r>
              <a:rPr lang="zh-CN" altLang="en-US" dirty="0" smtClean="0"/>
              <a:t>要来成安的消息使我非常高兴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59632" y="5301208"/>
            <a:ext cx="7162800" cy="648232"/>
          </a:xfrm>
        </p:spPr>
        <p:txBody>
          <a:bodyPr>
            <a:noAutofit/>
          </a:bodyPr>
          <a:lstStyle/>
          <a:p>
            <a:r>
              <a:rPr lang="en-US" altLang="zh-CN" sz="4000" dirty="0" smtClean="0"/>
              <a:t>What  I need most is rest</a:t>
            </a:r>
            <a:endParaRPr lang="zh-CN" altLang="en-US" sz="4000" dirty="0"/>
          </a:p>
        </p:txBody>
      </p:sp>
      <p:pic>
        <p:nvPicPr>
          <p:cNvPr id="5" name="图片占位符 4" descr="u=4015409922,3965960414&amp;fm=21&amp;gp=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0394" b="10394"/>
          <a:stretch>
            <a:fillRect/>
          </a:stretch>
        </p:blipFill>
        <p:spPr>
          <a:xfrm>
            <a:off x="251520" y="-963488"/>
            <a:ext cx="8686800" cy="438912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576" y="3861048"/>
            <a:ext cx="8075432" cy="562672"/>
          </a:xfrm>
        </p:spPr>
        <p:txBody>
          <a:bodyPr>
            <a:noAutofit/>
          </a:bodyPr>
          <a:lstStyle/>
          <a:p>
            <a:r>
              <a:rPr lang="zh-CN" altLang="en-US" sz="4800" dirty="0" smtClean="0"/>
              <a:t>我最需要的就是休息</a:t>
            </a:r>
            <a:br>
              <a:rPr lang="zh-CN" altLang="en-US" sz="4800" dirty="0" smtClean="0"/>
            </a:br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b="1" dirty="0" smtClean="0"/>
              <a:t>1. ______ he didn’t attend the meeting yesterday wasn’t quite clear.</a:t>
            </a:r>
            <a:endParaRPr lang="en-US" altLang="zh-CN" dirty="0" smtClean="0"/>
          </a:p>
          <a:p>
            <a:r>
              <a:rPr lang="en-US" altLang="zh-CN" b="1" dirty="0" smtClean="0"/>
              <a:t>2. The Foreign Minister said, “It is our hope        ______ the two sides will work towards peace.”</a:t>
            </a:r>
            <a:endParaRPr lang="en-US" altLang="zh-CN" dirty="0" smtClean="0"/>
          </a:p>
          <a:p>
            <a:r>
              <a:rPr lang="en-US" altLang="zh-CN" b="1" dirty="0" smtClean="0"/>
              <a:t>3. ______ Mary has left is still a question.</a:t>
            </a:r>
            <a:endParaRPr lang="en-US" altLang="zh-CN" dirty="0" smtClean="0"/>
          </a:p>
          <a:p>
            <a:r>
              <a:rPr lang="en-US" altLang="zh-CN" b="1" dirty="0" smtClean="0"/>
              <a:t>4. It’s reported ______ three people were killed in the accident and five were hurt badly.</a:t>
            </a:r>
            <a:endParaRPr lang="en-US" altLang="zh-CN" dirty="0" smtClean="0"/>
          </a:p>
          <a:p>
            <a:r>
              <a:rPr lang="en-US" altLang="zh-CN" b="1" dirty="0" smtClean="0"/>
              <a:t>5. ______ he solved the problem successfully interested all of us.</a:t>
            </a:r>
            <a:endParaRPr lang="en-US" altLang="zh-CN" dirty="0" smtClean="0"/>
          </a:p>
          <a:p>
            <a:r>
              <a:rPr lang="en-US" altLang="zh-CN" b="1" dirty="0" smtClean="0"/>
              <a:t>6. It is a fact ______ English is being accepted as an international language.</a:t>
            </a:r>
            <a:endParaRPr lang="en-US" altLang="zh-CN" dirty="0" smtClean="0"/>
          </a:p>
          <a:p>
            <a:r>
              <a:rPr lang="en-US" altLang="zh-CN" b="1" dirty="0" smtClean="0"/>
              <a:t>7. ______ is to be sent there to solve the problem hasn’t been decided.</a:t>
            </a:r>
            <a:endParaRPr lang="en-US" altLang="zh-CN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[</a:t>
            </a:r>
            <a:r>
              <a:rPr lang="zh-CN" altLang="en-US" dirty="0" smtClean="0"/>
              <a:t>即学即用</a:t>
            </a:r>
            <a:r>
              <a:rPr lang="en-US" altLang="zh-CN" dirty="0" smtClean="0"/>
              <a:t>]I. </a:t>
            </a:r>
            <a:r>
              <a:rPr lang="zh-CN" altLang="en-US" dirty="0" smtClean="0"/>
              <a:t>用适当的词填空，使句子意思完整。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91680" y="5903893"/>
            <a:ext cx="6768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1.why2. that3. whether 4.that5.whether6.that7.who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299600"/>
          </a:xfrm>
        </p:spPr>
        <p:txBody>
          <a:bodyPr/>
          <a:lstStyle/>
          <a:p>
            <a:r>
              <a:rPr lang="zh-CN" altLang="en-US" dirty="0" smtClean="0"/>
              <a:t>基本概念</a:t>
            </a:r>
            <a:endParaRPr lang="en-US" altLang="zh-CN" dirty="0" smtClean="0"/>
          </a:p>
          <a:p>
            <a:r>
              <a:rPr lang="zh-CN" altLang="en-US" dirty="0" smtClean="0"/>
              <a:t>什么是主语？找出下列句子主语</a:t>
            </a: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主语从句</a:t>
            </a:r>
            <a:endParaRPr lang="zh-CN" altLang="en-US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67544" y="2420888"/>
            <a:ext cx="8229600" cy="345638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>
              <a:buNone/>
            </a:pPr>
            <a:r>
              <a:rPr lang="en-US" altLang="zh-CN" sz="3000" dirty="0" smtClean="0"/>
              <a:t>I like English</a:t>
            </a:r>
          </a:p>
          <a:p>
            <a:pPr>
              <a:buNone/>
            </a:pPr>
            <a:r>
              <a:rPr lang="en-US" altLang="zh-CN" sz="3000" dirty="0" smtClean="0"/>
              <a:t>To see is to believe</a:t>
            </a:r>
          </a:p>
          <a:p>
            <a:pPr>
              <a:buNone/>
            </a:pPr>
            <a:r>
              <a:rPr lang="en-US" altLang="zh-CN" sz="3000" dirty="0" smtClean="0"/>
              <a:t>Smoking is bad for health</a:t>
            </a:r>
          </a:p>
          <a:p>
            <a:pPr>
              <a:buNone/>
            </a:pPr>
            <a:r>
              <a:rPr lang="en-US" altLang="zh-CN" sz="3000" dirty="0" smtClean="0"/>
              <a:t>What he has said is true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zh-CN" altLang="en-US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他通过了考试让老师很高兴</a:t>
            </a:r>
            <a:endParaRPr lang="en-US" altLang="zh-CN" dirty="0" smtClean="0"/>
          </a:p>
          <a:p>
            <a:r>
              <a:rPr lang="en-US" altLang="zh-CN" dirty="0" smtClean="0"/>
              <a:t>He passed the exam</a:t>
            </a:r>
          </a:p>
          <a:p>
            <a:r>
              <a:rPr lang="en-US" altLang="zh-CN" dirty="0" smtClean="0"/>
              <a:t>It made the teacher very happy</a:t>
            </a:r>
          </a:p>
          <a:p>
            <a:r>
              <a:rPr lang="en-US" altLang="zh-CN" dirty="0" smtClean="0"/>
              <a:t>He passed the exam made the teacher very happy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That he passed the exam</a:t>
            </a:r>
            <a:r>
              <a:rPr lang="en-US" altLang="zh-CN" dirty="0" smtClean="0"/>
              <a:t> made the teacher very happy</a:t>
            </a:r>
          </a:p>
          <a:p>
            <a:r>
              <a:rPr lang="zh-CN" altLang="en-US" dirty="0" smtClean="0"/>
              <a:t>他何时再来还不清楚</a:t>
            </a:r>
            <a:endParaRPr lang="en-US" altLang="zh-CN" dirty="0" smtClean="0"/>
          </a:p>
          <a:p>
            <a:r>
              <a:rPr lang="en-US" altLang="zh-CN" dirty="0" smtClean="0"/>
              <a:t>When will he come?</a:t>
            </a:r>
          </a:p>
          <a:p>
            <a:r>
              <a:rPr lang="en-US" altLang="zh-CN" dirty="0" smtClean="0"/>
              <a:t>It is not clear.</a:t>
            </a:r>
          </a:p>
          <a:p>
            <a:r>
              <a:rPr lang="en-US" altLang="zh-CN" dirty="0" smtClean="0"/>
              <a:t>When will he come is not clear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When he will come </a:t>
            </a:r>
            <a:r>
              <a:rPr lang="en-US" altLang="zh-CN" dirty="0" smtClean="0"/>
              <a:t>is not clear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理解主语从句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1328"/>
            <a:ext cx="8219256" cy="5376672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b="1" dirty="0" smtClean="0"/>
              <a:t>1</a:t>
            </a:r>
            <a:r>
              <a:rPr lang="zh-CN" altLang="en-US" b="1" dirty="0" smtClean="0"/>
              <a:t>．</a:t>
            </a:r>
            <a:r>
              <a:rPr lang="en-US" altLang="zh-CN" b="1" dirty="0" smtClean="0"/>
              <a:t>That he will come is certain.</a:t>
            </a:r>
            <a:endParaRPr lang="en-US" altLang="zh-CN" dirty="0" smtClean="0"/>
          </a:p>
          <a:p>
            <a:r>
              <a:rPr lang="en-US" altLang="zh-CN" b="1" dirty="0" smtClean="0"/>
              <a:t>2</a:t>
            </a:r>
            <a:r>
              <a:rPr lang="zh-CN" altLang="en-US" b="1" dirty="0" smtClean="0"/>
              <a:t>．</a:t>
            </a:r>
            <a:r>
              <a:rPr lang="en-US" altLang="zh-CN" b="1" dirty="0" smtClean="0"/>
              <a:t>Whether it will please them is not easy to say.</a:t>
            </a:r>
            <a:endParaRPr lang="en-US" altLang="zh-CN" dirty="0" smtClean="0"/>
          </a:p>
          <a:p>
            <a:r>
              <a:rPr lang="en-US" altLang="zh-CN" b="1" dirty="0" smtClean="0"/>
              <a:t>3</a:t>
            </a:r>
            <a:r>
              <a:rPr lang="zh-CN" altLang="en-US" b="1" dirty="0" smtClean="0"/>
              <a:t>．</a:t>
            </a:r>
            <a:r>
              <a:rPr lang="en-US" altLang="zh-CN" b="1" dirty="0" smtClean="0"/>
              <a:t>What seems easy to some people seems difficult to others.</a:t>
            </a:r>
            <a:endParaRPr lang="en-US" altLang="zh-CN" dirty="0" smtClean="0"/>
          </a:p>
          <a:p>
            <a:r>
              <a:rPr lang="en-US" altLang="zh-CN" b="1" dirty="0" smtClean="0"/>
              <a:t>4</a:t>
            </a:r>
            <a:r>
              <a:rPr lang="zh-CN" altLang="en-US" b="1" dirty="0" smtClean="0"/>
              <a:t>．</a:t>
            </a:r>
            <a:r>
              <a:rPr lang="en-US" altLang="zh-CN" b="1" dirty="0" smtClean="0"/>
              <a:t>Which side will win is not clear.</a:t>
            </a:r>
            <a:endParaRPr lang="en-US" altLang="zh-CN" dirty="0" smtClean="0"/>
          </a:p>
          <a:p>
            <a:r>
              <a:rPr lang="en-US" altLang="zh-CN" b="1" dirty="0" smtClean="0"/>
              <a:t>5</a:t>
            </a:r>
            <a:r>
              <a:rPr lang="zh-CN" altLang="en-US" b="1" dirty="0" smtClean="0"/>
              <a:t>．</a:t>
            </a:r>
            <a:r>
              <a:rPr lang="en-US" altLang="zh-CN" b="1" dirty="0" smtClean="0"/>
              <a:t>Why he did it remains a mystery.</a:t>
            </a:r>
            <a:endParaRPr lang="en-US" altLang="zh-CN" dirty="0" smtClean="0"/>
          </a:p>
          <a:p>
            <a:r>
              <a:rPr lang="en-US" altLang="zh-CN" b="1" dirty="0" smtClean="0"/>
              <a:t>6</a:t>
            </a:r>
            <a:r>
              <a:rPr lang="zh-CN" altLang="en-US" b="1" dirty="0" smtClean="0"/>
              <a:t>．</a:t>
            </a:r>
            <a:r>
              <a:rPr lang="en-US" altLang="zh-CN" b="1" dirty="0" smtClean="0"/>
              <a:t>When they will start is not known yet.</a:t>
            </a:r>
            <a:endParaRPr lang="en-US" altLang="zh-CN" dirty="0" smtClean="0"/>
          </a:p>
          <a:p>
            <a:r>
              <a:rPr lang="en-US" altLang="zh-CN" b="1" dirty="0" smtClean="0"/>
              <a:t>7</a:t>
            </a:r>
            <a:r>
              <a:rPr lang="zh-CN" altLang="en-US" b="1" dirty="0" smtClean="0"/>
              <a:t>．</a:t>
            </a:r>
            <a:r>
              <a:rPr lang="en-US" altLang="zh-CN" b="1" dirty="0" smtClean="0"/>
              <a:t>How he became a great scientist is known to us all.</a:t>
            </a:r>
            <a:endParaRPr lang="en-US" altLang="zh-CN" dirty="0" smtClean="0"/>
          </a:p>
          <a:p>
            <a:r>
              <a:rPr lang="en-US" altLang="zh-CN" b="1" dirty="0" smtClean="0"/>
              <a:t>8</a:t>
            </a:r>
            <a:r>
              <a:rPr lang="zh-CN" altLang="en-US" b="1" dirty="0" smtClean="0"/>
              <a:t>．</a:t>
            </a:r>
            <a:r>
              <a:rPr lang="en-US" altLang="zh-CN" b="1" dirty="0" smtClean="0"/>
              <a:t>Who will take part in the meeting has not been decided.</a:t>
            </a:r>
            <a:endParaRPr lang="en-US" altLang="zh-CN" dirty="0" smtClean="0"/>
          </a:p>
          <a:p>
            <a:r>
              <a:rPr lang="en-US" altLang="zh-CN" b="1" dirty="0" smtClean="0"/>
              <a:t>9</a:t>
            </a:r>
            <a:r>
              <a:rPr lang="zh-CN" altLang="en-US" b="1" dirty="0" smtClean="0"/>
              <a:t>．</a:t>
            </a:r>
            <a:r>
              <a:rPr lang="en-US" altLang="zh-CN" b="1" dirty="0" smtClean="0"/>
              <a:t>Whoever breaks the law will be punished.</a:t>
            </a:r>
            <a:endParaRPr lang="en-US" altLang="zh-CN" dirty="0" smtClean="0"/>
          </a:p>
          <a:p>
            <a:r>
              <a:rPr lang="en-US" altLang="zh-CN" b="1" dirty="0" smtClean="0"/>
              <a:t>10</a:t>
            </a:r>
            <a:r>
              <a:rPr lang="zh-CN" altLang="en-US" b="1" dirty="0" smtClean="0"/>
              <a:t>．</a:t>
            </a:r>
            <a:r>
              <a:rPr lang="en-US" altLang="zh-CN" b="1" dirty="0" smtClean="0"/>
              <a:t>Where she is from is unknown.</a:t>
            </a:r>
          </a:p>
          <a:p>
            <a:r>
              <a:rPr lang="zh-CN" altLang="en-US" sz="3000" dirty="0" smtClean="0">
                <a:solidFill>
                  <a:srgbClr val="FF0000"/>
                </a:solidFill>
              </a:rPr>
              <a:t>思考 主语从句引导词有哪些？如何选用？</a:t>
            </a:r>
            <a:endParaRPr lang="en-US" altLang="zh-CN" sz="3000" dirty="0" smtClean="0">
              <a:solidFill>
                <a:srgbClr val="FF0000"/>
              </a:solidFill>
            </a:endParaRPr>
          </a:p>
          <a:p>
            <a:pPr>
              <a:spcBef>
                <a:spcPct val="10000"/>
              </a:spcBef>
            </a:pP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找出主语从句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引导词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en-US" altLang="zh-CN" dirty="0" smtClean="0"/>
              <a:t>  </a:t>
            </a:r>
            <a:r>
              <a:rPr lang="zh-CN" altLang="en-US" dirty="0" smtClean="0"/>
              <a:t>从属连词  </a:t>
            </a:r>
            <a:r>
              <a:rPr lang="en-US" altLang="zh-CN" dirty="0" smtClean="0"/>
              <a:t>that </a:t>
            </a:r>
            <a:r>
              <a:rPr lang="zh-CN" altLang="en-US" dirty="0" smtClean="0"/>
              <a:t>和 </a:t>
            </a:r>
            <a:r>
              <a:rPr lang="en-US" altLang="zh-CN" dirty="0" smtClean="0"/>
              <a:t>whether</a:t>
            </a:r>
          </a:p>
          <a:p>
            <a:r>
              <a:rPr lang="en-US" altLang="zh-CN" dirty="0" smtClean="0"/>
              <a:t> </a:t>
            </a:r>
            <a:r>
              <a:rPr lang="zh-CN" altLang="en-US" dirty="0" smtClean="0"/>
              <a:t>连接代词 </a:t>
            </a:r>
            <a:r>
              <a:rPr lang="en-US" altLang="zh-CN" dirty="0" smtClean="0"/>
              <a:t>who whoever what  whatever which  whichever</a:t>
            </a:r>
          </a:p>
          <a:p>
            <a:r>
              <a:rPr lang="zh-CN" altLang="en-US" dirty="0" smtClean="0"/>
              <a:t>连接副词 </a:t>
            </a:r>
            <a:r>
              <a:rPr lang="en-US" altLang="zh-CN" dirty="0" smtClean="0"/>
              <a:t>when where how why</a:t>
            </a:r>
          </a:p>
          <a:p>
            <a:endParaRPr lang="en-US" altLang="zh-CN" dirty="0" smtClean="0"/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语序</a:t>
            </a:r>
            <a:r>
              <a:rPr lang="zh-CN" altLang="en-US" dirty="0" smtClean="0"/>
              <a:t>   陈述语序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主语从句特点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依据“缺什么补什么”原则确定正确的连词。所谓“缺什么补什么”是指句型结构与连词之间的关系。如果句子中缺主语，指人用</a:t>
            </a:r>
            <a:r>
              <a:rPr lang="en-US" altLang="zh-CN" b="1" dirty="0" smtClean="0"/>
              <a:t>who</a:t>
            </a:r>
            <a:r>
              <a:rPr lang="zh-CN" altLang="en-US" b="1" dirty="0" smtClean="0"/>
              <a:t>，指物用</a:t>
            </a:r>
            <a:r>
              <a:rPr lang="en-US" altLang="zh-CN" b="1" dirty="0" smtClean="0"/>
              <a:t>what</a:t>
            </a:r>
            <a:r>
              <a:rPr lang="zh-CN" altLang="en-US" b="1" dirty="0" smtClean="0"/>
              <a:t>；如缺宾语，指人用</a:t>
            </a:r>
            <a:r>
              <a:rPr lang="en-US" altLang="zh-CN" b="1" dirty="0" smtClean="0"/>
              <a:t>whom</a:t>
            </a:r>
            <a:r>
              <a:rPr lang="zh-CN" altLang="en-US" b="1" dirty="0" smtClean="0"/>
              <a:t>，指物用</a:t>
            </a:r>
            <a:r>
              <a:rPr lang="en-US" altLang="zh-CN" b="1" dirty="0" smtClean="0"/>
              <a:t>what</a:t>
            </a:r>
            <a:r>
              <a:rPr lang="zh-CN" altLang="en-US" b="1" dirty="0" smtClean="0"/>
              <a:t>；如缺时间状语用</a:t>
            </a:r>
            <a:r>
              <a:rPr lang="en-US" altLang="zh-CN" b="1" dirty="0" smtClean="0"/>
              <a:t>when</a:t>
            </a:r>
            <a:r>
              <a:rPr lang="zh-CN" altLang="en-US" b="1" dirty="0" smtClean="0"/>
              <a:t>；地点状语用</a:t>
            </a:r>
            <a:r>
              <a:rPr lang="en-US" altLang="zh-CN" b="1" dirty="0" smtClean="0"/>
              <a:t>where</a:t>
            </a:r>
            <a:r>
              <a:rPr lang="zh-CN" altLang="en-US" b="1" dirty="0" smtClean="0"/>
              <a:t>；原因状语用</a:t>
            </a:r>
            <a:r>
              <a:rPr lang="en-US" altLang="zh-CN" b="1" dirty="0" smtClean="0"/>
              <a:t>why</a:t>
            </a:r>
            <a:r>
              <a:rPr lang="zh-CN" altLang="en-US" b="1" dirty="0" smtClean="0"/>
              <a:t>；方式状语用</a:t>
            </a:r>
            <a:r>
              <a:rPr lang="en-US" altLang="zh-CN" b="1" dirty="0" smtClean="0"/>
              <a:t>how</a:t>
            </a:r>
            <a:r>
              <a:rPr lang="zh-CN" altLang="en-US" b="1" dirty="0" smtClean="0"/>
              <a:t>；定语用</a:t>
            </a:r>
            <a:r>
              <a:rPr lang="en-US" altLang="zh-CN" b="1" dirty="0" smtClean="0"/>
              <a:t>what</a:t>
            </a:r>
            <a:r>
              <a:rPr lang="zh-CN" altLang="en-US" b="1" dirty="0" smtClean="0"/>
              <a:t>或</a:t>
            </a:r>
            <a:r>
              <a:rPr lang="en-US" altLang="zh-CN" b="1" dirty="0" smtClean="0"/>
              <a:t>which</a:t>
            </a:r>
            <a:r>
              <a:rPr lang="zh-CN" altLang="en-US" b="1" dirty="0" smtClean="0"/>
              <a:t>；什么都不缺用</a:t>
            </a:r>
            <a:r>
              <a:rPr lang="en-US" altLang="zh-CN" b="1" dirty="0" smtClean="0"/>
              <a:t>that</a:t>
            </a:r>
            <a:r>
              <a:rPr lang="zh-CN" altLang="en-US" b="1" dirty="0" smtClean="0"/>
              <a:t>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引导词的选择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11560" y="692696"/>
            <a:ext cx="8229600" cy="4886003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. ______ he didn’t attend the meeting yesterday wasn’t quite clear.</a:t>
            </a:r>
          </a:p>
          <a:p>
            <a:r>
              <a:rPr lang="en-US" altLang="zh-CN" dirty="0" smtClean="0"/>
              <a:t> ______ team will win the match is still unknown.</a:t>
            </a:r>
          </a:p>
          <a:p>
            <a:r>
              <a:rPr lang="en-US" altLang="zh-CN" dirty="0" smtClean="0"/>
              <a:t> ______ comes to the party will receive a present.</a:t>
            </a:r>
          </a:p>
          <a:p>
            <a:r>
              <a:rPr lang="en-US" altLang="zh-CN" dirty="0" smtClean="0"/>
              <a:t>______ Mary has left is still a question.</a:t>
            </a:r>
          </a:p>
          <a:p>
            <a:r>
              <a:rPr lang="en-US" altLang="zh-CN" dirty="0" smtClean="0"/>
              <a:t>-----surprised me most was that the little girl could play the violin so well.</a:t>
            </a:r>
          </a:p>
          <a:p>
            <a:r>
              <a:rPr lang="en-US" altLang="zh-CN" dirty="0" smtClean="0"/>
              <a:t>-----we shall hold our sports meeting is not decided.</a:t>
            </a:r>
          </a:p>
          <a:p>
            <a:r>
              <a:rPr lang="en-US" altLang="zh-CN" dirty="0" smtClean="0"/>
              <a:t>-----she was chosen made us very happy.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23528" y="0"/>
            <a:ext cx="8435280" cy="850106"/>
          </a:xfrm>
        </p:spPr>
        <p:txBody>
          <a:bodyPr>
            <a:normAutofit fontScale="90000"/>
          </a:bodyPr>
          <a:lstStyle/>
          <a:p>
            <a:r>
              <a:rPr lang="zh-CN" altLang="en-US" sz="2400" dirty="0" smtClean="0"/>
              <a:t>用</a:t>
            </a:r>
            <a:r>
              <a:rPr lang="en-US" altLang="zh-CN" sz="2800" dirty="0" smtClean="0"/>
              <a:t>what/  which /whoever /why</a:t>
            </a:r>
            <a:r>
              <a:rPr lang="en-US" altLang="zh-CN" sz="2400" dirty="0" smtClean="0"/>
              <a:t> /when/whether/that </a:t>
            </a:r>
            <a:r>
              <a:rPr lang="zh-CN" altLang="en-US" sz="2400" dirty="0" smtClean="0"/>
              <a:t>填空</a:t>
            </a:r>
            <a:endParaRPr lang="zh-CN" alt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5589240"/>
            <a:ext cx="7596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Why  which  whoever whether what when that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What </a:t>
            </a:r>
            <a:r>
              <a:rPr lang="zh-CN" altLang="en-US" dirty="0" smtClean="0"/>
              <a:t>与 </a:t>
            </a:r>
            <a:r>
              <a:rPr lang="en-US" altLang="zh-CN" dirty="0" smtClean="0"/>
              <a:t>that </a:t>
            </a:r>
            <a:r>
              <a:rPr lang="zh-CN" altLang="en-US" dirty="0" smtClean="0"/>
              <a:t>引导的主语从句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What you said just now is right</a:t>
            </a:r>
          </a:p>
          <a:p>
            <a:pPr>
              <a:buNone/>
            </a:pPr>
            <a:r>
              <a:rPr lang="en-US" altLang="zh-CN" dirty="0" smtClean="0"/>
              <a:t>That she is still alive is a great news to us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规则</a:t>
            </a:r>
            <a:r>
              <a:rPr lang="en-US" altLang="zh-CN" dirty="0" smtClean="0"/>
              <a:t>:  what </a:t>
            </a:r>
            <a:r>
              <a:rPr lang="zh-CN" altLang="en-US" dirty="0" smtClean="0"/>
              <a:t>引导的主语从句在句子中充当成分 如主语，宾语 表语；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That </a:t>
            </a:r>
            <a:r>
              <a:rPr lang="zh-CN" altLang="en-US" dirty="0" smtClean="0"/>
              <a:t>引导的主语从句在句子中只起连接作用但不能省略。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主语从句规则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活力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240</TotalTime>
  <Words>1174</Words>
  <Application>Microsoft Office PowerPoint</Application>
  <PresentationFormat>全屏显示(4:3)</PresentationFormat>
  <Paragraphs>140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聚合</vt:lpstr>
      <vt:lpstr>幻灯片 1</vt:lpstr>
      <vt:lpstr>幻灯片 2</vt:lpstr>
      <vt:lpstr>主语从句</vt:lpstr>
      <vt:lpstr>理解主语从句 </vt:lpstr>
      <vt:lpstr>找出主语从句</vt:lpstr>
      <vt:lpstr>主语从句特点</vt:lpstr>
      <vt:lpstr>引导词的选择</vt:lpstr>
      <vt:lpstr>用what/  which /whoever /why /when/whether/that 填空</vt:lpstr>
      <vt:lpstr>主语从句规则</vt:lpstr>
      <vt:lpstr>幻灯片 10</vt:lpstr>
      <vt:lpstr>主语从句后置</vt:lpstr>
      <vt:lpstr> 用it形式主语的that从句有以下四种不同的搭配：</vt:lpstr>
      <vt:lpstr>主语从句需注意的几个问题</vt:lpstr>
      <vt:lpstr>幻灯片 14</vt:lpstr>
      <vt:lpstr>幻灯片 15</vt:lpstr>
      <vt:lpstr>幻灯片 16</vt:lpstr>
      <vt:lpstr>幻灯片 17</vt:lpstr>
      <vt:lpstr>小试牛刀</vt:lpstr>
      <vt:lpstr>他是不是我的孩子仍然是个问题 </vt:lpstr>
      <vt:lpstr>Tfboys要来成安的消息使我非常高兴</vt:lpstr>
      <vt:lpstr>我最需要的就是休息 </vt:lpstr>
      <vt:lpstr>[即学即用]I. 用适当的词填空，使句子意思完整。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主语从句</dc:title>
  <cp:lastModifiedBy>Administrator</cp:lastModifiedBy>
  <cp:revision>59</cp:revision>
  <dcterms:modified xsi:type="dcterms:W3CDTF">2016-04-11T01:22:47Z</dcterms:modified>
</cp:coreProperties>
</file>