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363" r:id="rId3"/>
    <p:sldId id="413" r:id="rId5"/>
    <p:sldId id="468" r:id="rId6"/>
    <p:sldId id="469" r:id="rId7"/>
    <p:sldId id="439" r:id="rId8"/>
    <p:sldId id="491" r:id="rId9"/>
    <p:sldId id="456" r:id="rId10"/>
    <p:sldId id="457" r:id="rId11"/>
    <p:sldId id="453" r:id="rId12"/>
    <p:sldId id="490" r:id="rId13"/>
    <p:sldId id="488" r:id="rId14"/>
    <p:sldId id="458" r:id="rId15"/>
    <p:sldId id="377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8CDE8"/>
    <a:srgbClr val="0066FF"/>
    <a:srgbClr val="0033CC"/>
    <a:srgbClr val="0066CC"/>
    <a:srgbClr val="3333FF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73" d="100"/>
          <a:sy n="73" d="100"/>
        </p:scale>
        <p:origin x="357" y="24"/>
      </p:cViewPr>
      <p:guideLst>
        <p:guide orient="horz" pos="3919"/>
        <p:guide pos="4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notesViewPr>
    <p:cSldViewPr>
      <p:cViewPr varScale="1">
        <p:scale>
          <a:sx n="59" d="100"/>
          <a:sy n="59" d="100"/>
        </p:scale>
        <p:origin x="2328" y="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3" name="页眉占位符 2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emf"/><Relationship Id="rId5" Type="http://schemas.openxmlformats.org/officeDocument/2006/relationships/image" Target="../media/image4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8.emf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我有一个想法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46860" y="3357245"/>
            <a:ext cx="62687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  <a:sym typeface="+mn-ea"/>
              </a:rPr>
              <a:t>部编版三年级上册第七单元习作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51130" y="92075"/>
            <a:ext cx="4618355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东兰县隘洞镇同乐小学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92275" y="62103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27530" y="786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8750" y="335699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1777365" y="621665"/>
            <a:ext cx="6684645" cy="5067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于是，我召集同学们商量，一定要把宿舍卫生搞好内务整理好。第一步：大家先把自己物品整理整洁，大家再一起动手天花板的</a:t>
            </a:r>
            <a:r>
              <a:rPr lang="en-US" altLang="zh-CN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敌人</a:t>
            </a:r>
            <a:r>
              <a:rPr lang="en-US" altLang="zh-CN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消灭。又一起冲洗地上的垃圾。</a:t>
            </a: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第二步：大家民主推荐舍长</a:t>
            </a: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第三步：舍长安排宿舍值日。值日生督促每个同学搞好自己内务。值日生负责宿舍一天的整洁卫生。</a:t>
            </a:r>
            <a:endParaRPr lang="zh-CN" altLang="en-US" sz="24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  <a:p>
            <a:pPr algn="ctr"/>
            <a:endParaRPr lang="zh-CN" altLang="en-US" sz="24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7398" y="4741599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圆角矩形 1"/>
          <p:cNvSpPr/>
          <p:nvPr/>
        </p:nvSpPr>
        <p:spPr>
          <a:xfrm>
            <a:off x="1173480" y="692785"/>
            <a:ext cx="7391400" cy="24485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这样，我们的宿舍天天整洁卫生，生活休息就会舒服了，身体健康不生病，不影响学习。</a:t>
            </a:r>
            <a:r>
              <a:rPr lang="en-US" altLang="zh-CN" sz="2400" b="1" baseline="30000" dirty="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  <a:sym typeface="+mn-ea"/>
              </a:rPr>
              <a:t>④</a:t>
            </a:r>
            <a:endParaRPr lang="en-US" altLang="zh-CN" sz="2400" b="1" baseline="30000" dirty="0">
              <a:solidFill>
                <a:srgbClr val="FF0000"/>
              </a:solidFill>
              <a:latin typeface="黑体" charset="0"/>
              <a:ea typeface="黑体" charset="0"/>
              <a:cs typeface="黑体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75715" y="3213100"/>
            <a:ext cx="7257415" cy="1656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dirty="0">
                <a:solidFill>
                  <a:srgbClr val="0000FF"/>
                </a:solidFill>
                <a:latin typeface="黑体" charset="0"/>
                <a:ea typeface="黑体" charset="0"/>
                <a:sym typeface="宋体" pitchFamily="2" charset="-122"/>
              </a:rPr>
              <a:t>  </a:t>
            </a:r>
            <a:r>
              <a:rPr lang="en-US" altLang="zh-CN" dirty="0">
                <a:solidFill>
                  <a:schemeClr val="tx1"/>
                </a:solidFill>
                <a:latin typeface="黑体" charset="0"/>
                <a:ea typeface="黑体" charset="0"/>
                <a:sym typeface="宋体" pitchFamily="2" charset="-122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黑体" charset="0"/>
                <a:ea typeface="黑体" charset="0"/>
                <a:sym typeface="宋体" pitchFamily="2" charset="-122"/>
              </a:rPr>
              <a:t>  </a:t>
            </a:r>
            <a:r>
              <a:rPr lang="zh-CN" altLang="en-US" sz="2400" dirty="0">
                <a:solidFill>
                  <a:schemeClr val="tx1"/>
                </a:solidFill>
                <a:latin typeface="黑体" charset="0"/>
                <a:ea typeface="黑体" charset="0"/>
                <a:sym typeface="宋体" pitchFamily="2" charset="-122"/>
              </a:rPr>
              <a:t>④对这一现象，写出了自己的改进的办法，消除</a:t>
            </a:r>
            <a:r>
              <a:rPr lang="zh-CN" altLang="en-US" sz="2400" b="1" dirty="0">
                <a:solidFill>
                  <a:schemeClr val="tx1"/>
                </a:solidFill>
                <a:latin typeface="黑体" charset="0"/>
                <a:ea typeface="黑体" charset="0"/>
                <a:sym typeface="+mn-ea"/>
              </a:rPr>
              <a:t>脏乱差</a:t>
            </a:r>
            <a:r>
              <a:rPr lang="zh-CN" altLang="en-US" sz="2400" dirty="0">
                <a:solidFill>
                  <a:schemeClr val="tx1"/>
                </a:solidFill>
                <a:latin typeface="黑体" charset="0"/>
                <a:ea typeface="黑体" charset="0"/>
                <a:sym typeface="宋体" pitchFamily="2" charset="-122"/>
              </a:rPr>
              <a:t>，有根有据。</a:t>
            </a:r>
            <a:endParaRPr lang="zh-CN" altLang="en-US" sz="2400" dirty="0">
              <a:solidFill>
                <a:schemeClr val="tx1"/>
              </a:solidFill>
              <a:latin typeface="黑体" charset="0"/>
              <a:ea typeface="黑体" charset="0"/>
              <a:sym typeface="宋体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1043940" y="764540"/>
            <a:ext cx="7416800" cy="33127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400" b="1" dirty="0">
                <a:solidFill>
                  <a:schemeClr val="tx1"/>
                </a:solidFill>
                <a:latin typeface="黑体" charset="0"/>
                <a:ea typeface="黑体" charset="0"/>
                <a:sym typeface="+mn-ea"/>
              </a:rPr>
              <a:t>现在，经过大家坚持努力，宿舍</a:t>
            </a:r>
            <a:r>
              <a:rPr lang="zh-CN" altLang="en-US" sz="2400" b="1" dirty="0">
                <a:solidFill>
                  <a:schemeClr val="tx1"/>
                </a:solidFill>
                <a:latin typeface="黑体" charset="0"/>
                <a:ea typeface="黑体" charset="0"/>
                <a:sym typeface="+mn-ea"/>
              </a:rPr>
              <a:t>脏乱差问题解决了，宿舍</a:t>
            </a:r>
            <a:r>
              <a:rPr lang="zh-CN" altLang="en-US" sz="2400" b="1" dirty="0">
                <a:solidFill>
                  <a:schemeClr val="tx1"/>
                </a:solidFill>
                <a:latin typeface="黑体" charset="0"/>
                <a:ea typeface="黑体" charset="0"/>
                <a:sym typeface="+mn-ea"/>
              </a:rPr>
              <a:t>越来越卫生整洁，大家住</a:t>
            </a:r>
            <a:r>
              <a:rPr lang="zh-CN" altLang="en-US" sz="2400" b="1" dirty="0">
                <a:solidFill>
                  <a:schemeClr val="tx1"/>
                </a:solidFill>
                <a:latin typeface="黑体" charset="0"/>
                <a:ea typeface="黑体" charset="0"/>
                <a:sym typeface="+mn-ea"/>
              </a:rPr>
              <a:t>得越来越舒服，宿舍里充满欢声笑语，我们大家人都很高兴。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itchFamily="2" charset="-122"/>
              </a:rPr>
              <a:t>⑤</a:t>
            </a:r>
            <a:endParaRPr lang="zh-CN" altLang="en-US" sz="2400" b="1" dirty="0">
              <a:solidFill>
                <a:schemeClr val="tx1"/>
              </a:solidFill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43940" y="4437380"/>
            <a:ext cx="7345045" cy="12960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indent="0" defTabSz="914400">
              <a:lnSpc>
                <a:spcPct val="110000"/>
              </a:lnSpc>
            </a:pP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itchFamily="2" charset="-122"/>
              </a:rPr>
              <a:t>    </a:t>
            </a:r>
            <a:r>
              <a:rPr lang="zh-CN" altLang="en-US" sz="2000" b="1" dirty="0">
                <a:solidFill>
                  <a:srgbClr val="0000FF"/>
                </a:solidFill>
                <a:latin typeface="黑体" charset="0"/>
                <a:ea typeface="黑体" charset="0"/>
                <a:sym typeface="宋体" pitchFamily="2" charset="-122"/>
              </a:rPr>
              <a:t>⑤结尾深化了中心，表达</a:t>
            </a:r>
            <a:r>
              <a:rPr lang="zh-CN" altLang="en-US" sz="2000" b="1" dirty="0">
                <a:solidFill>
                  <a:srgbClr val="0000FF"/>
                </a:solidFill>
                <a:latin typeface="黑体" charset="0"/>
                <a:ea typeface="黑体" charset="0"/>
                <a:sym typeface="+mn-ea"/>
              </a:rPr>
              <a:t>脏乱差</a:t>
            </a:r>
            <a:r>
              <a:rPr lang="zh-CN" altLang="en-US" sz="2000" b="1" dirty="0">
                <a:solidFill>
                  <a:srgbClr val="0000FF"/>
                </a:solidFill>
                <a:latin typeface="黑体" charset="0"/>
                <a:ea typeface="黑体" charset="0"/>
                <a:sym typeface="宋体" pitchFamily="2" charset="-122"/>
              </a:rPr>
              <a:t>的问题解决了之后，宿舍会更加幸福快乐。</a:t>
            </a:r>
            <a:endParaRPr lang="zh-CN" altLang="en-US" sz="2000" b="1" dirty="0">
              <a:solidFill>
                <a:srgbClr val="0000FF"/>
              </a:solidFill>
              <a:latin typeface="黑体" charset="0"/>
              <a:ea typeface="黑体" charset="0"/>
              <a:sym typeface="宋体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流程图: 可选过程 1"/>
          <p:cNvSpPr/>
          <p:nvPr/>
        </p:nvSpPr>
        <p:spPr>
          <a:xfrm>
            <a:off x="3059430" y="3717290"/>
            <a:ext cx="5760720" cy="86423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solidFill>
                  <a:schemeClr val="tx1"/>
                </a:solidFill>
                <a:sym typeface="+mn-ea"/>
              </a:rPr>
              <a:t>东兰县隘洞镇同乐小学           韦礼善</a:t>
            </a:r>
            <a:endParaRPr lang="zh-CN" altLang="en-US" sz="18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57788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88720" y="405130"/>
            <a:ext cx="4258945" cy="597535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身边的生活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603686" y="2585368"/>
            <a:ext cx="957975" cy="1565772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043" y="5345687"/>
            <a:ext cx="800148" cy="89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51130" y="92075"/>
            <a:ext cx="4618355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东兰县隘洞镇同乐小学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59840" y="17011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75740" y="17011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pic>
        <p:nvPicPr>
          <p:cNvPr id="9" name="图片 8" descr="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043940" y="1196975"/>
            <a:ext cx="2815590" cy="1870710"/>
          </a:xfrm>
          <a:prstGeom prst="rect">
            <a:avLst/>
          </a:prstGeom>
        </p:spPr>
      </p:pic>
      <p:pic>
        <p:nvPicPr>
          <p:cNvPr id="11" name="图片 10" descr="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3996690" y="1198880"/>
            <a:ext cx="3218180" cy="1866265"/>
          </a:xfrm>
          <a:prstGeom prst="rect">
            <a:avLst/>
          </a:prstGeom>
        </p:spPr>
      </p:pic>
      <p:pic>
        <p:nvPicPr>
          <p:cNvPr id="21" name="图片 20" descr="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948055" y="3169285"/>
            <a:ext cx="2919095" cy="1901825"/>
          </a:xfrm>
          <a:prstGeom prst="rect">
            <a:avLst/>
          </a:prstGeom>
        </p:spPr>
      </p:pic>
      <p:pic>
        <p:nvPicPr>
          <p:cNvPr id="23" name="图片 22" descr="1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4214495" y="3282315"/>
            <a:ext cx="2797175" cy="185801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69" y="1029796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我的发现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92960" y="1473200"/>
            <a:ext cx="5700395" cy="3432810"/>
            <a:chOff x="2284994" y="2584063"/>
            <a:chExt cx="6215335" cy="3637350"/>
          </a:xfrm>
        </p:grpSpPr>
        <p:sp>
          <p:nvSpPr>
            <p:cNvPr id="3" name="单圆角矩形 2"/>
            <p:cNvSpPr/>
            <p:nvPr/>
          </p:nvSpPr>
          <p:spPr>
            <a:xfrm>
              <a:off x="2284994" y="2600881"/>
              <a:ext cx="6215335" cy="3620532"/>
            </a:xfrm>
            <a:prstGeom prst="snipRoundRect">
              <a:avLst/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627784" y="2584063"/>
              <a:ext cx="5529757" cy="3245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0">
                <a:lnSpc>
                  <a:spcPct val="150000"/>
                </a:lnSpc>
              </a:pP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600" dirty="0">
                  <a:solidFill>
                    <a:schemeClr val="tx1"/>
                  </a:solidFill>
                  <a:uFillTx/>
                  <a:latin typeface="楷体" panose="02010609060101010101" pitchFamily="49" charset="-122"/>
                  <a:ea typeface="黑体" charset="0"/>
                </a:rPr>
                <a:t>  </a:t>
              </a:r>
              <a:r>
                <a:rPr lang="zh-CN" altLang="en-US" sz="2600" b="1" dirty="0">
                  <a:solidFill>
                    <a:schemeClr val="tx1"/>
                  </a:solidFill>
                  <a:uFillTx/>
                  <a:latin typeface="楷体" panose="02010609060101010101" pitchFamily="49" charset="-122"/>
                  <a:ea typeface="黑体" charset="0"/>
                </a:rPr>
                <a:t>我发现了身边 </a:t>
              </a:r>
              <a:r>
                <a:rPr lang="zh-CN" altLang="en-US" sz="2600" b="1" dirty="0">
                  <a:solidFill>
                    <a:schemeClr val="tx1"/>
                  </a:solidFill>
                  <a:uFillTx/>
                  <a:latin typeface="黑体" pitchFamily="49" charset="-122"/>
                  <a:ea typeface="黑体" charset="0"/>
                  <a:sym typeface="+mn-ea"/>
                </a:rPr>
                <a:t>生活中有很多不好的现象。需要我们及时改正，说一说自己的想法，提出改正意见和解决办法，让</a:t>
              </a:r>
              <a:r>
                <a:rPr lang="zh-CN" altLang="en-US" sz="2600" b="1" dirty="0">
                  <a:solidFill>
                    <a:schemeClr val="tx1"/>
                  </a:solidFill>
                  <a:uFillTx/>
                  <a:latin typeface="楷体" panose="02010609060101010101" pitchFamily="49" charset="-122"/>
                  <a:ea typeface="黑体" charset="0"/>
                  <a:sym typeface="+mn-ea"/>
                </a:rPr>
                <a:t>身边的</a:t>
              </a:r>
              <a:r>
                <a:rPr lang="zh-CN" altLang="en-US" sz="2600" b="1" dirty="0">
                  <a:solidFill>
                    <a:schemeClr val="tx1"/>
                  </a:solidFill>
                  <a:uFillTx/>
                  <a:latin typeface="黑体" pitchFamily="49" charset="-122"/>
                  <a:ea typeface="黑体" charset="0"/>
                  <a:sym typeface="+mn-ea"/>
                </a:rPr>
                <a:t>生活变得美好。</a:t>
              </a:r>
              <a:endParaRPr lang="zh-CN" altLang="en-US" sz="2600" b="1" dirty="0">
                <a:solidFill>
                  <a:schemeClr val="tx1"/>
                </a:solidFill>
                <a:uFillTx/>
                <a:latin typeface="黑体" pitchFamily="49" charset="-122"/>
                <a:ea typeface="黑体" charset="0"/>
                <a:sym typeface="+mn-ea"/>
              </a:endParaRPr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1949" y="3789040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93" y="1196752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习作内容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2945" y="1845945"/>
            <a:ext cx="7628890" cy="2844165"/>
            <a:chOff x="467544" y="2297004"/>
            <a:chExt cx="7698186" cy="2000936"/>
          </a:xfrm>
        </p:grpSpPr>
        <p:sp>
          <p:nvSpPr>
            <p:cNvPr id="3" name="椭圆 2"/>
            <p:cNvSpPr/>
            <p:nvPr/>
          </p:nvSpPr>
          <p:spPr>
            <a:xfrm>
              <a:off x="467544" y="2297004"/>
              <a:ext cx="7698186" cy="2000936"/>
            </a:xfrm>
            <a:prstGeom prst="ellipse">
              <a:avLst/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66561" y="2672263"/>
              <a:ext cx="6546867" cy="1179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600" b="1" dirty="0">
                  <a:latin typeface="黑体" pitchFamily="49" charset="-122"/>
                  <a:ea typeface="黑体" pitchFamily="49" charset="-122"/>
                  <a:sym typeface="+mn-ea"/>
                </a:rPr>
                <a:t>本次习作的中心：“我有一个想法”，写一写生活中有哪些现象或问题引起你的注意，你对这些现象有什么改正的办法或建议。把想法写下来。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7398" y="4741599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151130" y="92075"/>
            <a:ext cx="4618355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东兰县隘洞镇同乐小学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00530" y="659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27530" y="786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写法指导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0331" y="2560005"/>
            <a:ext cx="863507" cy="96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1403985" y="2637155"/>
            <a:ext cx="6620510" cy="133477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第二步：决定中心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 lvl="0" indent="0">
              <a:lnSpc>
                <a:spcPct val="11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表达自己热爱生活、关心生活的这一中心。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1193800" y="4144010"/>
            <a:ext cx="7233920" cy="2079625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>
              <a:lnSpc>
                <a:spcPct val="12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第三步：生活选材</a:t>
            </a:r>
            <a:endParaRPr lang="zh-CN" altLang="en-US"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  <a:p>
            <a:pPr lvl="0" indent="0">
              <a:lnSpc>
                <a:spcPct val="120000"/>
              </a:lnSpc>
              <a:spcBef>
                <a:spcPts val="12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可以是校园生活中一些不好的现象：同学们</a:t>
            </a: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如</a:t>
            </a: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乱扔垃圾 ，沉迷了游戏，乱丢饭菜，人走不关水不关电。还可以是一些社会问题：如违猎野生动物、破坏环境等等。</a:t>
            </a:r>
            <a:endParaRPr lang="zh-CN" altLang="en-US"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1550035" y="973455"/>
            <a:ext cx="6278245" cy="1591945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>
              <a:lnSpc>
                <a:spcPct val="11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第一步：看清题目</a:t>
            </a:r>
            <a:endParaRPr lang="en-US" altLang="zh-CN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lvl="0" indent="0">
              <a:lnSpc>
                <a:spcPct val="11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本次作文，首先写你的关注生活中一个现象或问题。其次写你对这个现象的想法。最后写你对这个现象的改正的办法或建议。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0530" y="659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27530" y="786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2" grpId="0" bldLvl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188085" y="332740"/>
            <a:ext cx="7193280" cy="5181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第四步：思路（以范文为例）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2070" y="263691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24485" y="635"/>
            <a:ext cx="437324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东兰县隘洞镇同乐小学</a:t>
            </a:r>
            <a:endParaRPr lang="zh-CN" altLang="en-US"/>
          </a:p>
          <a:p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6" name="左箭头 5"/>
          <p:cNvSpPr/>
          <p:nvPr/>
        </p:nvSpPr>
        <p:spPr>
          <a:xfrm>
            <a:off x="1835785" y="1268730"/>
            <a:ext cx="791845" cy="316865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脏乱</a:t>
            </a:r>
            <a:r>
              <a:rPr lang="zh-CN" altLang="en-US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的宿舍</a:t>
            </a:r>
            <a:endParaRPr lang="zh-CN" altLang="en-US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  <a:p>
            <a:pPr algn="ctr"/>
            <a:endParaRPr lang="zh-CN" altLang="en-US"/>
          </a:p>
        </p:txBody>
      </p:sp>
      <p:sp>
        <p:nvSpPr>
          <p:cNvPr id="7" name="缺角矩形 6"/>
          <p:cNvSpPr/>
          <p:nvPr/>
        </p:nvSpPr>
        <p:spPr>
          <a:xfrm>
            <a:off x="2915920" y="908685"/>
            <a:ext cx="575945" cy="1209040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开头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8" name="缺角矩形 7"/>
          <p:cNvSpPr/>
          <p:nvPr/>
        </p:nvSpPr>
        <p:spPr>
          <a:xfrm>
            <a:off x="2844165" y="2204720"/>
            <a:ext cx="661035" cy="1151890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中间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9" name="缺角矩形 8"/>
          <p:cNvSpPr/>
          <p:nvPr/>
        </p:nvSpPr>
        <p:spPr>
          <a:xfrm>
            <a:off x="2844165" y="3573145"/>
            <a:ext cx="643890" cy="1368425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结尾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3851910" y="1052830"/>
            <a:ext cx="4660265" cy="9359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开门见山交代宿舍很</a:t>
            </a: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脏乱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不美观不卫生。</a:t>
            </a:r>
            <a:endParaRPr lang="zh-CN" altLang="en-US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3852545" y="2204720"/>
            <a:ext cx="4638675" cy="9359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用事例表现宿舍很</a:t>
            </a:r>
            <a:r>
              <a:rPr lang="zh-CN" altLang="en-US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脏乱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以及“我”的想法。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 algn="ctr"/>
            <a:endParaRPr lang="zh-CN" altLang="en-US"/>
          </a:p>
        </p:txBody>
      </p:sp>
      <p:sp>
        <p:nvSpPr>
          <p:cNvPr id="15" name="流程图: 可选过程 14"/>
          <p:cNvSpPr/>
          <p:nvPr/>
        </p:nvSpPr>
        <p:spPr>
          <a:xfrm>
            <a:off x="3780155" y="3357880"/>
            <a:ext cx="4730750" cy="108013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提出改进办法，点明爱整洁优美这一中心。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16" name="单圆角矩形 15"/>
          <p:cNvSpPr/>
          <p:nvPr/>
        </p:nvSpPr>
        <p:spPr>
          <a:xfrm>
            <a:off x="1188085" y="5223510"/>
            <a:ext cx="7344410" cy="870585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黑体" charset="0"/>
                <a:ea typeface="黑体" charset="0"/>
                <a:sym typeface="+mn-ea"/>
              </a:rPr>
              <a:t>第五步：方法  </a:t>
            </a:r>
            <a:r>
              <a:rPr lang="zh-CN" altLang="en-US" sz="28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采用叙议结合的方法。</a:t>
            </a:r>
            <a:endParaRPr lang="zh-CN" altLang="en-US" sz="28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260475" y="332740"/>
            <a:ext cx="2388235" cy="800100"/>
          </a:xfrm>
          <a:prstGeom prst="round2DiagRect">
            <a:avLst/>
          </a:prstGeom>
          <a:solidFill>
            <a:schemeClr val="bg2">
              <a:lumMod val="9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习作范文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44575" y="1341755"/>
            <a:ext cx="7560945" cy="275653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indent="0"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解决</a:t>
            </a: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宿舍</a:t>
            </a: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脏乱差的问题</a:t>
            </a:r>
            <a:endParaRPr lang="zh-CN" altLang="en-US" sz="24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  <a:p>
            <a:pPr lvl="0" inden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刚开学，我们的宿舍脏乱差。天花板门窗地板很脏。床上的用品很乱。地上的鞋子箱子扫把乱七八糟。总之，一个</a:t>
            </a:r>
            <a:r>
              <a:rPr lang="en-US" altLang="zh-CN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差</a:t>
            </a:r>
            <a:r>
              <a:rPr lang="en-US" altLang="zh-CN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字。</a:t>
            </a:r>
            <a:r>
              <a:rPr lang="zh-CN" altLang="en-US" sz="40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  <a:endParaRPr lang="zh-CN" altLang="en-US" sz="40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对角圆角矩形 2"/>
          <p:cNvSpPr/>
          <p:nvPr/>
        </p:nvSpPr>
        <p:spPr>
          <a:xfrm>
            <a:off x="1259840" y="4364990"/>
            <a:ext cx="7272655" cy="1224280"/>
          </a:xfrm>
          <a:prstGeom prst="round2Diag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黑体" charset="0"/>
                <a:ea typeface="黑体" charset="0"/>
                <a:sym typeface="宋体" pitchFamily="2" charset="-122"/>
              </a:rPr>
              <a:t>①开头点题，发现</a:t>
            </a:r>
            <a:r>
              <a:rPr lang="zh-CN" altLang="en-US" sz="28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宿舍脏乱差</a:t>
            </a:r>
            <a:r>
              <a:rPr lang="zh-CN" altLang="en-US" sz="2800" b="1" dirty="0">
                <a:solidFill>
                  <a:srgbClr val="0000FF"/>
                </a:solidFill>
                <a:latin typeface="黑体" charset="0"/>
                <a:ea typeface="黑体" charset="0"/>
                <a:sym typeface="宋体" pitchFamily="2" charset="-122"/>
              </a:rPr>
              <a:t>。</a:t>
            </a:r>
            <a:endParaRPr lang="zh-CN" altLang="en-US" sz="2800">
              <a:latin typeface="黑体" charset="0"/>
              <a:ea typeface="黑体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1043940" y="692785"/>
            <a:ext cx="7488555" cy="324040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开学前两天，宿舍的天花板蜘蛛网东一张西一张，就像蓝天下渔村沙滩上的一张张又旧又破的渔网，难看极了。床上物品混乱，学习资料随意乱放，衣物被子没有叠好，蚊帐没有挂好</a:t>
            </a:r>
            <a:r>
              <a:rPr lang="en-US" altLang="zh-CN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……</a:t>
            </a: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地上的鞋子像没有方向的小船，在河里撗七坚八。住在里面真不舒服啊！</a:t>
            </a:r>
            <a:r>
              <a:rPr lang="en-US" altLang="zh-CN" dirty="0">
                <a:solidFill>
                  <a:srgbClr val="0066FF"/>
                </a:solidFill>
                <a:latin typeface="黑体" charset="0"/>
                <a:ea typeface="黑体" charset="0"/>
                <a:sym typeface="宋体" pitchFamily="2" charset="-122"/>
              </a:rPr>
              <a:t> </a:t>
            </a:r>
            <a:r>
              <a:rPr lang="zh-CN" altLang="en-US" dirty="0">
                <a:solidFill>
                  <a:srgbClr val="0066FF"/>
                </a:solidFill>
                <a:latin typeface="黑体" charset="0"/>
                <a:ea typeface="黑体" charset="0"/>
                <a:sym typeface="宋体" pitchFamily="2" charset="-122"/>
              </a:rPr>
              <a:t>②</a:t>
            </a:r>
            <a:endParaRPr lang="zh-CN" altLang="en-US" b="1" baseline="30000" dirty="0">
              <a:solidFill>
                <a:srgbClr val="0066FF"/>
              </a:solidFill>
              <a:latin typeface="黑体" charset="0"/>
              <a:ea typeface="黑体" charset="0"/>
              <a:sym typeface="宋体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43940" y="4293235"/>
            <a:ext cx="7416800" cy="15843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400" dirty="0">
                <a:solidFill>
                  <a:srgbClr val="FF0000"/>
                </a:solidFill>
                <a:latin typeface="黑体" charset="0"/>
                <a:ea typeface="黑体" charset="0"/>
                <a:sym typeface="宋体" pitchFamily="2" charset="-122"/>
              </a:rPr>
              <a:t>    </a:t>
            </a:r>
            <a:r>
              <a:rPr lang="zh-CN" altLang="en-US" sz="2400" dirty="0">
                <a:solidFill>
                  <a:srgbClr val="0066FF"/>
                </a:solidFill>
                <a:latin typeface="黑体" charset="0"/>
                <a:ea typeface="黑体" charset="0"/>
                <a:sym typeface="宋体" pitchFamily="2" charset="-122"/>
              </a:rPr>
              <a:t>②</a:t>
            </a:r>
            <a:r>
              <a:rPr lang="zh-CN" altLang="en-US" sz="2400" dirty="0">
                <a:solidFill>
                  <a:srgbClr val="FF0000"/>
                </a:solidFill>
                <a:latin typeface="黑体" charset="0"/>
                <a:ea typeface="黑体" charset="0"/>
                <a:sym typeface="宋体" pitchFamily="2" charset="-122"/>
              </a:rPr>
              <a:t>分别写宿舍</a:t>
            </a:r>
            <a:r>
              <a:rPr lang="zh-CN" altLang="en-US" sz="2400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天花板床上地上的情况</a:t>
            </a:r>
            <a:r>
              <a:rPr lang="zh-CN" altLang="en-US" sz="2400" dirty="0">
                <a:solidFill>
                  <a:srgbClr val="FF0000"/>
                </a:solidFill>
                <a:latin typeface="黑体" charset="0"/>
                <a:ea typeface="黑体" charset="0"/>
                <a:sym typeface="宋体" pitchFamily="2" charset="-122"/>
              </a:rPr>
              <a:t>，写出了</a:t>
            </a:r>
            <a:r>
              <a:rPr lang="zh-CN" altLang="en-US" sz="2400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宿舍脏乱差</a:t>
            </a:r>
            <a:r>
              <a:rPr lang="zh-CN" altLang="en-US" sz="2400" dirty="0">
                <a:solidFill>
                  <a:srgbClr val="FF0000"/>
                </a:solidFill>
                <a:latin typeface="黑体" charset="0"/>
                <a:ea typeface="黑体" charset="0"/>
                <a:sym typeface="宋体" pitchFamily="2" charset="-122"/>
              </a:rPr>
              <a:t>的程度及住在里面的感受。</a:t>
            </a:r>
            <a:endParaRPr lang="zh-CN" altLang="en-US" sz="2400" dirty="0">
              <a:solidFill>
                <a:srgbClr val="FF0000"/>
              </a:solidFill>
              <a:latin typeface="黑体" charset="0"/>
              <a:ea typeface="黑体" charset="0"/>
              <a:sym typeface="宋体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01379" y="5318883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1115695" y="764540"/>
            <a:ext cx="7560945" cy="2660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indent="0">
              <a:lnSpc>
                <a:spcPct val="12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400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我认为</a:t>
            </a:r>
            <a:r>
              <a:rPr lang="zh-CN" altLang="en-US" sz="2400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宿舍脏乱差，对同学们有害。首先，影响宿舍的优美。其次，宿舍会招来有害的动物，带来病菌。再次，影响同学们讲究卫生良好习惯的养成教育</a:t>
            </a:r>
            <a:r>
              <a:rPr lang="zh-CN" altLang="en-US" sz="2400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。这样就会影响同学们的身心健康和生活学习。</a:t>
            </a:r>
            <a:r>
              <a:rPr lang="en-US" altLang="zh-CN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332230" y="3717290"/>
            <a:ext cx="7416800" cy="13677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400" b="1" dirty="0">
                <a:solidFill>
                  <a:srgbClr val="C00000"/>
                </a:solidFill>
                <a:latin typeface="黑体" charset="0"/>
                <a:ea typeface="黑体" charset="0"/>
                <a:sym typeface="宋体" pitchFamily="2" charset="-122"/>
              </a:rPr>
              <a:t>    </a:t>
            </a:r>
            <a:r>
              <a:rPr lang="zh-CN" altLang="en-US" sz="2400" b="1" dirty="0">
                <a:solidFill>
                  <a:srgbClr val="C00000"/>
                </a:solidFill>
                <a:latin typeface="黑体" charset="0"/>
                <a:ea typeface="黑体" charset="0"/>
                <a:sym typeface="宋体" pitchFamily="2" charset="-122"/>
              </a:rPr>
              <a:t>③</a:t>
            </a:r>
            <a:r>
              <a:rPr lang="zh-CN" altLang="en-US" sz="2400" dirty="0">
                <a:solidFill>
                  <a:srgbClr val="C00000"/>
                </a:solidFill>
                <a:latin typeface="黑体" charset="0"/>
                <a:ea typeface="黑体" charset="0"/>
                <a:sym typeface="宋体" pitchFamily="2" charset="-122"/>
              </a:rPr>
              <a:t>提出自己对这一现象的想法，表达自己的主张，号召同学</a:t>
            </a:r>
            <a:r>
              <a:rPr lang="zh-CN" altLang="en-US" sz="2400" dirty="0">
                <a:solidFill>
                  <a:srgbClr val="C00000"/>
                </a:solidFill>
                <a:latin typeface="黑体" charset="0"/>
                <a:ea typeface="黑体" charset="0"/>
                <a:sym typeface="+mn-ea"/>
              </a:rPr>
              <a:t>养成讲究卫生良好习惯</a:t>
            </a:r>
            <a:r>
              <a:rPr lang="zh-CN" altLang="en-US" sz="2400" b="1" dirty="0">
                <a:solidFill>
                  <a:srgbClr val="C00000"/>
                </a:solidFill>
                <a:latin typeface="黑体" charset="0"/>
                <a:ea typeface="黑体" charset="0"/>
                <a:sym typeface="宋体" pitchFamily="2" charset="-122"/>
              </a:rPr>
              <a:t>。</a:t>
            </a:r>
            <a:endParaRPr lang="zh-CN" altLang="en-US" sz="2400" b="1" dirty="0">
              <a:solidFill>
                <a:srgbClr val="C00000"/>
              </a:solidFill>
              <a:latin typeface="黑体" charset="0"/>
              <a:ea typeface="黑体" charset="0"/>
              <a:sym typeface="宋体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1488</Words>
  <Application>Kingsoft Office WPP</Application>
  <PresentationFormat>全屏显示(4:3)</PresentationFormat>
  <Paragraphs>101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绿色圃中小学教育http://www.LSPJY.com</Company>
  <LinksUpToDate>false</LinksUpToDate>
  <SharedDoc>false</SharedDoc>
  <HyperlinksChanged>false</HyperlinksChanged>
  <AppVersion>12.0000</AppVersion>
  <Manager>绿色圃中小学教育http://www.LSPJY.com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绿色圃中小学教育http://www.LSPJY.com</dc:title>
  <dc:creator>绿色圃中小学教育http://www.LSPJY.com</dc:creator>
  <cp:keywords>绿色圃中小学教育http:/www.LSPJY.com</cp:keywords>
  <dc:description>绿色圃中小学教育http://www.LSPJY.com</dc:description>
  <dc:subject>绿色圃中小学教育http://www.LSPJY.com</dc:subject>
  <cp:category>绿色圃中小学教育http://www.LSPJY.com</cp:category>
  <cp:lastModifiedBy>Administrator</cp:lastModifiedBy>
  <cp:revision>89</cp:revision>
  <dcterms:created xsi:type="dcterms:W3CDTF">2017-05-17T10:13:00Z</dcterms:created>
  <dcterms:modified xsi:type="dcterms:W3CDTF">2020-01-06T07:44:02Z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