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4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页眉占位符 245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24579" name="日期占位符 2457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24580" name="幻灯片图像占位符 24579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4581" name="文本占位符 24580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4582" name="页脚占位符 2458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24583" name="灯片编号占位符 2458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25603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 vert="horz" wrap="square" lIns="91440" tIns="45720" rIns="91440" bIns="45720" anchor="t"/>
          <a:p>
            <a:pPr lvl="0" eaLnBrk="1" hangingPunct="1"/>
            <a:endParaRPr lang="zh-CN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31747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 vert="horz" wrap="square" lIns="91440" tIns="45720" rIns="91440" bIns="45720" anchor="t"/>
          <a:p>
            <a:pPr lvl="0" eaLnBrk="1" hangingPunct="1"/>
            <a:endParaRPr lang="zh-CN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4.GIF"/><Relationship Id="rId6" Type="http://schemas.openxmlformats.org/officeDocument/2006/relationships/image" Target="../media/image13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.xml"/><Relationship Id="rId1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http://www.1ydt.com/video/n_show/Nav_7/8F14E45F_1.htm" TargetMode="Externa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microsoft.com/office/2007/relationships/media" Target="file:///\\bdfzgz.net\&#32593;&#32476;&#25991;&#20214;\\&#20010;&#20154;&#25991;&#20214;\&#23567;&#23398;&#37096;\&#35821;&#25991;&#32452;\&#21776;&#26149;&#38686;\&#35838;&#25991;&#32972;&#26223;&#38899;&#20048;\Tears.mp3" TargetMode="External"/><Relationship Id="rId1" Type="http://schemas.openxmlformats.org/officeDocument/2006/relationships/audio" Target="file:///\\bdfzgz.net\&#32593;&#32476;&#25991;&#20214;\\&#20010;&#20154;&#25991;&#20214;\&#23567;&#23398;&#37096;\&#35821;&#25991;&#32452;\&#21776;&#26149;&#38686;\&#35838;&#25991;&#32972;&#26223;&#38899;&#20048;\Tears.mp3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GIF"/><Relationship Id="rId1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GI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074" name="Group 27"/>
          <p:cNvGrpSpPr/>
          <p:nvPr/>
        </p:nvGrpSpPr>
        <p:grpSpPr>
          <a:xfrm>
            <a:off x="0" y="0"/>
            <a:ext cx="9144000" cy="6858000"/>
            <a:chOff x="0" y="0"/>
            <a:chExt cx="5520" cy="4320"/>
          </a:xfrm>
        </p:grpSpPr>
        <p:grpSp>
          <p:nvGrpSpPr>
            <p:cNvPr id="3075" name="Group 6"/>
            <p:cNvGrpSpPr/>
            <p:nvPr/>
          </p:nvGrpSpPr>
          <p:grpSpPr>
            <a:xfrm>
              <a:off x="0" y="0"/>
              <a:ext cx="1104" cy="4320"/>
              <a:chOff x="0" y="0"/>
              <a:chExt cx="1008" cy="4032"/>
            </a:xfrm>
          </p:grpSpPr>
          <p:pic>
            <p:nvPicPr>
              <p:cNvPr id="3076" name="Picture 2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77" name="Picture 3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78" name="Picture 4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79" name="Picture 5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080" name="Group 7"/>
            <p:cNvGrpSpPr/>
            <p:nvPr/>
          </p:nvGrpSpPr>
          <p:grpSpPr>
            <a:xfrm>
              <a:off x="1104" y="0"/>
              <a:ext cx="1104" cy="4320"/>
              <a:chOff x="0" y="0"/>
              <a:chExt cx="1008" cy="4032"/>
            </a:xfrm>
          </p:grpSpPr>
          <p:pic>
            <p:nvPicPr>
              <p:cNvPr id="3081" name="Picture 8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2" name="Picture 9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3" name="Picture 10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4" name="Picture 11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085" name="Group 12"/>
            <p:cNvGrpSpPr/>
            <p:nvPr/>
          </p:nvGrpSpPr>
          <p:grpSpPr>
            <a:xfrm>
              <a:off x="2208" y="0"/>
              <a:ext cx="1104" cy="4320"/>
              <a:chOff x="0" y="0"/>
              <a:chExt cx="1008" cy="4032"/>
            </a:xfrm>
          </p:grpSpPr>
          <p:pic>
            <p:nvPicPr>
              <p:cNvPr id="3086" name="Picture 13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7" name="Picture 14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8" name="Picture 15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9" name="Picture 16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090" name="Group 17"/>
            <p:cNvGrpSpPr/>
            <p:nvPr/>
          </p:nvGrpSpPr>
          <p:grpSpPr>
            <a:xfrm>
              <a:off x="3312" y="0"/>
              <a:ext cx="1104" cy="4320"/>
              <a:chOff x="0" y="0"/>
              <a:chExt cx="1008" cy="4032"/>
            </a:xfrm>
          </p:grpSpPr>
          <p:pic>
            <p:nvPicPr>
              <p:cNvPr id="3091" name="Picture 18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2" name="Picture 19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3" name="Picture 20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4" name="Picture 21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095" name="Group 22"/>
            <p:cNvGrpSpPr/>
            <p:nvPr/>
          </p:nvGrpSpPr>
          <p:grpSpPr>
            <a:xfrm>
              <a:off x="4416" y="0"/>
              <a:ext cx="1104" cy="4320"/>
              <a:chOff x="0" y="0"/>
              <a:chExt cx="1008" cy="4032"/>
            </a:xfrm>
          </p:grpSpPr>
          <p:pic>
            <p:nvPicPr>
              <p:cNvPr id="3096" name="Picture 23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7" name="Picture 24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8" name="Picture 25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9" name="Picture 26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3100" name="Picture 28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2412" y="0"/>
            <a:ext cx="568801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1" name="Picture 31" descr="未标题-1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800" y="0"/>
            <a:ext cx="4321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02" name="WordArt 34"/>
          <p:cNvSpPr>
            <a:spLocks noTextEdit="1"/>
          </p:cNvSpPr>
          <p:nvPr/>
        </p:nvSpPr>
        <p:spPr>
          <a:xfrm rot="5400000">
            <a:off x="-1800225" y="2124075"/>
            <a:ext cx="5761038" cy="151288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/>
            <a:r>
              <a:rPr lang="zh-CN" altLang="en-US" sz="3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金色的草地</a:t>
            </a:r>
            <a:endParaRPr lang="zh-CN" altLang="en-US" sz="36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84" name="Text Box 36"/>
          <p:cNvSpPr txBox="1"/>
          <p:nvPr/>
        </p:nvSpPr>
        <p:spPr>
          <a:xfrm>
            <a:off x="4678363" y="620713"/>
            <a:ext cx="4465637" cy="472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听课文朗读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、认真听课文朗读，可以跟着轻声朗读，读准字音，读通句子。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、朗读时在课文中把生字词圈起来并注上拼音。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、思考金色的草地指的是什么？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104" name="Rectangle 37"/>
          <p:cNvSpPr/>
          <p:nvPr/>
        </p:nvSpPr>
        <p:spPr>
          <a:xfrm>
            <a:off x="827088" y="6092825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</a:rPr>
              <a:t>第一课时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106" name="灯片编号占位符 35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3107" name="页脚占位符 36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  <p:sp>
        <p:nvSpPr>
          <p:cNvPr id="3109" name="矩形 3108"/>
          <p:cNvSpPr/>
          <p:nvPr/>
        </p:nvSpPr>
        <p:spPr>
          <a:xfrm>
            <a:off x="0" y="3559175"/>
            <a:ext cx="422275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100" b="1" dirty="0">
                <a:solidFill>
                  <a:srgbClr val="FF0000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b="1" err="1">
                <a:solidFill>
                  <a:srgbClr val="FF0000"/>
                </a:solidFill>
                <a:latin typeface="Arial" panose="020B0604020202020204" pitchFamily="34" charset="0"/>
              </a:rPr>
              <a:t>http://www.lspjy.com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90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2291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12292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293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294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295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296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297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298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299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12300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301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302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303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304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305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306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2307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8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9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0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1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2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3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4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5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6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7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18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2319" name="表格 12318"/>
          <p:cNvGraphicFramePr/>
          <p:nvPr/>
        </p:nvGraphicFramePr>
        <p:xfrm>
          <a:off x="2057400" y="12192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30" name="Text Box 53"/>
          <p:cNvSpPr txBox="1"/>
          <p:nvPr/>
        </p:nvSpPr>
        <p:spPr>
          <a:xfrm>
            <a:off x="2667000" y="8382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假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331" name="灯片编号占位符 4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12332" name="页脚占位符 4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4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3315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13316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17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18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19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0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1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2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3323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13324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5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6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7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8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9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30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3331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2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3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4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5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6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7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8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39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0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1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42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3343" name="表格 13342"/>
          <p:cNvGraphicFramePr/>
          <p:nvPr/>
        </p:nvGraphicFramePr>
        <p:xfrm>
          <a:off x="2057400" y="12192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54" name="Text Box 42"/>
          <p:cNvSpPr txBox="1"/>
          <p:nvPr/>
        </p:nvSpPr>
        <p:spPr>
          <a:xfrm>
            <a:off x="2667000" y="8382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朝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55" name="灯片编号占位符 4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13356" name="页脚占位符 4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8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4339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14340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1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2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3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4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5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6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4347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14348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9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50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51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52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53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54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4355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6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7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8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59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0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1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2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3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4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5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6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4367" name="表格 14366"/>
          <p:cNvGraphicFramePr/>
          <p:nvPr/>
        </p:nvGraphicFramePr>
        <p:xfrm>
          <a:off x="2057400" y="12192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78" name="Text Box 42"/>
          <p:cNvSpPr txBox="1"/>
          <p:nvPr/>
        </p:nvSpPr>
        <p:spPr>
          <a:xfrm>
            <a:off x="2667000" y="8382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些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79" name="灯片编号占位符 4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14380" name="页脚占位符 4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5362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5363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15364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65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66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67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68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69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70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5371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15372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73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74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75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76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77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78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379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80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81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82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83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84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85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86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87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88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89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90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5391" name="表格 15390"/>
          <p:cNvGraphicFramePr/>
          <p:nvPr/>
        </p:nvGraphicFramePr>
        <p:xfrm>
          <a:off x="2057400" y="12192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02" name="Text Box 42"/>
          <p:cNvSpPr txBox="1"/>
          <p:nvPr/>
        </p:nvSpPr>
        <p:spPr>
          <a:xfrm>
            <a:off x="2667000" y="8382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钓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403" name="灯片编号占位符 4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15404" name="页脚占位符 4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386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6387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16388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89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90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91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92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93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94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395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16396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97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98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399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00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01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02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6403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4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5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6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7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8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9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10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11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12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13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14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6415" name="表格 16414"/>
          <p:cNvGraphicFramePr/>
          <p:nvPr/>
        </p:nvGraphicFramePr>
        <p:xfrm>
          <a:off x="2057400" y="12192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26" name="Text Box 42"/>
          <p:cNvSpPr txBox="1"/>
          <p:nvPr/>
        </p:nvSpPr>
        <p:spPr>
          <a:xfrm>
            <a:off x="2667000" y="8382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察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27" name="灯片编号占位符 4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16428" name="页脚占位符 4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7410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7411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17412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3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4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5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6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7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8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7419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17420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21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22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23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24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25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26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7427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28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29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0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1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2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3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4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5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6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7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38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7439" name="表格 17438"/>
          <p:cNvGraphicFramePr/>
          <p:nvPr/>
        </p:nvGraphicFramePr>
        <p:xfrm>
          <a:off x="2057400" y="12192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50" name="Text Box 42"/>
          <p:cNvSpPr txBox="1"/>
          <p:nvPr/>
        </p:nvSpPr>
        <p:spPr>
          <a:xfrm>
            <a:off x="2667000" y="8382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瓣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51" name="灯片编号占位符 4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17452" name="页脚占位符 4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34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8435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18436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37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38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39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0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1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2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8443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18444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5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6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7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8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49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50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451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52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53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54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55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56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57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58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59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60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61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62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8463" name="表格 18462"/>
          <p:cNvGraphicFramePr/>
          <p:nvPr/>
        </p:nvGraphicFramePr>
        <p:xfrm>
          <a:off x="2057400" y="12192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74" name="Text Box 42"/>
          <p:cNvSpPr txBox="1"/>
          <p:nvPr/>
        </p:nvSpPr>
        <p:spPr>
          <a:xfrm>
            <a:off x="2667000" y="8382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拢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75" name="灯片编号占位符 4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18476" name="页脚占位符 4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9458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9459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19460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61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62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63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64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65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66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9467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19468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69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70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71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72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73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74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9475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6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7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8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9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80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81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82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83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84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85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86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9487" name="表格 19486"/>
          <p:cNvGraphicFramePr/>
          <p:nvPr/>
        </p:nvGraphicFramePr>
        <p:xfrm>
          <a:off x="2057400" y="12192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98" name="Text Box 42"/>
          <p:cNvSpPr txBox="1"/>
          <p:nvPr/>
        </p:nvSpPr>
        <p:spPr>
          <a:xfrm>
            <a:off x="2667000" y="8382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掌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99" name="灯片编号占位符 4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19500" name="页脚占位符 4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0482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483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20484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85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86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87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88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89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90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0491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20492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93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94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95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96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97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98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0499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0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1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2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3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4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5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6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7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8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9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0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20511" name="表格 20510"/>
          <p:cNvGraphicFramePr/>
          <p:nvPr/>
        </p:nvGraphicFramePr>
        <p:xfrm>
          <a:off x="2057400" y="12192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22" name="Text Box 42"/>
          <p:cNvSpPr txBox="1"/>
          <p:nvPr/>
        </p:nvSpPr>
        <p:spPr>
          <a:xfrm>
            <a:off x="2667000" y="8382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趣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523" name="灯片编号占位符 4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20524" name="页脚占位符 4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506" name="Picture 4" descr="图片1_conew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2"/>
          <p:cNvSpPr>
            <a:spLocks noGrp="1"/>
          </p:cNvSpPr>
          <p:nvPr>
            <p:ph type="title"/>
          </p:nvPr>
        </p:nvSpPr>
        <p:spPr>
          <a:xfrm>
            <a:off x="0" y="188913"/>
            <a:ext cx="3924300" cy="1143000"/>
          </a:xfrm>
          <a:ln/>
        </p:spPr>
        <p:txBody>
          <a:bodyPr vert="horz" wrap="square" lIns="91440" tIns="45720" rIns="91440" bIns="45720" anchor="ctr"/>
          <a:p>
            <a:r>
              <a:rPr lang="zh-CN" altLang="en-US" sz="5400" b="1" dirty="0">
                <a:solidFill>
                  <a:srgbClr val="FF3300"/>
                </a:solidFill>
              </a:rPr>
              <a:t>我会组词</a:t>
            </a:r>
            <a:endParaRPr lang="zh-CN" altLang="en-US" sz="5400" b="1" dirty="0">
              <a:solidFill>
                <a:srgbClr val="FF3300"/>
              </a:solidFill>
            </a:endParaRPr>
          </a:p>
        </p:txBody>
      </p:sp>
      <p:sp>
        <p:nvSpPr>
          <p:cNvPr id="21508" name="Rectangle 3"/>
          <p:cNvSpPr>
            <a:spLocks noGrp="1"/>
          </p:cNvSpPr>
          <p:nvPr>
            <p:ph type="body"/>
          </p:nvPr>
        </p:nvSpPr>
        <p:spPr>
          <a:xfrm>
            <a:off x="179388" y="1341438"/>
            <a:ext cx="8964612" cy="5186362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5400" b="1" dirty="0">
                <a:solidFill>
                  <a:schemeClr val="accent2"/>
                </a:solidFill>
              </a:rPr>
              <a:t>玩耍   耍赖         安装   装扮 </a:t>
            </a:r>
            <a:endParaRPr lang="zh-CN" altLang="en-US" sz="5400" b="1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5400" b="1" dirty="0">
                <a:solidFill>
                  <a:schemeClr val="accent2"/>
                </a:solidFill>
              </a:rPr>
              <a:t>使劲   用劲         绒毛  羽绒服</a:t>
            </a:r>
            <a:endParaRPr lang="zh-CN" altLang="en-US" sz="5400" b="1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5400" b="1" dirty="0">
                <a:solidFill>
                  <a:schemeClr val="accent2"/>
                </a:solidFill>
              </a:rPr>
              <a:t>假如   假装         朝代   唐朝</a:t>
            </a:r>
            <a:endParaRPr lang="zh-CN" altLang="en-US" sz="5400" b="1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5400" b="1" dirty="0">
                <a:solidFill>
                  <a:schemeClr val="accent2"/>
                </a:solidFill>
              </a:rPr>
              <a:t>一些   那些         观察   警察 </a:t>
            </a:r>
            <a:endParaRPr lang="zh-CN" altLang="en-US" sz="5400" b="1" dirty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zh-CN" altLang="en-US" sz="5400" b="1" dirty="0">
                <a:solidFill>
                  <a:schemeClr val="accent2"/>
                </a:solidFill>
              </a:rPr>
              <a:t>花瓣   豆瓣儿     手掌   掌声</a:t>
            </a:r>
            <a:endParaRPr lang="zh-CN" altLang="en-US" sz="5400" b="1" dirty="0">
              <a:solidFill>
                <a:schemeClr val="accent2"/>
              </a:solidFill>
            </a:endParaRPr>
          </a:p>
          <a:p>
            <a:endParaRPr lang="zh-CN" altLang="en-US" sz="5400" b="1">
              <a:solidFill>
                <a:schemeClr val="accent2"/>
              </a:solidFill>
            </a:endParaRPr>
          </a:p>
        </p:txBody>
      </p:sp>
      <p:sp>
        <p:nvSpPr>
          <p:cNvPr id="21509" name="灯片编号占位符 6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21510" name="页脚占位符 7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82" name="Picture 2" descr="plants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灯片编号占位符 5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4101" name="页脚占位符 6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30" name="Picture 2" descr="图片1_conew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3" descr="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123825"/>
            <a:ext cx="857250" cy="85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4"/>
          <p:cNvSpPr txBox="1"/>
          <p:nvPr/>
        </p:nvSpPr>
        <p:spPr>
          <a:xfrm>
            <a:off x="1331913" y="260350"/>
            <a:ext cx="41036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琥珀" pitchFamily="2" charset="-122"/>
              </a:rPr>
              <a:t>比一比，辨一辨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华文琥珀" pitchFamily="2" charset="-122"/>
              </a:rPr>
              <a:t>: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华文琥珀" pitchFamily="2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2411413" y="5116513"/>
            <a:ext cx="5184775" cy="1265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7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耍 </a:t>
            </a:r>
            <a:r>
              <a:rPr lang="en-US" altLang="zh-CN" sz="77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en-US" altLang="zh-CN" sz="77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77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要</a:t>
            </a:r>
            <a:endParaRPr lang="zh-CN" altLang="en-US" sz="77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971550" y="3789363"/>
            <a:ext cx="81724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瓣 </a:t>
            </a:r>
            <a:r>
              <a:rPr lang="en-US" altLang="zh-CN" sz="60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en-US" altLang="zh-CN" sz="60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辫、辩、辨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35" name="Text Box 7"/>
          <p:cNvSpPr txBox="1"/>
          <p:nvPr/>
        </p:nvSpPr>
        <p:spPr>
          <a:xfrm>
            <a:off x="2338388" y="2308225"/>
            <a:ext cx="5184775" cy="1265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7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拢 </a:t>
            </a:r>
            <a:r>
              <a:rPr lang="en-US" altLang="zh-CN" sz="77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en-US" altLang="zh-CN" sz="77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77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扰</a:t>
            </a:r>
            <a:endParaRPr lang="zh-CN" altLang="en-US" sz="77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36" name="Text Box 8"/>
          <p:cNvSpPr txBox="1"/>
          <p:nvPr/>
        </p:nvSpPr>
        <p:spPr>
          <a:xfrm>
            <a:off x="2339975" y="1082675"/>
            <a:ext cx="5184775" cy="1265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7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钓 </a:t>
            </a:r>
            <a:r>
              <a:rPr lang="en-US" altLang="zh-CN" sz="77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—— </a:t>
            </a:r>
            <a:r>
              <a:rPr lang="zh-CN" altLang="en-US" sz="77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钩</a:t>
            </a:r>
            <a:endParaRPr lang="zh-CN" altLang="en-US" sz="77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37" name="灯片编号占位符 10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22538" name="页脚占位符 11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684213" y="1268413"/>
            <a:ext cx="5762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假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3555" name="Group 3"/>
          <p:cNvGrpSpPr/>
          <p:nvPr/>
        </p:nvGrpSpPr>
        <p:grpSpPr>
          <a:xfrm>
            <a:off x="1331913" y="692150"/>
            <a:ext cx="1166812" cy="1649413"/>
            <a:chOff x="1011" y="436"/>
            <a:chExt cx="735" cy="1039"/>
          </a:xfrm>
        </p:grpSpPr>
        <p:grpSp>
          <p:nvGrpSpPr>
            <p:cNvPr id="23556" name="Group 4"/>
            <p:cNvGrpSpPr/>
            <p:nvPr/>
          </p:nvGrpSpPr>
          <p:grpSpPr>
            <a:xfrm>
              <a:off x="1229" y="436"/>
              <a:ext cx="517" cy="1039"/>
              <a:chOff x="1229" y="436"/>
              <a:chExt cx="517" cy="1039"/>
            </a:xfrm>
          </p:grpSpPr>
          <p:sp>
            <p:nvSpPr>
              <p:cNvPr id="23557" name="Text Box 5"/>
              <p:cNvSpPr txBox="1"/>
              <p:nvPr/>
            </p:nvSpPr>
            <p:spPr>
              <a:xfrm>
                <a:off x="1247" y="436"/>
                <a:ext cx="499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600" b="1" err="1">
                    <a:latin typeface="Times New Roman" panose="02020603050405020304" pitchFamily="18" charset="0"/>
                    <a:ea typeface="楷体_GB2312" pitchFamily="49" charset="-122"/>
                  </a:rPr>
                  <a:t>ji</a:t>
                </a:r>
                <a:r>
                  <a:rPr lang="en-US" altLang="zh-CN" sz="3600" b="1" err="1">
                    <a:latin typeface="Times New Roman" panose="02020603050405020304" pitchFamily="18" charset="0"/>
                  </a:rPr>
                  <a:t>ǎ</a:t>
                </a:r>
                <a:endParaRPr lang="en-US" altLang="zh-CN" sz="36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8" name="Text Box 6"/>
              <p:cNvSpPr txBox="1"/>
              <p:nvPr/>
            </p:nvSpPr>
            <p:spPr>
              <a:xfrm>
                <a:off x="1229" y="1071"/>
                <a:ext cx="381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600" b="1" err="1">
                    <a:latin typeface="Times New Roman" panose="02020603050405020304" pitchFamily="18" charset="0"/>
                    <a:ea typeface="楷体_GB2312" pitchFamily="49" charset="-122"/>
                  </a:rPr>
                  <a:t>ji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graphicFrame>
            <p:nvGraphicFramePr>
              <p:cNvPr id="23559" name="Object 7"/>
              <p:cNvGraphicFramePr/>
              <p:nvPr/>
            </p:nvGraphicFramePr>
            <p:xfrm>
              <a:off x="1483" y="1126"/>
              <a:ext cx="187" cy="31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6" name="" r:id="rId1" imgW="247650" imgH="419100" progId="Paint.Picture">
                      <p:embed/>
                    </p:oleObj>
                  </mc:Choice>
                  <mc:Fallback>
                    <p:oleObj name="" r:id="rId1" imgW="247650" imgH="419100" progId="Paint.Picture">
                      <p:embed/>
                      <p:pic>
                        <p:nvPicPr>
                          <p:cNvPr id="0" name="图片 3075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1483" y="1126"/>
                            <a:ext cx="187" cy="31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3560" name="AutoShape 8"/>
            <p:cNvSpPr/>
            <p:nvPr/>
          </p:nvSpPr>
          <p:spPr>
            <a:xfrm>
              <a:off x="1011" y="663"/>
              <a:ext cx="136" cy="726"/>
            </a:xfrm>
            <a:prstGeom prst="leftBrace">
              <a:avLst>
                <a:gd name="adj1" fmla="val 44485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3561" name="Text Box 9"/>
          <p:cNvSpPr txBox="1"/>
          <p:nvPr/>
        </p:nvSpPr>
        <p:spPr>
          <a:xfrm>
            <a:off x="684213" y="3573463"/>
            <a:ext cx="5762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朝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3562" name="Group 10"/>
          <p:cNvGrpSpPr/>
          <p:nvPr/>
        </p:nvGrpSpPr>
        <p:grpSpPr>
          <a:xfrm>
            <a:off x="1331913" y="2997200"/>
            <a:ext cx="1671637" cy="1649413"/>
            <a:chOff x="1011" y="1888"/>
            <a:chExt cx="1053" cy="1039"/>
          </a:xfrm>
        </p:grpSpPr>
        <p:sp>
          <p:nvSpPr>
            <p:cNvPr id="23563" name="AutoShape 11"/>
            <p:cNvSpPr/>
            <p:nvPr/>
          </p:nvSpPr>
          <p:spPr>
            <a:xfrm>
              <a:off x="1011" y="2115"/>
              <a:ext cx="136" cy="726"/>
            </a:xfrm>
            <a:prstGeom prst="leftBrace">
              <a:avLst>
                <a:gd name="adj1" fmla="val 44485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sz="24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3564" name="Group 12"/>
            <p:cNvGrpSpPr/>
            <p:nvPr/>
          </p:nvGrpSpPr>
          <p:grpSpPr>
            <a:xfrm>
              <a:off x="1247" y="1888"/>
              <a:ext cx="771" cy="404"/>
              <a:chOff x="1247" y="1888"/>
              <a:chExt cx="771" cy="404"/>
            </a:xfrm>
          </p:grpSpPr>
          <p:sp>
            <p:nvSpPr>
              <p:cNvPr id="23565" name="Text Box 13"/>
              <p:cNvSpPr txBox="1"/>
              <p:nvPr/>
            </p:nvSpPr>
            <p:spPr>
              <a:xfrm>
                <a:off x="1247" y="1888"/>
                <a:ext cx="771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600" b="1" err="1">
                    <a:latin typeface="Times New Roman" panose="02020603050405020304" pitchFamily="18" charset="0"/>
                    <a:ea typeface="楷体_GB2312" pitchFamily="49" charset="-122"/>
                  </a:rPr>
                  <a:t>ch</a:t>
                </a:r>
                <a:r>
                  <a:rPr lang="en-US" altLang="zh-CN" sz="3600" b="1">
                    <a:latin typeface="Times New Roman" panose="02020603050405020304" pitchFamily="18" charset="0"/>
                    <a:ea typeface="楷体_GB2312" pitchFamily="49" charset="-122"/>
                  </a:rPr>
                  <a:t>   o</a:t>
                </a:r>
                <a:endParaRPr lang="en-US" altLang="zh-CN" sz="3600" b="1">
                  <a:latin typeface="Times New Roman" panose="02020603050405020304" pitchFamily="18" charset="0"/>
                </a:endParaRPr>
              </a:p>
            </p:txBody>
          </p:sp>
          <p:graphicFrame>
            <p:nvGraphicFramePr>
              <p:cNvPr id="23566" name="Object 14"/>
              <p:cNvGraphicFramePr/>
              <p:nvPr/>
            </p:nvGraphicFramePr>
            <p:xfrm>
              <a:off x="1601" y="1997"/>
              <a:ext cx="163" cy="24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77" name="" r:id="rId3" imgW="247650" imgH="371475" progId="Paint.Picture">
                      <p:embed/>
                    </p:oleObj>
                  </mc:Choice>
                  <mc:Fallback>
                    <p:oleObj name="" r:id="rId3" imgW="247650" imgH="371475" progId="Paint.Picture">
                      <p:embed/>
                      <p:pic>
                        <p:nvPicPr>
                          <p:cNvPr id="0" name="图片 3076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1601" y="1997"/>
                            <a:ext cx="163" cy="24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23567" name="Group 15"/>
            <p:cNvGrpSpPr/>
            <p:nvPr/>
          </p:nvGrpSpPr>
          <p:grpSpPr>
            <a:xfrm>
              <a:off x="1229" y="2523"/>
              <a:ext cx="835" cy="404"/>
              <a:chOff x="1229" y="2523"/>
              <a:chExt cx="835" cy="404"/>
            </a:xfrm>
          </p:grpSpPr>
          <p:grpSp>
            <p:nvGrpSpPr>
              <p:cNvPr id="23568" name="Group 16"/>
              <p:cNvGrpSpPr/>
              <p:nvPr/>
            </p:nvGrpSpPr>
            <p:grpSpPr>
              <a:xfrm>
                <a:off x="1229" y="2523"/>
                <a:ext cx="835" cy="404"/>
                <a:chOff x="1229" y="2523"/>
                <a:chExt cx="835" cy="404"/>
              </a:xfrm>
            </p:grpSpPr>
            <p:sp>
              <p:nvSpPr>
                <p:cNvPr id="23569" name="Text Box 17"/>
                <p:cNvSpPr txBox="1"/>
                <p:nvPr/>
              </p:nvSpPr>
              <p:spPr>
                <a:xfrm>
                  <a:off x="1229" y="2523"/>
                  <a:ext cx="835" cy="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3600" b="1" err="1">
                      <a:latin typeface="Times New Roman" panose="02020603050405020304" pitchFamily="18" charset="0"/>
                      <a:ea typeface="楷体_GB2312" pitchFamily="49" charset="-122"/>
                    </a:rPr>
                    <a:t>zh</a:t>
                  </a:r>
                  <a:r>
                    <a:rPr lang="en-US" altLang="zh-CN" sz="3600" b="1">
                      <a:latin typeface="Times New Roman" panose="02020603050405020304" pitchFamily="18" charset="0"/>
                      <a:ea typeface="楷体_GB2312" pitchFamily="49" charset="-122"/>
                    </a:rPr>
                    <a:t>   o</a:t>
                  </a:r>
                  <a:endParaRPr lang="en-US" altLang="zh-CN" sz="2400" b="1">
                    <a:latin typeface="Times New Roman" panose="02020603050405020304" pitchFamily="18" charset="0"/>
                  </a:endParaRPr>
                </a:p>
              </p:txBody>
            </p:sp>
            <p:graphicFrame>
              <p:nvGraphicFramePr>
                <p:cNvPr id="23570" name="Object 18"/>
                <p:cNvGraphicFramePr/>
                <p:nvPr/>
              </p:nvGraphicFramePr>
              <p:xfrm>
                <a:off x="1610" y="2650"/>
                <a:ext cx="168" cy="25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078" name="" r:id="rId5" imgW="266700" imgH="409575" progId="Paint.Picture">
                        <p:embed/>
                      </p:oleObj>
                    </mc:Choice>
                    <mc:Fallback>
                      <p:oleObj name="" r:id="rId5" imgW="266700" imgH="409575" progId="Paint.Picture">
                        <p:embed/>
                        <p:pic>
                          <p:nvPicPr>
                            <p:cNvPr id="0" name="图片 3077"/>
                            <p:cNvPicPr/>
                            <p:nvPr/>
                          </p:nvPicPr>
                          <p:blipFill>
                            <a:blip r:embed="rId6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610" y="2650"/>
                              <a:ext cx="168" cy="25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23571" name="Line 19"/>
              <p:cNvSpPr/>
              <p:nvPr/>
            </p:nvSpPr>
            <p:spPr>
              <a:xfrm>
                <a:off x="1610" y="2659"/>
                <a:ext cx="136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23572" name="Text Box 20"/>
          <p:cNvSpPr txBox="1"/>
          <p:nvPr/>
        </p:nvSpPr>
        <p:spPr>
          <a:xfrm>
            <a:off x="4787900" y="836613"/>
            <a:ext cx="4356100" cy="210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</a:rPr>
              <a:t>      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弟弟也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假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装打哈欠，把蒲公英的绒毛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朝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我脸上吹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。（课文第二自然段第四句话）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3573" name="Picture 21" descr="20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8263" y="3141663"/>
            <a:ext cx="296862" cy="30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4" name="Picture 22" descr="20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4163" y="5876925"/>
            <a:ext cx="296862" cy="30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5" name="Picture 23" descr="20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1413" y="2708275"/>
            <a:ext cx="296862" cy="30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6" name="Picture 24" descr="20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9788" y="115888"/>
            <a:ext cx="296862" cy="30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7" name="Picture 25" descr="20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7625" y="2708275"/>
            <a:ext cx="296863" cy="30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8" name="Picture 26" descr="20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3800" y="404813"/>
            <a:ext cx="296863" cy="30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9" name="Picture 27" descr="20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750" y="404813"/>
            <a:ext cx="296863" cy="30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0" name="Picture 28" descr="20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288" y="6165850"/>
            <a:ext cx="296862" cy="30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1" name="Picture 29" descr="20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188" y="2708275"/>
            <a:ext cx="296862" cy="307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82" name="Text Box 32"/>
          <p:cNvSpPr txBox="1"/>
          <p:nvPr/>
        </p:nvSpPr>
        <p:spPr>
          <a:xfrm>
            <a:off x="2700338" y="765175"/>
            <a:ext cx="13160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假装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3583" name="Text Box 33"/>
          <p:cNvSpPr txBox="1"/>
          <p:nvPr/>
        </p:nvSpPr>
        <p:spPr>
          <a:xfrm>
            <a:off x="2771775" y="1773238"/>
            <a:ext cx="12239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放假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3584" name="Text Box 35"/>
          <p:cNvSpPr txBox="1"/>
          <p:nvPr/>
        </p:nvSpPr>
        <p:spPr>
          <a:xfrm>
            <a:off x="2987675" y="3141663"/>
            <a:ext cx="18002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唐朝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3585" name="Text Box 36"/>
          <p:cNvSpPr txBox="1"/>
          <p:nvPr/>
        </p:nvSpPr>
        <p:spPr>
          <a:xfrm>
            <a:off x="2987675" y="4076700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朝霞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3586" name="Text Box 60"/>
          <p:cNvSpPr txBox="1"/>
          <p:nvPr/>
        </p:nvSpPr>
        <p:spPr>
          <a:xfrm>
            <a:off x="900113" y="5300663"/>
            <a:ext cx="1511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劲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87" name="Text Box 63"/>
          <p:cNvSpPr txBox="1"/>
          <p:nvPr/>
        </p:nvSpPr>
        <p:spPr>
          <a:xfrm>
            <a:off x="1331913" y="5229225"/>
            <a:ext cx="1006475" cy="23034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5400">
                <a:latin typeface="Times New Roman" panose="02020603050405020304" pitchFamily="18" charset="0"/>
              </a:rPr>
              <a:t>﹛</a:t>
            </a:r>
            <a:endParaRPr lang="zh-CN" altLang="en-US" sz="5400">
              <a:latin typeface="Times New Roman" panose="02020603050405020304" pitchFamily="18" charset="0"/>
            </a:endParaRPr>
          </a:p>
        </p:txBody>
      </p:sp>
      <p:sp>
        <p:nvSpPr>
          <p:cNvPr id="23588" name="Text Box 74"/>
          <p:cNvSpPr txBox="1"/>
          <p:nvPr/>
        </p:nvSpPr>
        <p:spPr>
          <a:xfrm>
            <a:off x="1979613" y="5084763"/>
            <a:ext cx="27368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err="1">
                <a:latin typeface="宋体" panose="02010600030101010101" pitchFamily="2" charset="-122"/>
              </a:rPr>
              <a:t>j</a:t>
            </a:r>
            <a:r>
              <a:rPr lang="en-US" altLang="en-US" sz="3200" b="1" err="1">
                <a:latin typeface="宋体" panose="02010600030101010101" pitchFamily="2" charset="-122"/>
              </a:rPr>
              <a:t>ì</a:t>
            </a:r>
            <a:r>
              <a:rPr lang="en-US" altLang="zh-CN" sz="3200" b="1" err="1">
                <a:latin typeface="宋体" panose="02010600030101010101" pitchFamily="2" charset="-122"/>
              </a:rPr>
              <a:t>n</a:t>
            </a:r>
            <a:r>
              <a:rPr lang="en-US" altLang="zh-CN" sz="3200" b="1" dirty="0">
                <a:latin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</a:rPr>
              <a:t>使劲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3589" name="Text Box 75"/>
          <p:cNvSpPr txBox="1"/>
          <p:nvPr/>
        </p:nvSpPr>
        <p:spPr>
          <a:xfrm>
            <a:off x="1979613" y="5805488"/>
            <a:ext cx="23050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err="1">
                <a:latin typeface="宋体" panose="02010600030101010101" pitchFamily="2" charset="-122"/>
              </a:rPr>
              <a:t>j</a:t>
            </a:r>
            <a:r>
              <a:rPr lang="en-US" altLang="en-US" sz="3200" b="1" err="1">
                <a:latin typeface="宋体" panose="02010600030101010101" pitchFamily="2" charset="-122"/>
              </a:rPr>
              <a:t>ì</a:t>
            </a:r>
            <a:r>
              <a:rPr lang="en-US" altLang="zh-CN" sz="3200" b="1" err="1">
                <a:latin typeface="宋体" panose="02010600030101010101" pitchFamily="2" charset="-122"/>
              </a:rPr>
              <a:t>ng</a:t>
            </a:r>
            <a:r>
              <a:rPr lang="en-US" altLang="zh-CN" sz="3200" b="1" dirty="0">
                <a:latin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</a:rPr>
              <a:t>劲敌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3590" name="Text Box 76"/>
          <p:cNvSpPr txBox="1"/>
          <p:nvPr/>
        </p:nvSpPr>
        <p:spPr>
          <a:xfrm>
            <a:off x="4787900" y="3716338"/>
            <a:ext cx="4356100" cy="2501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他回过头来，我就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使劲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一吹，把蒲公英的绒毛吹到他的脸上</a:t>
            </a:r>
            <a:r>
              <a:rPr lang="zh-CN" altLang="en-US" sz="2000" b="1" dirty="0">
                <a:latin typeface="Times New Roman" panose="02020603050405020304" pitchFamily="18" charset="0"/>
              </a:rPr>
              <a:t>。（课文第二自然段第三句话）</a:t>
            </a:r>
            <a:endParaRPr lang="zh-CN" altLang="en-US" sz="20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91" name="灯片编号占位符 40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23592" name="页脚占位符 41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395288" y="981075"/>
            <a:ext cx="8229600" cy="1143000"/>
          </a:xfrm>
          <a:ln/>
        </p:spPr>
        <p:txBody>
          <a:bodyPr vert="horz" wrap="square" lIns="91440" tIns="45720" rIns="91440" bIns="45720" anchor="ctr"/>
          <a:p>
            <a:r>
              <a:rPr lang="zh-CN" altLang="en-US" sz="6300" b="1" dirty="0">
                <a:solidFill>
                  <a:srgbClr val="FF3300"/>
                </a:solidFill>
                <a:latin typeface="Bookman Old Style" pitchFamily="18" charset="0"/>
              </a:rPr>
              <a:t>课后作业：</a:t>
            </a:r>
            <a:endParaRPr lang="zh-CN" altLang="en-US" sz="6300" b="1" dirty="0">
              <a:solidFill>
                <a:srgbClr val="FF3300"/>
              </a:solidFill>
              <a:latin typeface="Bookman Old Style" pitchFamily="18" charset="0"/>
            </a:endParaRPr>
          </a:p>
        </p:txBody>
      </p:sp>
      <p:sp>
        <p:nvSpPr>
          <p:cNvPr id="26627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vert="horz" wrap="square" lIns="91440" tIns="45720" rIns="91440" bIns="45720" anchor="t"/>
          <a:p>
            <a:endParaRPr lang="en-US" altLang="zh-CN"/>
          </a:p>
          <a:p>
            <a:pPr>
              <a:buNone/>
            </a:pPr>
            <a:endParaRPr lang="en-US" altLang="zh-CN"/>
          </a:p>
          <a:p>
            <a:r>
              <a:rPr lang="en-US" altLang="zh-CN" sz="3600"/>
              <a:t>1</a:t>
            </a:r>
            <a:r>
              <a:rPr lang="zh-CN" altLang="en-US" sz="3600" b="1" dirty="0"/>
              <a:t>、</a:t>
            </a:r>
            <a:r>
              <a:rPr lang="zh-CN" altLang="en-US" sz="3600" b="1" dirty="0">
                <a:latin typeface="宋体" panose="02010600030101010101" pitchFamily="2" charset="-122"/>
              </a:rPr>
              <a:t>熟练朗读课文，我要把对草地和蒲公英喜爱的感情读出来。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3600" dirty="0">
              <a:latin typeface="宋体" panose="02010600030101010101" pitchFamily="2" charset="-122"/>
            </a:endParaRPr>
          </a:p>
          <a:p>
            <a:r>
              <a:rPr lang="en-US" altLang="zh-CN" sz="3600" dirty="0">
                <a:latin typeface="宋体" panose="02010600030101010101" pitchFamily="2" charset="-122"/>
              </a:rPr>
              <a:t>2</a:t>
            </a:r>
            <a:r>
              <a:rPr lang="zh-CN" altLang="en-US" sz="3600" dirty="0">
                <a:latin typeface="宋体" panose="02010600030101010101" pitchFamily="2" charset="-122"/>
              </a:rPr>
              <a:t>、在</a:t>
            </a:r>
            <a:r>
              <a:rPr lang="en-US" altLang="zh-CN" sz="3600" b="1" dirty="0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小学语文写字</a:t>
            </a:r>
            <a:r>
              <a:rPr lang="en-US" altLang="zh-CN" sz="3600" b="1" dirty="0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里书写生字并组词。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endParaRPr lang="zh-CN" altLang="en-US" sz="3600" b="1" dirty="0"/>
          </a:p>
          <a:p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6" name="灯片编号占位符 5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7650" name="Group 2"/>
          <p:cNvGrpSpPr/>
          <p:nvPr/>
        </p:nvGrpSpPr>
        <p:grpSpPr>
          <a:xfrm>
            <a:off x="0" y="0"/>
            <a:ext cx="9144000" cy="6858000"/>
            <a:chOff x="0" y="0"/>
            <a:chExt cx="5520" cy="4320"/>
          </a:xfrm>
        </p:grpSpPr>
        <p:grpSp>
          <p:nvGrpSpPr>
            <p:cNvPr id="27651" name="Group 3"/>
            <p:cNvGrpSpPr/>
            <p:nvPr/>
          </p:nvGrpSpPr>
          <p:grpSpPr>
            <a:xfrm>
              <a:off x="0" y="0"/>
              <a:ext cx="1104" cy="4320"/>
              <a:chOff x="0" y="0"/>
              <a:chExt cx="1008" cy="4032"/>
            </a:xfrm>
          </p:grpSpPr>
          <p:pic>
            <p:nvPicPr>
              <p:cNvPr id="27652" name="Picture 4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3" name="Picture 5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4" name="Picture 6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5" name="Picture 7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656" name="Group 8"/>
            <p:cNvGrpSpPr/>
            <p:nvPr/>
          </p:nvGrpSpPr>
          <p:grpSpPr>
            <a:xfrm>
              <a:off x="1104" y="0"/>
              <a:ext cx="1104" cy="4320"/>
              <a:chOff x="0" y="0"/>
              <a:chExt cx="1008" cy="4032"/>
            </a:xfrm>
          </p:grpSpPr>
          <p:pic>
            <p:nvPicPr>
              <p:cNvPr id="27657" name="Picture 9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8" name="Picture 10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59" name="Picture 11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60" name="Picture 12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661" name="Group 13"/>
            <p:cNvGrpSpPr/>
            <p:nvPr/>
          </p:nvGrpSpPr>
          <p:grpSpPr>
            <a:xfrm>
              <a:off x="2208" y="0"/>
              <a:ext cx="1104" cy="4320"/>
              <a:chOff x="0" y="0"/>
              <a:chExt cx="1008" cy="4032"/>
            </a:xfrm>
          </p:grpSpPr>
          <p:pic>
            <p:nvPicPr>
              <p:cNvPr id="27662" name="Picture 14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63" name="Picture 15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64" name="Picture 16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65" name="Picture 17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666" name="Group 18"/>
            <p:cNvGrpSpPr/>
            <p:nvPr/>
          </p:nvGrpSpPr>
          <p:grpSpPr>
            <a:xfrm>
              <a:off x="3312" y="0"/>
              <a:ext cx="1104" cy="4320"/>
              <a:chOff x="0" y="0"/>
              <a:chExt cx="1008" cy="4032"/>
            </a:xfrm>
          </p:grpSpPr>
          <p:pic>
            <p:nvPicPr>
              <p:cNvPr id="27667" name="Picture 19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68" name="Picture 20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69" name="Picture 21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70" name="Picture 22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7671" name="Group 23"/>
            <p:cNvGrpSpPr/>
            <p:nvPr/>
          </p:nvGrpSpPr>
          <p:grpSpPr>
            <a:xfrm>
              <a:off x="4416" y="0"/>
              <a:ext cx="1104" cy="4320"/>
              <a:chOff x="0" y="0"/>
              <a:chExt cx="1008" cy="4032"/>
            </a:xfrm>
          </p:grpSpPr>
          <p:pic>
            <p:nvPicPr>
              <p:cNvPr id="27672" name="Picture 24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73" name="Picture 25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74" name="Picture 26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7675" name="Picture 27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676" name="Picture 28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219200"/>
            <a:ext cx="7162800" cy="5097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77" name="Text Box 29"/>
          <p:cNvSpPr txBox="1"/>
          <p:nvPr/>
        </p:nvSpPr>
        <p:spPr>
          <a:xfrm>
            <a:off x="2743200" y="133350"/>
            <a:ext cx="414337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b="1" dirty="0">
                <a:solidFill>
                  <a:srgbClr val="009592"/>
                </a:solidFill>
                <a:latin typeface="Times New Roman" panose="02020603050405020304" pitchFamily="18" charset="0"/>
                <a:ea typeface="幼圆" pitchFamily="49" charset="-122"/>
              </a:rPr>
              <a:t>2.</a:t>
            </a:r>
            <a:r>
              <a:rPr lang="zh-CN" altLang="en-US" sz="5400" b="1" dirty="0">
                <a:solidFill>
                  <a:srgbClr val="009592"/>
                </a:solidFill>
                <a:latin typeface="Times New Roman" panose="02020603050405020304" pitchFamily="18" charset="0"/>
                <a:ea typeface="幼圆" pitchFamily="49" charset="-122"/>
              </a:rPr>
              <a:t>金色的草地</a:t>
            </a:r>
            <a:endParaRPr lang="zh-CN" altLang="en-US" sz="5400" b="1" dirty="0">
              <a:solidFill>
                <a:srgbClr val="009592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7678" name="Rectangle 30"/>
          <p:cNvSpPr/>
          <p:nvPr/>
        </p:nvSpPr>
        <p:spPr>
          <a:xfrm>
            <a:off x="5508625" y="1125538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</a:rPr>
              <a:t>第二课时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4" name="灯片编号占位符 33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35" name="页脚占位符 34"/>
          <p:cNvSpPr txBox="1">
            <a:spLocks noGrp="1"/>
          </p:cNvSpPr>
          <p:nvPr/>
        </p:nvSpPr>
        <p:spPr bwMode="auto">
          <a:xfrm>
            <a:off x="3124200" y="6245225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8674" name="Picture 2" descr="00208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677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Rectangle 3"/>
          <p:cNvSpPr/>
          <p:nvPr/>
        </p:nvSpPr>
        <p:spPr>
          <a:xfrm>
            <a:off x="1331913" y="2708275"/>
            <a:ext cx="7164387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solidFill>
                  <a:srgbClr val="009592"/>
                </a:solidFill>
                <a:latin typeface="楷体_GB2312" pitchFamily="49" charset="-122"/>
                <a:ea typeface="楷体_GB2312" pitchFamily="49" charset="-122"/>
              </a:rPr>
              <a:t>（      ）的草地</a:t>
            </a:r>
            <a:endParaRPr lang="zh-CN" altLang="en-US" sz="6600" b="1" dirty="0">
              <a:solidFill>
                <a:srgbClr val="00959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灯片编号占位符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698" name="Picture 2" descr="00208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677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Rectangle 3"/>
          <p:cNvSpPr/>
          <p:nvPr/>
        </p:nvSpPr>
        <p:spPr>
          <a:xfrm>
            <a:off x="1331913" y="2708275"/>
            <a:ext cx="7164387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solidFill>
                  <a:srgbClr val="009592"/>
                </a:solidFill>
                <a:latin typeface="楷体_GB2312" pitchFamily="49" charset="-122"/>
                <a:ea typeface="楷体_GB2312" pitchFamily="49" charset="-122"/>
              </a:rPr>
              <a:t>（      ）的草地</a:t>
            </a:r>
            <a:endParaRPr lang="zh-CN" altLang="en-US" sz="6600" b="1" dirty="0">
              <a:solidFill>
                <a:srgbClr val="00959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0" name="Text Box 4"/>
          <p:cNvSpPr txBox="1"/>
          <p:nvPr/>
        </p:nvSpPr>
        <p:spPr>
          <a:xfrm>
            <a:off x="2627313" y="1508125"/>
            <a:ext cx="2520950" cy="321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5400" dirty="0">
                <a:solidFill>
                  <a:srgbClr val="33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金色</a:t>
            </a:r>
            <a:endParaRPr lang="zh-CN" altLang="en-US" sz="5400" dirty="0">
              <a:solidFill>
                <a:srgbClr val="3366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5400" dirty="0">
                <a:solidFill>
                  <a:srgbClr val="33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碧绿</a:t>
            </a:r>
            <a:endParaRPr lang="zh-CN" altLang="en-US" sz="5400" dirty="0">
              <a:solidFill>
                <a:srgbClr val="3366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5400" dirty="0">
                <a:solidFill>
                  <a:srgbClr val="33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可爱</a:t>
            </a:r>
            <a:endParaRPr lang="zh-CN" altLang="en-US" sz="5400" dirty="0">
              <a:solidFill>
                <a:srgbClr val="3366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5400" dirty="0">
                <a:solidFill>
                  <a:srgbClr val="3366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无边</a:t>
            </a:r>
            <a:endParaRPr lang="zh-CN" altLang="en-US" sz="5400" dirty="0">
              <a:solidFill>
                <a:srgbClr val="3366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701" name="Text Box 5"/>
          <p:cNvSpPr txBox="1"/>
          <p:nvPr/>
        </p:nvSpPr>
        <p:spPr>
          <a:xfrm>
            <a:off x="684213" y="6092825"/>
            <a:ext cx="3095625" cy="228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900" dirty="0">
                <a:latin typeface="Times New Roman" panose="02020603050405020304" pitchFamily="18" charset="0"/>
              </a:rPr>
              <a:t>为什么草地是金色的呢我们来看   下一张</a:t>
            </a:r>
            <a:endParaRPr lang="zh-CN" altLang="en-US" sz="900" dirty="0">
              <a:latin typeface="Times New Roman" panose="02020603050405020304" pitchFamily="18" charset="0"/>
            </a:endParaRPr>
          </a:p>
        </p:txBody>
      </p:sp>
      <p:sp>
        <p:nvSpPr>
          <p:cNvPr id="8" name="灯片编号占位符 7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9" name="页脚占位符 8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5300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5300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5300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Rectangle 2"/>
          <p:cNvSpPr/>
          <p:nvPr/>
        </p:nvSpPr>
        <p:spPr>
          <a:xfrm>
            <a:off x="468313" y="620713"/>
            <a:ext cx="1936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金色的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0723" name="Rectangle 3"/>
          <p:cNvSpPr/>
          <p:nvPr/>
        </p:nvSpPr>
        <p:spPr>
          <a:xfrm>
            <a:off x="1606550" y="1989138"/>
            <a:ext cx="1936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金色的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0724" name="Rectangle 4"/>
          <p:cNvSpPr/>
          <p:nvPr/>
        </p:nvSpPr>
        <p:spPr>
          <a:xfrm>
            <a:off x="2801938" y="3357563"/>
            <a:ext cx="1936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金色的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0725" name="Rectangle 5"/>
          <p:cNvSpPr/>
          <p:nvPr/>
        </p:nvSpPr>
        <p:spPr>
          <a:xfrm>
            <a:off x="3995738" y="4754563"/>
            <a:ext cx="1936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金色的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30726" name="Picture 6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257550"/>
            <a:ext cx="2720975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1" name="Rectangle 7"/>
          <p:cNvSpPr/>
          <p:nvPr/>
        </p:nvSpPr>
        <p:spPr>
          <a:xfrm>
            <a:off x="2555875" y="620713"/>
            <a:ext cx="2495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（阳光）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52232" name="Rectangle 8"/>
          <p:cNvSpPr/>
          <p:nvPr/>
        </p:nvSpPr>
        <p:spPr>
          <a:xfrm>
            <a:off x="3635375" y="1989138"/>
            <a:ext cx="2495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（麦浪）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52233" name="Rectangle 9"/>
          <p:cNvSpPr/>
          <p:nvPr/>
        </p:nvSpPr>
        <p:spPr>
          <a:xfrm>
            <a:off x="4830763" y="3386138"/>
            <a:ext cx="2495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（童年）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52234" name="Rectangle 10"/>
          <p:cNvSpPr/>
          <p:nvPr/>
        </p:nvSpPr>
        <p:spPr>
          <a:xfrm>
            <a:off x="6013450" y="4797425"/>
            <a:ext cx="2495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（草地）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/>
      <p:bldP spid="52232" grpId="0"/>
      <p:bldP spid="52233" grpId="0"/>
      <p:bldP spid="522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ctrTitle"/>
          </p:nvPr>
        </p:nvSpPr>
        <p:spPr>
          <a:xfrm>
            <a:off x="0" y="2286000"/>
            <a:ext cx="7772400" cy="1143000"/>
          </a:xfrm>
          <a:ln/>
        </p:spPr>
        <p:txBody>
          <a:bodyPr vert="horz" wrap="square" lIns="91440" tIns="45720" rIns="91440" bIns="45720" anchor="ctr"/>
          <a:lstStyle>
            <a:lvl1pPr lvl="0">
              <a:defRPr/>
            </a:lvl1pPr>
          </a:lstStyle>
          <a:p>
            <a:pPr lvl="0" algn="r" eaLnBrk="1" hangingPunct="1"/>
            <a:endParaRPr lang="zh-CN" altLang="zh-CN" sz="5100" dirty="0"/>
          </a:p>
        </p:txBody>
      </p:sp>
      <p:pic>
        <p:nvPicPr>
          <p:cNvPr id="32771" name="Picture 4" descr="caoyuancaodi2_1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89138"/>
            <a:ext cx="9144000" cy="4868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Text Box 5"/>
          <p:cNvSpPr txBox="1"/>
          <p:nvPr/>
        </p:nvSpPr>
        <p:spPr>
          <a:xfrm>
            <a:off x="133350" y="0"/>
            <a:ext cx="9010650" cy="411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           </a:t>
            </a:r>
            <a:r>
              <a:rPr lang="zh-CN" altLang="en-US" sz="4800" b="1" dirty="0">
                <a:latin typeface="Times New Roman" panose="02020603050405020304" pitchFamily="18" charset="0"/>
              </a:rPr>
              <a:t>我们住在乡下，窗前是一大片草地。草地上长满了蒲公英。当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蒲公英盛开的时候，这片草地就变成了金色的了。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4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3" name="Text Box 6"/>
          <p:cNvSpPr txBox="1"/>
          <p:nvPr/>
        </p:nvSpPr>
        <p:spPr>
          <a:xfrm>
            <a:off x="611188" y="6021388"/>
            <a:ext cx="28082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000" dirty="0">
                <a:latin typeface="Times New Roman" panose="02020603050405020304" pitchFamily="18" charset="0"/>
              </a:rPr>
              <a:t>看看图中这两个娘子分别是谁</a:t>
            </a:r>
            <a:r>
              <a:rPr lang="en-US" altLang="zh-CN" sz="1000" dirty="0">
                <a:latin typeface="Times New Roman" panose="02020603050405020304" pitchFamily="18" charset="0"/>
              </a:rPr>
              <a:t>,</a:t>
            </a:r>
            <a:r>
              <a:rPr lang="zh-CN" altLang="en-US" sz="1000" dirty="0">
                <a:latin typeface="Times New Roman" panose="02020603050405020304" pitchFamily="18" charset="0"/>
              </a:rPr>
              <a:t>他们在做什么  看情况读课文    下张</a:t>
            </a:r>
            <a:endParaRPr lang="zh-CN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8" name="灯片编号占位符 7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9" name="页脚占位符 8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3794" name="Group 2"/>
          <p:cNvGrpSpPr/>
          <p:nvPr/>
        </p:nvGrpSpPr>
        <p:grpSpPr>
          <a:xfrm>
            <a:off x="0" y="0"/>
            <a:ext cx="9144000" cy="6858000"/>
            <a:chOff x="0" y="0"/>
            <a:chExt cx="5520" cy="4320"/>
          </a:xfrm>
        </p:grpSpPr>
        <p:grpSp>
          <p:nvGrpSpPr>
            <p:cNvPr id="33795" name="Group 3"/>
            <p:cNvGrpSpPr/>
            <p:nvPr/>
          </p:nvGrpSpPr>
          <p:grpSpPr>
            <a:xfrm>
              <a:off x="0" y="0"/>
              <a:ext cx="1104" cy="4320"/>
              <a:chOff x="0" y="0"/>
              <a:chExt cx="1008" cy="4032"/>
            </a:xfrm>
          </p:grpSpPr>
          <p:pic>
            <p:nvPicPr>
              <p:cNvPr id="33796" name="Picture 4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797" name="Picture 5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798" name="Picture 6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799" name="Picture 7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800" name="Group 8"/>
            <p:cNvGrpSpPr/>
            <p:nvPr/>
          </p:nvGrpSpPr>
          <p:grpSpPr>
            <a:xfrm>
              <a:off x="1104" y="0"/>
              <a:ext cx="1104" cy="4320"/>
              <a:chOff x="0" y="0"/>
              <a:chExt cx="1008" cy="4032"/>
            </a:xfrm>
          </p:grpSpPr>
          <p:pic>
            <p:nvPicPr>
              <p:cNvPr id="33801" name="Picture 9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02" name="Picture 10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03" name="Picture 11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04" name="Picture 12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805" name="Group 13"/>
            <p:cNvGrpSpPr/>
            <p:nvPr/>
          </p:nvGrpSpPr>
          <p:grpSpPr>
            <a:xfrm>
              <a:off x="2208" y="0"/>
              <a:ext cx="1104" cy="4320"/>
              <a:chOff x="0" y="0"/>
              <a:chExt cx="1008" cy="4032"/>
            </a:xfrm>
          </p:grpSpPr>
          <p:pic>
            <p:nvPicPr>
              <p:cNvPr id="33806" name="Picture 14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07" name="Picture 15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08" name="Picture 16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09" name="Picture 17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810" name="Group 18"/>
            <p:cNvGrpSpPr/>
            <p:nvPr/>
          </p:nvGrpSpPr>
          <p:grpSpPr>
            <a:xfrm>
              <a:off x="3312" y="0"/>
              <a:ext cx="1104" cy="4320"/>
              <a:chOff x="0" y="0"/>
              <a:chExt cx="1008" cy="4032"/>
            </a:xfrm>
          </p:grpSpPr>
          <p:pic>
            <p:nvPicPr>
              <p:cNvPr id="33811" name="Picture 19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2" name="Picture 20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3" name="Picture 21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4" name="Picture 22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3815" name="Group 23"/>
            <p:cNvGrpSpPr/>
            <p:nvPr/>
          </p:nvGrpSpPr>
          <p:grpSpPr>
            <a:xfrm>
              <a:off x="4416" y="0"/>
              <a:ext cx="1104" cy="4320"/>
              <a:chOff x="0" y="0"/>
              <a:chExt cx="1008" cy="4032"/>
            </a:xfrm>
          </p:grpSpPr>
          <p:pic>
            <p:nvPicPr>
              <p:cNvPr id="33816" name="Picture 24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7" name="Picture 25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008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8" name="Picture 26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016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19" name="Picture 27" descr="BGFL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024"/>
                <a:ext cx="1008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33820" name="Picture 28" descr="未标题-1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21" name="Text Box 30"/>
          <p:cNvSpPr txBox="1"/>
          <p:nvPr/>
        </p:nvSpPr>
        <p:spPr>
          <a:xfrm>
            <a:off x="684213" y="5949950"/>
            <a:ext cx="1439862" cy="24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000" dirty="0">
                <a:latin typeface="Times New Roman" panose="02020603050405020304" pitchFamily="18" charset="0"/>
              </a:rPr>
              <a:t>板书   玩耍</a:t>
            </a:r>
            <a:endParaRPr lang="zh-CN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2" name="灯片编号占位符 31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33" name="页脚占位符 32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18" name="Picture 4" descr="未标题-1 拷贝"/>
          <p:cNvPicPr>
            <a:picLocks noChangeAspect="1"/>
          </p:cNvPicPr>
          <p:nvPr/>
        </p:nvPicPr>
        <p:blipFill>
          <a:blip r:embed="rId1">
            <a:lum bright="48001" contrast="-4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 Box 5"/>
          <p:cNvSpPr txBox="1"/>
          <p:nvPr/>
        </p:nvSpPr>
        <p:spPr>
          <a:xfrm>
            <a:off x="0" y="0"/>
            <a:ext cx="9144000" cy="5214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我和弟弟常常在草地上玩耍。有一次，弟弟跑在我前面，我装着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一本正经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的样子，喊：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谢廖沙！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他回过头来，我就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使劲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一吹，把蒲公英的绒毛吹到他脸上。弟弟也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假装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打哈欠，把蒲公英的绒毛朝我脸上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吹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0422" name="Text Box 6"/>
          <p:cNvSpPr txBox="1"/>
          <p:nvPr/>
        </p:nvSpPr>
        <p:spPr>
          <a:xfrm>
            <a:off x="0" y="5373688"/>
            <a:ext cx="9144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一本正经：形容很规矩、很庄重的样子。</a:t>
            </a:r>
            <a:endParaRPr lang="zh-CN" altLang="en-US" sz="3600" b="1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1" name="Text Box 10"/>
          <p:cNvSpPr txBox="1"/>
          <p:nvPr/>
        </p:nvSpPr>
        <p:spPr>
          <a:xfrm>
            <a:off x="9051925" y="37893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60427" name="Text Box 11"/>
          <p:cNvSpPr txBox="1"/>
          <p:nvPr/>
        </p:nvSpPr>
        <p:spPr>
          <a:xfrm>
            <a:off x="2987675" y="6092825"/>
            <a:ext cx="44640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我会说一句话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sp>
        <p:nvSpPr>
          <p:cNvPr id="34824" name="Text Box 13"/>
          <p:cNvSpPr txBox="1"/>
          <p:nvPr/>
        </p:nvSpPr>
        <p:spPr>
          <a:xfrm>
            <a:off x="6877050" y="6308725"/>
            <a:ext cx="2016125" cy="24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000" dirty="0">
                <a:latin typeface="Times New Roman" panose="02020603050405020304" pitchFamily="18" charset="0"/>
              </a:rPr>
              <a:t>会演也会说</a:t>
            </a:r>
            <a:endParaRPr lang="zh-CN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11" name="灯片编号占位符 10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 dirty="0">
                <a:latin typeface="Arial" panose="020B0604020202020204" pitchFamily="34" charset="0"/>
              </a:rPr>
            </a:fld>
            <a:endParaRPr lang="zh-CN" altLang="en-US" sz="1000" dirty="0">
              <a:latin typeface="Arial" panose="020B0604020202020204" pitchFamily="34" charset="0"/>
            </a:endParaRPr>
          </a:p>
        </p:txBody>
      </p:sp>
      <p:sp>
        <p:nvSpPr>
          <p:cNvPr id="12" name="页脚占位符 11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506" name="Picture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灯片编号占位符 5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5125" name="页脚占位符 6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Text Box 7"/>
          <p:cNvSpPr txBox="1"/>
          <p:nvPr/>
        </p:nvSpPr>
        <p:spPr>
          <a:xfrm>
            <a:off x="0" y="0"/>
            <a:ext cx="9144000" cy="667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5400" b="1" dirty="0">
                <a:latin typeface="Times New Roman" panose="02020603050405020304" pitchFamily="18" charset="0"/>
              </a:rPr>
              <a:t>有一次，弟弟跑在我前面，我装着一本正经的样子，</a:t>
            </a:r>
            <a:r>
              <a:rPr lang="en-US" altLang="zh-CN" sz="5400" b="1" dirty="0">
                <a:latin typeface="Times New Roman" panose="02020603050405020304" pitchFamily="18" charset="0"/>
              </a:rPr>
              <a:t>(           )</a:t>
            </a:r>
            <a:r>
              <a:rPr lang="zh-CN" altLang="en-US" sz="5400" b="1" dirty="0">
                <a:latin typeface="Times New Roman" panose="02020603050405020304" pitchFamily="18" charset="0"/>
              </a:rPr>
              <a:t>喊：“谢廖沙！”他</a:t>
            </a:r>
            <a:r>
              <a:rPr lang="en-US" altLang="zh-CN" sz="5400" b="1" dirty="0">
                <a:latin typeface="Times New Roman" panose="02020603050405020304" pitchFamily="18" charset="0"/>
              </a:rPr>
              <a:t>(</a:t>
            </a:r>
            <a:r>
              <a:rPr lang="zh-CN" altLang="en-US" sz="5400" b="1" dirty="0">
                <a:latin typeface="Times New Roman" panose="02020603050405020304" pitchFamily="18" charset="0"/>
              </a:rPr>
              <a:t>以为                          </a:t>
            </a:r>
            <a:r>
              <a:rPr lang="en-US" altLang="zh-CN" sz="5400" b="1" dirty="0">
                <a:latin typeface="Times New Roman" panose="02020603050405020304" pitchFamily="18" charset="0"/>
              </a:rPr>
              <a:t>)</a:t>
            </a:r>
            <a:r>
              <a:rPr lang="zh-CN" altLang="en-US" sz="5400" b="1" dirty="0">
                <a:latin typeface="Times New Roman" panose="02020603050405020304" pitchFamily="18" charset="0"/>
              </a:rPr>
              <a:t>回过头来，我就使劲一吹，把蒲公英的绒毛吹到他脸上。他的脸上</a:t>
            </a:r>
            <a:r>
              <a:rPr lang="en-US" altLang="zh-CN" sz="5400" b="1" dirty="0">
                <a:latin typeface="Times New Roman" panose="02020603050405020304" pitchFamily="18" charset="0"/>
              </a:rPr>
              <a:t>(</a:t>
            </a:r>
            <a:r>
              <a:rPr lang="zh-CN" altLang="en-US" sz="5400" b="1" dirty="0">
                <a:latin typeface="Times New Roman" panose="02020603050405020304" pitchFamily="18" charset="0"/>
              </a:rPr>
              <a:t>顿时                                    </a:t>
            </a:r>
            <a:r>
              <a:rPr lang="en-US" altLang="zh-CN" sz="5400" b="1" dirty="0">
                <a:latin typeface="Times New Roman" panose="02020603050405020304" pitchFamily="18" charset="0"/>
              </a:rPr>
              <a:t>)</a:t>
            </a:r>
            <a:r>
              <a:rPr lang="zh-CN" altLang="en-US" sz="5400" b="1" dirty="0">
                <a:latin typeface="Times New Roman" panose="02020603050405020304" pitchFamily="18" charset="0"/>
              </a:rPr>
              <a:t>我</a:t>
            </a:r>
            <a:r>
              <a:rPr lang="en-US" altLang="zh-CN" sz="5400" b="1" dirty="0">
                <a:latin typeface="Times New Roman" panose="02020603050405020304" pitchFamily="18" charset="0"/>
              </a:rPr>
              <a:t>(</a:t>
            </a:r>
            <a:r>
              <a:rPr lang="zh-CN" altLang="en-US" sz="5400" b="1" dirty="0">
                <a:latin typeface="Times New Roman" panose="02020603050405020304" pitchFamily="18" charset="0"/>
              </a:rPr>
              <a:t>忍不住                  </a:t>
            </a:r>
            <a:r>
              <a:rPr lang="en-US" altLang="zh-CN" sz="5400" b="1" dirty="0">
                <a:latin typeface="Times New Roman" panose="02020603050405020304" pitchFamily="18" charset="0"/>
              </a:rPr>
              <a:t>)</a:t>
            </a:r>
            <a:r>
              <a:rPr lang="zh-CN" altLang="en-US" sz="5400" b="1" dirty="0">
                <a:latin typeface="Times New Roman" panose="02020603050405020304" pitchFamily="18" charset="0"/>
              </a:rPr>
              <a:t>。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  <p:sp>
        <p:nvSpPr>
          <p:cNvPr id="75784" name="Text Box 8"/>
          <p:cNvSpPr txBox="1"/>
          <p:nvPr/>
        </p:nvSpPr>
        <p:spPr>
          <a:xfrm>
            <a:off x="250825" y="1773238"/>
            <a:ext cx="194468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大声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5785" name="Text Box 9"/>
          <p:cNvSpPr txBox="1"/>
          <p:nvPr/>
        </p:nvSpPr>
        <p:spPr>
          <a:xfrm>
            <a:off x="1331913" y="2565400"/>
            <a:ext cx="46085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我摔跤了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5786" name="Text Box 10"/>
          <p:cNvSpPr txBox="1"/>
          <p:nvPr/>
        </p:nvSpPr>
        <p:spPr>
          <a:xfrm>
            <a:off x="900113" y="5013325"/>
            <a:ext cx="66976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他的脸上沾满了“雪花”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5787" name="Text Box 11"/>
          <p:cNvSpPr txBox="1"/>
          <p:nvPr/>
        </p:nvSpPr>
        <p:spPr>
          <a:xfrm>
            <a:off x="1619250" y="5805488"/>
            <a:ext cx="29527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哈哈大笑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5580063" y="5621338"/>
            <a:ext cx="2952750" cy="1236662"/>
            <a:chOff x="249" y="210"/>
            <a:chExt cx="1860" cy="779"/>
          </a:xfrm>
        </p:grpSpPr>
        <p:pic>
          <p:nvPicPr>
            <p:cNvPr id="35848" name="Picture 13" descr="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9" y="210"/>
              <a:ext cx="681" cy="7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9" name="Text Box 14"/>
            <p:cNvSpPr txBox="1"/>
            <p:nvPr/>
          </p:nvSpPr>
          <p:spPr>
            <a:xfrm>
              <a:off x="1020" y="436"/>
              <a:ext cx="1089" cy="404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dirty="0">
                  <a:solidFill>
                    <a:srgbClr val="3366FF"/>
                  </a:solidFill>
                  <a:latin typeface="Times New Roman" panose="02020603050405020304" pitchFamily="18" charset="0"/>
                  <a:ea typeface="华文琥珀" pitchFamily="2" charset="-122"/>
                </a:rPr>
                <a:t>我来演</a:t>
              </a:r>
              <a:endParaRPr lang="zh-CN" altLang="en-US" sz="3600" dirty="0">
                <a:solidFill>
                  <a:srgbClr val="3366FF"/>
                </a:solidFill>
                <a:latin typeface="Times New Roman" panose="02020603050405020304" pitchFamily="18" charset="0"/>
                <a:ea typeface="华文琥珀" pitchFamily="2" charset="-122"/>
              </a:endParaRPr>
            </a:p>
          </p:txBody>
        </p:sp>
      </p:grpSp>
      <p:sp>
        <p:nvSpPr>
          <p:cNvPr id="12" name="灯片编号占位符 11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13" name="页脚占位符 12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8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78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6866" name="Picture 2" descr="_20046152023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006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 Box 4"/>
          <p:cNvSpPr txBox="1"/>
          <p:nvPr/>
        </p:nvSpPr>
        <p:spPr>
          <a:xfrm>
            <a:off x="0" y="4814888"/>
            <a:ext cx="9144000" cy="254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4000" b="1" dirty="0">
                <a:latin typeface="Times New Roman" panose="02020603050405020304" pitchFamily="18" charset="0"/>
              </a:rPr>
              <a:t>这些并不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引人注目</a:t>
            </a:r>
            <a:r>
              <a:rPr lang="zh-CN" altLang="en-US" sz="4000" b="1" dirty="0">
                <a:latin typeface="Times New Roman" panose="02020603050405020304" pitchFamily="18" charset="0"/>
              </a:rPr>
              <a:t>的蒲公英，给我们带来了不少快乐。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5400" b="1">
              <a:latin typeface="Times New Roman" panose="02020603050405020304" pitchFamily="18" charset="0"/>
            </a:endParaRPr>
          </a:p>
        </p:txBody>
      </p:sp>
      <p:sp>
        <p:nvSpPr>
          <p:cNvPr id="48133" name="Text Box 5"/>
          <p:cNvSpPr txBox="1"/>
          <p:nvPr/>
        </p:nvSpPr>
        <p:spPr>
          <a:xfrm>
            <a:off x="5148263" y="1196975"/>
            <a:ext cx="3744912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引人注目：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引起人的注意，使人把视线集中在一点上。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79388" y="404813"/>
            <a:ext cx="9144000" cy="1143000"/>
          </a:xfrm>
          <a:ln/>
        </p:spPr>
        <p:txBody>
          <a:bodyPr vert="horz" wrap="square" lIns="91440" tIns="45720" rIns="91440" bIns="45720" anchor="ctr"/>
          <a:p>
            <a:r>
              <a:rPr lang="en-US" altLang="zh-CN" sz="2800" b="1" dirty="0"/>
              <a:t>           “</a:t>
            </a:r>
            <a:r>
              <a:rPr lang="zh-CN" altLang="en-US" sz="2800" b="1" dirty="0"/>
              <a:t>我”先发现了什么，又发现了什么？两次发现</a:t>
            </a:r>
            <a:br>
              <a:rPr lang="zh-CN" altLang="en-US" sz="2800" b="1" dirty="0"/>
            </a:br>
            <a:r>
              <a:rPr lang="zh-CN" altLang="en-US" sz="2800" b="1" dirty="0"/>
              <a:t>有哪些不同，你</a:t>
            </a:r>
            <a:r>
              <a:rPr lang="zh-CN" altLang="en-US" sz="2800" b="1" dirty="0">
                <a:solidFill>
                  <a:srgbClr val="FF0000"/>
                </a:solidFill>
              </a:rPr>
              <a:t>从中受到了什么启示？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37891" name="Picture 4" descr="200552015935939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2276475"/>
            <a:ext cx="4248150" cy="341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5" descr="200465163813722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5038"/>
            <a:ext cx="3863975" cy="3473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9" name="Text Box 7"/>
          <p:cNvSpPr txBox="1"/>
          <p:nvPr/>
        </p:nvSpPr>
        <p:spPr>
          <a:xfrm>
            <a:off x="34925" y="5734050"/>
            <a:ext cx="9144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对周围的事物要多观察，多思考。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894" name="Rectangle 6"/>
          <p:cNvSpPr/>
          <p:nvPr/>
        </p:nvSpPr>
        <p:spPr>
          <a:xfrm>
            <a:off x="5076825" y="5445125"/>
            <a:ext cx="1295400" cy="215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1400" b="1" dirty="0">
                <a:latin typeface="Times New Roman" panose="02020603050405020304" pitchFamily="18" charset="0"/>
                <a:ea typeface="仿宋_GB2312" pitchFamily="49" charset="-122"/>
                <a:hlinkClick r:id="rId3"/>
              </a:rPr>
              <a:t>点此播放视频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10" name="页脚占位符 9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4" name="Text Box 4"/>
          <p:cNvSpPr txBox="1"/>
          <p:nvPr/>
        </p:nvSpPr>
        <p:spPr>
          <a:xfrm>
            <a:off x="539750" y="0"/>
            <a:ext cx="8137525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     </a:t>
            </a:r>
            <a:r>
              <a:rPr lang="zh-CN" altLang="en-US" sz="4800" b="1" dirty="0">
                <a:latin typeface="Times New Roman" panose="02020603050405020304" pitchFamily="18" charset="0"/>
              </a:rPr>
              <a:t>有一天，我起得很早去钓鱼，发现草地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并</a:t>
            </a:r>
            <a:r>
              <a:rPr lang="zh-CN" altLang="en-US" sz="4800" b="1" dirty="0">
                <a:latin typeface="Times New Roman" panose="02020603050405020304" pitchFamily="18" charset="0"/>
              </a:rPr>
              <a:t>不是金色的，而是</a:t>
            </a:r>
            <a:r>
              <a:rPr lang="zh-CN" altLang="en-US" sz="4800" b="1" dirty="0">
                <a:solidFill>
                  <a:srgbClr val="00CC66"/>
                </a:solidFill>
                <a:latin typeface="Times New Roman" panose="02020603050405020304" pitchFamily="18" charset="0"/>
              </a:rPr>
              <a:t>绿色</a:t>
            </a:r>
            <a:r>
              <a:rPr lang="zh-CN" altLang="en-US" sz="4800" b="1" dirty="0">
                <a:latin typeface="Times New Roman" panose="02020603050405020304" pitchFamily="18" charset="0"/>
              </a:rPr>
              <a:t>的。中午回家的时候，我看见草地是</a:t>
            </a:r>
            <a:r>
              <a:rPr lang="zh-CN" altLang="en-US" sz="4800" b="1" dirty="0">
                <a:solidFill>
                  <a:srgbClr val="FF9900"/>
                </a:solidFill>
                <a:latin typeface="Times New Roman" panose="02020603050405020304" pitchFamily="18" charset="0"/>
              </a:rPr>
              <a:t>金色</a:t>
            </a:r>
            <a:r>
              <a:rPr lang="zh-CN" altLang="en-US" sz="4800" b="1" dirty="0">
                <a:latin typeface="Times New Roman" panose="02020603050405020304" pitchFamily="18" charset="0"/>
              </a:rPr>
              <a:t>的。傍晚的时候，草地又变</a:t>
            </a:r>
            <a:r>
              <a:rPr lang="zh-CN" altLang="en-US" sz="4800" b="1" dirty="0">
                <a:solidFill>
                  <a:srgbClr val="00CC66"/>
                </a:solidFill>
                <a:latin typeface="Times New Roman" panose="02020603050405020304" pitchFamily="18" charset="0"/>
              </a:rPr>
              <a:t>绿了</a:t>
            </a:r>
            <a:r>
              <a:rPr lang="zh-CN" altLang="en-US" sz="4800" b="1" dirty="0">
                <a:latin typeface="Times New Roman" panose="02020603050405020304" pitchFamily="18" charset="0"/>
              </a:rPr>
              <a:t>。</a:t>
            </a:r>
            <a:endParaRPr lang="zh-CN" altLang="en-US" sz="4800" b="1" dirty="0">
              <a:latin typeface="Times New Roman" panose="02020603050405020304" pitchFamily="18" charset="0"/>
            </a:endParaRPr>
          </a:p>
        </p:txBody>
      </p:sp>
      <p:sp>
        <p:nvSpPr>
          <p:cNvPr id="62469" name="AutoShape 5"/>
          <p:cNvSpPr/>
          <p:nvPr/>
        </p:nvSpPr>
        <p:spPr>
          <a:xfrm>
            <a:off x="1979613" y="4365625"/>
            <a:ext cx="6337300" cy="1511300"/>
          </a:xfrm>
          <a:prstGeom prst="cloudCallout">
            <a:avLst>
              <a:gd name="adj1" fmla="val -49347"/>
              <a:gd name="adj2" fmla="val 81514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54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这是为什么呢？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2470" name="Text Box 6"/>
          <p:cNvSpPr txBox="1"/>
          <p:nvPr/>
        </p:nvSpPr>
        <p:spPr>
          <a:xfrm>
            <a:off x="3779838" y="-242887"/>
            <a:ext cx="23749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endParaRPr lang="en-US" altLang="zh-CN" sz="8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  <p:bldP spid="6247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Text Box 3"/>
          <p:cNvSpPr txBox="1"/>
          <p:nvPr/>
        </p:nvSpPr>
        <p:spPr>
          <a:xfrm>
            <a:off x="0" y="0"/>
            <a:ext cx="9612313" cy="411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         </a:t>
            </a:r>
            <a:r>
              <a:rPr lang="zh-CN" altLang="en-US" sz="4400" b="1" dirty="0">
                <a:latin typeface="Times New Roman" panose="02020603050405020304" pitchFamily="18" charset="0"/>
              </a:rPr>
              <a:t>我来到草地上，仔细观察，发现蒲公英的花瓣是合拢的。</a:t>
            </a:r>
            <a:r>
              <a:rPr lang="zh-CN" altLang="en-US" sz="44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原来，蒲公英的花就像我们的手掌，可以张开、合上。</a:t>
            </a:r>
            <a:r>
              <a:rPr lang="zh-CN" altLang="en-US" sz="4400" b="1" dirty="0">
                <a:latin typeface="Times New Roman" panose="02020603050405020304" pitchFamily="18" charset="0"/>
              </a:rPr>
              <a:t>花朵张开时，它是金色的，草地也是金色的；花朵合拢时，金色的花瓣被包住，草地就变成绿色的了。</a:t>
            </a:r>
            <a:endParaRPr lang="zh-CN" altLang="en-US" sz="4400" b="1" dirty="0">
              <a:latin typeface="Times New Roman" panose="02020603050405020304" pitchFamily="18" charset="0"/>
            </a:endParaRPr>
          </a:p>
        </p:txBody>
      </p:sp>
      <p:pic>
        <p:nvPicPr>
          <p:cNvPr id="63493" name="Tears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459788" y="56610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4" name="AutoShape 6"/>
          <p:cNvSpPr/>
          <p:nvPr/>
        </p:nvSpPr>
        <p:spPr>
          <a:xfrm>
            <a:off x="1870075" y="4581525"/>
            <a:ext cx="7273925" cy="1511300"/>
          </a:xfrm>
          <a:prstGeom prst="cloudCallout">
            <a:avLst>
              <a:gd name="adj1" fmla="val -36056"/>
              <a:gd name="adj2" fmla="val 100523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我知道这是为什么了。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" name="灯片编号占位符 6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34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4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3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30086" fill="hold"/>
                                        <p:tgtEl>
                                          <p:spTgt spid="634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93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493"/>
                </p:tgtEl>
              </p:cMediaNode>
            </p:audio>
          </p:childTnLst>
        </p:cTn>
      </p:par>
    </p:tnLst>
    <p:bldLst>
      <p:bldP spid="63494" grpId="0" animBg="1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62" name="Picture 2" descr="00208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677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Rectangle 3"/>
          <p:cNvSpPr/>
          <p:nvPr/>
        </p:nvSpPr>
        <p:spPr>
          <a:xfrm>
            <a:off x="3419475" y="549275"/>
            <a:ext cx="28813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蒲公英的变化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4" name="Rectangle 4"/>
          <p:cNvSpPr/>
          <p:nvPr/>
        </p:nvSpPr>
        <p:spPr>
          <a:xfrm>
            <a:off x="539750" y="1557338"/>
            <a:ext cx="14224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时间：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5" name="Rectangle 5"/>
          <p:cNvSpPr/>
          <p:nvPr/>
        </p:nvSpPr>
        <p:spPr>
          <a:xfrm>
            <a:off x="0" y="2708275"/>
            <a:ext cx="23399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草地颜色：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6" name="Rectangle 6"/>
          <p:cNvSpPr/>
          <p:nvPr/>
        </p:nvSpPr>
        <p:spPr>
          <a:xfrm>
            <a:off x="0" y="3933825"/>
            <a:ext cx="23399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花的形状：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3" name="Rectangle 7"/>
          <p:cNvSpPr/>
          <p:nvPr/>
        </p:nvSpPr>
        <p:spPr>
          <a:xfrm>
            <a:off x="1763713" y="1628775"/>
            <a:ext cx="181133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早晨    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---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4" name="Rectangle 8"/>
          <p:cNvSpPr/>
          <p:nvPr/>
        </p:nvSpPr>
        <p:spPr>
          <a:xfrm>
            <a:off x="3492500" y="1628775"/>
            <a:ext cx="16081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中午  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---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5" name="Rectangle 9"/>
          <p:cNvSpPr/>
          <p:nvPr/>
        </p:nvSpPr>
        <p:spPr>
          <a:xfrm>
            <a:off x="5148263" y="1628775"/>
            <a:ext cx="150653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傍晚 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---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6" name="Rectangle 10"/>
          <p:cNvSpPr/>
          <p:nvPr/>
        </p:nvSpPr>
        <p:spPr>
          <a:xfrm>
            <a:off x="6732588" y="1341438"/>
            <a:ext cx="24114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第二天太阳    升上来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7" name="Rectangle 11"/>
          <p:cNvSpPr/>
          <p:nvPr/>
        </p:nvSpPr>
        <p:spPr>
          <a:xfrm>
            <a:off x="1908175" y="2708275"/>
            <a:ext cx="15065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绿色 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---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8" name="Rectangle 12"/>
          <p:cNvSpPr/>
          <p:nvPr/>
        </p:nvSpPr>
        <p:spPr>
          <a:xfrm>
            <a:off x="3492500" y="2708275"/>
            <a:ext cx="17430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金色  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----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9" name="Rectangle 13"/>
          <p:cNvSpPr/>
          <p:nvPr/>
        </p:nvSpPr>
        <p:spPr>
          <a:xfrm>
            <a:off x="5219700" y="2708275"/>
            <a:ext cx="15065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绿色 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---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90" name="Rectangle 14"/>
          <p:cNvSpPr/>
          <p:nvPr/>
        </p:nvSpPr>
        <p:spPr>
          <a:xfrm>
            <a:off x="6732588" y="2708275"/>
            <a:ext cx="11017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金色 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91" name="Rectangle 15"/>
          <p:cNvSpPr/>
          <p:nvPr/>
        </p:nvSpPr>
        <p:spPr>
          <a:xfrm>
            <a:off x="1763713" y="3789363"/>
            <a:ext cx="15843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合拢像拳头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92" name="Rectangle 16"/>
          <p:cNvSpPr/>
          <p:nvPr/>
        </p:nvSpPr>
        <p:spPr>
          <a:xfrm>
            <a:off x="2987675" y="3860800"/>
            <a:ext cx="26257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---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张开手掌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---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93" name="Rectangle 17"/>
          <p:cNvSpPr/>
          <p:nvPr/>
        </p:nvSpPr>
        <p:spPr>
          <a:xfrm>
            <a:off x="5435600" y="3860800"/>
            <a:ext cx="1408113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合拢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---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像什么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0978" name="Picture 18" descr="0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2850" y="-242887"/>
            <a:ext cx="1581150" cy="158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95" name="Text Box 19"/>
          <p:cNvSpPr txBox="1"/>
          <p:nvPr/>
        </p:nvSpPr>
        <p:spPr>
          <a:xfrm>
            <a:off x="6983413" y="4005263"/>
            <a:ext cx="216058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6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张开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6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像什么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灯片编号占位符 21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23" name="页脚占位符 22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018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/>
      <p:bldP spid="50184" grpId="0"/>
      <p:bldP spid="50185" grpId="0"/>
      <p:bldP spid="50187" grpId="0"/>
      <p:bldP spid="50188" grpId="0"/>
      <p:bldP spid="50189" grpId="0"/>
      <p:bldP spid="50190" grpId="0"/>
      <p:bldP spid="50191" grpId="0"/>
      <p:bldP spid="50192" grpId="0"/>
      <p:bldP spid="50193" grpId="0"/>
      <p:bldP spid="5019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6" name="Text Box 5"/>
          <p:cNvSpPr txBox="1"/>
          <p:nvPr/>
        </p:nvSpPr>
        <p:spPr>
          <a:xfrm>
            <a:off x="4787900" y="620713"/>
            <a:ext cx="3960813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多么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可爱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的草地！多么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有趣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的蒲公英！从那时起，蒲公英成了我们最喜爱的一种花。它和我们一起睡觉，和我们一起起床。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18" name="Line 6"/>
          <p:cNvSpPr/>
          <p:nvPr/>
        </p:nvSpPr>
        <p:spPr>
          <a:xfrm>
            <a:off x="7019925" y="4437063"/>
            <a:ext cx="1368425" cy="0"/>
          </a:xfrm>
          <a:prstGeom prst="line">
            <a:avLst/>
          </a:prstGeom>
          <a:ln w="539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519" name="Line 7"/>
          <p:cNvSpPr/>
          <p:nvPr/>
        </p:nvSpPr>
        <p:spPr>
          <a:xfrm>
            <a:off x="5003800" y="5013325"/>
            <a:ext cx="3313113" cy="0"/>
          </a:xfrm>
          <a:prstGeom prst="line">
            <a:avLst/>
          </a:prstGeom>
          <a:ln w="539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520" name="Line 8"/>
          <p:cNvSpPr/>
          <p:nvPr/>
        </p:nvSpPr>
        <p:spPr>
          <a:xfrm>
            <a:off x="5003800" y="5661025"/>
            <a:ext cx="2808288" cy="0"/>
          </a:xfrm>
          <a:prstGeom prst="line">
            <a:avLst/>
          </a:prstGeom>
          <a:ln w="539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521" name="AutoShape 9"/>
          <p:cNvSpPr/>
          <p:nvPr/>
        </p:nvSpPr>
        <p:spPr>
          <a:xfrm>
            <a:off x="250825" y="1557338"/>
            <a:ext cx="3455988" cy="1584325"/>
          </a:xfrm>
          <a:prstGeom prst="cloudCallout">
            <a:avLst>
              <a:gd name="adj1" fmla="val 74574"/>
              <a:gd name="adj2" fmla="val 177755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000" dirty="0">
                <a:latin typeface="Times New Roman" panose="02020603050405020304" pitchFamily="18" charset="0"/>
              </a:rPr>
              <a:t>为什么说蒲公英会和我们一起睡觉，一起起床呢？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10" name="页脚占位符 9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10" name="Text Box 4"/>
          <p:cNvSpPr txBox="1"/>
          <p:nvPr/>
        </p:nvSpPr>
        <p:spPr>
          <a:xfrm>
            <a:off x="1476375" y="1557338"/>
            <a:ext cx="6696075" cy="255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从课文的哪些地方可以看出草地的可爱、蒲公英的有趣？</a:t>
            </a:r>
            <a:endParaRPr lang="zh-CN" altLang="en-US" sz="5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" name="灯片编号占位符 5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 advTm="200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4" name="Text Box 4"/>
          <p:cNvSpPr txBox="1"/>
          <p:nvPr/>
        </p:nvSpPr>
        <p:spPr>
          <a:xfrm>
            <a:off x="0" y="260350"/>
            <a:ext cx="9144000" cy="5437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dirty="0">
                <a:latin typeface="Times New Roman" panose="02020603050405020304" pitchFamily="18" charset="0"/>
              </a:rPr>
              <a:t>    </a:t>
            </a:r>
            <a:r>
              <a:rPr lang="zh-CN" altLang="en-US" sz="5400" dirty="0">
                <a:latin typeface="Times New Roman" panose="02020603050405020304" pitchFamily="18" charset="0"/>
              </a:rPr>
              <a:t>我把下面的句子抄了下来，你抄了哪些？你想抄哪些？ </a:t>
            </a:r>
            <a:endParaRPr lang="zh-CN" altLang="en-US" sz="5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5400" dirty="0">
                <a:latin typeface="Times New Roman" panose="02020603050405020304" pitchFamily="18" charset="0"/>
              </a:rPr>
              <a:t>        </a:t>
            </a:r>
            <a:r>
              <a:rPr lang="zh-CN" altLang="en-US" sz="5400" b="1" dirty="0">
                <a:latin typeface="Times New Roman" panose="02020603050405020304" pitchFamily="18" charset="0"/>
              </a:rPr>
              <a:t>花朵张开时，它是金色的，草地也是金色的；花朵合拢时，金色的花瓣被包住，草地就变成绿色的了。</a:t>
            </a:r>
            <a:endParaRPr lang="zh-CN" altLang="en-US" sz="5400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 advTm="200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5058" name="Text Box 4"/>
          <p:cNvSpPr txBox="1"/>
          <p:nvPr/>
        </p:nvSpPr>
        <p:spPr>
          <a:xfrm>
            <a:off x="1476375" y="1412875"/>
            <a:ext cx="91440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热爱大自然</a:t>
            </a:r>
            <a:endParaRPr lang="zh-CN" altLang="en-US" sz="7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7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留心观察事物</a:t>
            </a:r>
            <a:endParaRPr lang="zh-CN" altLang="en-US" sz="7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灯片编号占位符 5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sz="1000">
                <a:latin typeface="Arial" panose="020B0604020202020204" pitchFamily="34" charset="0"/>
              </a:rPr>
            </a:fld>
            <a:endParaRPr lang="zh-CN" altLang="en-US" sz="100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100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 advTm="2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灯片编号占位符 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6148" name="页脚占位符 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0" name="Picture 41" descr="图片1_conew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913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36" descr="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549275"/>
            <a:ext cx="857250" cy="85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37"/>
          <p:cNvSpPr txBox="1"/>
          <p:nvPr/>
        </p:nvSpPr>
        <p:spPr>
          <a:xfrm>
            <a:off x="1752600" y="661988"/>
            <a:ext cx="2819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华文琥珀" pitchFamily="2" charset="-122"/>
              </a:rPr>
              <a:t>我会认</a:t>
            </a:r>
            <a:endParaRPr lang="zh-CN" altLang="en-US" sz="6000" b="1" dirty="0">
              <a:solidFill>
                <a:srgbClr val="FF3300"/>
              </a:solidFill>
              <a:latin typeface="Times New Roman" panose="02020603050405020304" pitchFamily="18" charset="0"/>
              <a:ea typeface="华文琥珀" pitchFamily="2" charset="-122"/>
            </a:endParaRPr>
          </a:p>
        </p:txBody>
      </p:sp>
      <p:sp>
        <p:nvSpPr>
          <p:cNvPr id="7173" name="Text Box 38"/>
          <p:cNvSpPr txBox="1"/>
          <p:nvPr/>
        </p:nvSpPr>
        <p:spPr>
          <a:xfrm>
            <a:off x="1547813" y="2997200"/>
            <a:ext cx="5422900" cy="237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500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钓   拢</a:t>
            </a:r>
            <a:endParaRPr lang="zh-CN" altLang="en-US" sz="15000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35" name="Text Box 39"/>
          <p:cNvSpPr txBox="1"/>
          <p:nvPr/>
        </p:nvSpPr>
        <p:spPr>
          <a:xfrm>
            <a:off x="1908175" y="1989138"/>
            <a:ext cx="4816475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000" err="1">
                <a:solidFill>
                  <a:schemeClr val="accent2"/>
                </a:solidFill>
                <a:latin typeface="Times New Roman" panose="02020603050405020304" pitchFamily="18" charset="0"/>
              </a:rPr>
              <a:t>diào              lǒng</a:t>
            </a:r>
            <a:endParaRPr lang="en-US" altLang="zh-CN" sz="50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38" name="Text Box 42"/>
          <p:cNvSpPr txBox="1"/>
          <p:nvPr/>
        </p:nvSpPr>
        <p:spPr>
          <a:xfrm>
            <a:off x="0" y="5300663"/>
            <a:ext cx="3635375" cy="1676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钓鱼  钓钩</a:t>
            </a:r>
            <a:r>
              <a:rPr lang="en-US" altLang="zh-CN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)</a:t>
            </a:r>
            <a:endParaRPr lang="en-US" altLang="zh-CN" sz="4000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40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39" name="Text Box 43"/>
          <p:cNvSpPr txBox="1"/>
          <p:nvPr/>
        </p:nvSpPr>
        <p:spPr>
          <a:xfrm>
            <a:off x="3995738" y="5373688"/>
            <a:ext cx="5148262" cy="130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合拢   合不拢嘴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）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7177" name="灯片编号占位符 10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7178" name="页脚占位符 11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  <p:sp>
        <p:nvSpPr>
          <p:cNvPr id="7180" name="矩形 7179"/>
          <p:cNvSpPr/>
          <p:nvPr/>
        </p:nvSpPr>
        <p:spPr>
          <a:xfrm>
            <a:off x="0" y="3559175"/>
            <a:ext cx="422275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100" b="1" dirty="0">
                <a:solidFill>
                  <a:srgbClr val="FF0000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b="1" err="1">
                <a:solidFill>
                  <a:srgbClr val="FF0000"/>
                </a:solidFill>
                <a:latin typeface="Arial" panose="020B0604020202020204" pitchFamily="34" charset="0"/>
              </a:rPr>
              <a:t>http://www.lspjy.com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3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3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3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3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3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3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0" y="315913"/>
            <a:ext cx="9144000" cy="6858000"/>
            <a:chOff x="0" y="0"/>
            <a:chExt cx="5760" cy="4320"/>
          </a:xfrm>
        </p:grpSpPr>
        <p:grpSp>
          <p:nvGrpSpPr>
            <p:cNvPr id="8195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8196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197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198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199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0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1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2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8203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8204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5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6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7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8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09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210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8211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2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3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4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5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6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7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8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9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20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21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22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223" name="Picture 32" descr="book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04800"/>
            <a:ext cx="1524000" cy="126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24" name="Text Box 33"/>
          <p:cNvSpPr txBox="1"/>
          <p:nvPr/>
        </p:nvSpPr>
        <p:spPr>
          <a:xfrm>
            <a:off x="2124075" y="476250"/>
            <a:ext cx="323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CC3300"/>
                </a:solidFill>
                <a:latin typeface="Times New Roman" panose="02020603050405020304" pitchFamily="18" charset="0"/>
                <a:ea typeface="GulimChe" panose="020B0609000101010101" pitchFamily="49" charset="-127"/>
              </a:rPr>
              <a:t>我会认也会写</a:t>
            </a:r>
            <a:endParaRPr lang="zh-CN" altLang="en-US" sz="4000" b="1" dirty="0">
              <a:solidFill>
                <a:srgbClr val="CC3300"/>
              </a:solidFill>
              <a:latin typeface="Times New Roman" panose="02020603050405020304" pitchFamily="18" charset="0"/>
              <a:ea typeface="GulimChe" panose="020B0609000101010101" pitchFamily="49" charset="-127"/>
            </a:endParaRPr>
          </a:p>
        </p:txBody>
      </p:sp>
      <p:graphicFrame>
        <p:nvGraphicFramePr>
          <p:cNvPr id="8225" name="表格 8224"/>
          <p:cNvGraphicFramePr/>
          <p:nvPr/>
        </p:nvGraphicFramePr>
        <p:xfrm>
          <a:off x="2057400" y="12954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36" name="Text Box 46"/>
          <p:cNvSpPr txBox="1"/>
          <p:nvPr/>
        </p:nvSpPr>
        <p:spPr>
          <a:xfrm>
            <a:off x="2590800" y="9144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耍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237" name="灯片编号占位符 46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8238" name="页脚占位符 47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8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9219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9220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21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22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23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24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25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26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9227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9228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29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30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31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32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33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34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9235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6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7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8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9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40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41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42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43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44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45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46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9247" name="表格 9246"/>
          <p:cNvGraphicFramePr/>
          <p:nvPr/>
        </p:nvGraphicFramePr>
        <p:xfrm>
          <a:off x="2057400" y="12192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58" name="Text Box 42"/>
          <p:cNvSpPr txBox="1"/>
          <p:nvPr/>
        </p:nvSpPr>
        <p:spPr>
          <a:xfrm>
            <a:off x="2667000" y="8382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装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59" name="灯片编号占位符 4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9260" name="页脚占位符 4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2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0243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10244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45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46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47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48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49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50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0251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10252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53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54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55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56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57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258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0259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0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1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2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3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4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5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6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7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8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9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70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0271" name="表格 10270"/>
          <p:cNvGraphicFramePr/>
          <p:nvPr/>
        </p:nvGraphicFramePr>
        <p:xfrm>
          <a:off x="2057400" y="12192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82" name="Text Box 53"/>
          <p:cNvSpPr txBox="1"/>
          <p:nvPr/>
        </p:nvSpPr>
        <p:spPr>
          <a:xfrm>
            <a:off x="2667000" y="8382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劲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283" name="灯片编号占位符 4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10284" name="页脚占位符 4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  <p:sp>
        <p:nvSpPr>
          <p:cNvPr id="10285" name="矩形 10284"/>
          <p:cNvSpPr/>
          <p:nvPr/>
        </p:nvSpPr>
        <p:spPr>
          <a:xfrm>
            <a:off x="0" y="3559175"/>
            <a:ext cx="422275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100" b="1" dirty="0">
                <a:solidFill>
                  <a:srgbClr val="FF0000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 b="1" err="1">
                <a:solidFill>
                  <a:srgbClr val="FF0000"/>
                </a:solidFill>
                <a:latin typeface="Arial" panose="020B0604020202020204" pitchFamily="34" charset="0"/>
              </a:rPr>
              <a:t>http://www.lspjy.com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6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1267" name="Group 3"/>
            <p:cNvGrpSpPr/>
            <p:nvPr/>
          </p:nvGrpSpPr>
          <p:grpSpPr>
            <a:xfrm>
              <a:off x="0" y="0"/>
              <a:ext cx="814" cy="4320"/>
              <a:chOff x="0" y="0"/>
              <a:chExt cx="814" cy="4320"/>
            </a:xfrm>
          </p:grpSpPr>
          <p:pic>
            <p:nvPicPr>
              <p:cNvPr id="11268" name="Picture 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69" name="Picture 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0" name="Picture 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1" name="Picture 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2" name="Picture 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3" name="Picture 9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4" name="Picture 10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1275" name="Group 11"/>
            <p:cNvGrpSpPr/>
            <p:nvPr/>
          </p:nvGrpSpPr>
          <p:grpSpPr>
            <a:xfrm>
              <a:off x="4946" y="0"/>
              <a:ext cx="814" cy="4320"/>
              <a:chOff x="0" y="0"/>
              <a:chExt cx="814" cy="4320"/>
            </a:xfrm>
          </p:grpSpPr>
          <p:pic>
            <p:nvPicPr>
              <p:cNvPr id="11276" name="Picture 12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7" name="Picture 13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624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8" name="Picture 14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24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9" name="Picture 15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872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80" name="Picture 16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96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81" name="Picture 17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20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82" name="Picture 18" descr="8HANA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658"/>
                <a:ext cx="814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1283" name="Picture 1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4" name="Picture 2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4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5" name="Picture 21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52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6" name="Picture 22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7" name="Picture 23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8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8" name="Picture 24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36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9" name="Picture 25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8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90" name="Picture 26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6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91" name="Picture 27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4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92" name="Picture 28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72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93" name="Picture 29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40" y="0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94" name="Picture 30" descr="8HANA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08" y="3658"/>
              <a:ext cx="814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1295" name="表格 11294"/>
          <p:cNvGraphicFramePr/>
          <p:nvPr/>
        </p:nvGraphicFramePr>
        <p:xfrm>
          <a:off x="2057400" y="1219200"/>
          <a:ext cx="4953000" cy="4470400"/>
        </p:xfrm>
        <a:graphic>
          <a:graphicData uri="http://schemas.openxmlformats.org/drawingml/2006/table">
            <a:tbl>
              <a:tblPr/>
              <a:tblGrid>
                <a:gridCol w="2476500"/>
                <a:gridCol w="2476500"/>
              </a:tblGrid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5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dirty="0"/>
                    </a:p>
                  </a:txBody>
                  <a:tcPr>
                    <a:lnL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06" name="Text Box 53"/>
          <p:cNvSpPr txBox="1"/>
          <p:nvPr/>
        </p:nvSpPr>
        <p:spPr>
          <a:xfrm>
            <a:off x="2667000" y="838200"/>
            <a:ext cx="3994150" cy="466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0000" dirty="0">
                <a:latin typeface="Times New Roman" panose="02020603050405020304" pitchFamily="18" charset="0"/>
                <a:ea typeface="楷体_GB2312" pitchFamily="49" charset="-122"/>
              </a:rPr>
              <a:t>绒</a:t>
            </a:r>
            <a:endParaRPr lang="zh-CN" altLang="en-US" sz="300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07" name="灯片编号占位符 44"/>
          <p:cNvSpPr txBox="1">
            <a:spLocks noGrp="1"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>
                <a:latin typeface="Times New Roman" panose="02020603050405020304" pitchFamily="18" charset="0"/>
              </a:rPr>
            </a:fld>
            <a:endParaRPr lang="zh-CN" altLang="en-US" sz="1400">
              <a:latin typeface="Times New Roman" panose="02020603050405020304" pitchFamily="18" charset="0"/>
            </a:endParaRPr>
          </a:p>
        </p:txBody>
      </p:sp>
      <p:sp>
        <p:nvSpPr>
          <p:cNvPr id="11308" name="页脚占位符 45"/>
          <p:cNvSpPr txBox="1">
            <a:spLocks noGrp="1"/>
          </p:cNvSpPr>
          <p:nvPr/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1775</Words>
  <Application>WPS 演示</Application>
  <PresentationFormat>在屏幕上显示</PresentationFormat>
  <Paragraphs>317</Paragraphs>
  <Slides>39</Slides>
  <Notes>2</Notes>
  <HiddenSlides>0</HiddenSlides>
  <MMClips>1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60" baseType="lpstr">
      <vt:lpstr>Arial</vt:lpstr>
      <vt:lpstr>宋体</vt:lpstr>
      <vt:lpstr>Wingdings</vt:lpstr>
      <vt:lpstr>Times New Roman</vt:lpstr>
      <vt:lpstr>华文琥珀</vt:lpstr>
      <vt:lpstr>楷体_GB2312</vt:lpstr>
      <vt:lpstr>GulimChe</vt:lpstr>
      <vt:lpstr>Bookman Old Style</vt:lpstr>
      <vt:lpstr>幼圆</vt:lpstr>
      <vt:lpstr>黑体</vt:lpstr>
      <vt:lpstr>仿宋_GB2312</vt:lpstr>
      <vt:lpstr>华文新魏</vt:lpstr>
      <vt:lpstr>新宋体</vt:lpstr>
      <vt:lpstr>仿宋</vt:lpstr>
      <vt:lpstr>微软雅黑</vt:lpstr>
      <vt:lpstr>Arial Unicode MS</vt:lpstr>
      <vt:lpstr>Segoe Print</vt:lpstr>
      <vt:lpstr>默认设计模板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hj</dc:creator>
  <cp:lastModifiedBy>会飞的鱼</cp:lastModifiedBy>
  <cp:revision>3</cp:revision>
  <dcterms:created xsi:type="dcterms:W3CDTF">2018-08-14T02:17:38Z</dcterms:created>
  <dcterms:modified xsi:type="dcterms:W3CDTF">2018-08-16T00:38:30Z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