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  <p:sldMasterId id="2147483700" r:id="rId4"/>
  </p:sldMasterIdLst>
  <p:notesMasterIdLst>
    <p:notesMasterId r:id="rId8"/>
  </p:notesMasterIdLst>
  <p:sldIdLst>
    <p:sldId id="346" r:id="rId5"/>
    <p:sldId id="349" r:id="rId6"/>
    <p:sldId id="279" r:id="rId7"/>
    <p:sldId id="378" r:id="rId9"/>
    <p:sldId id="333" r:id="rId10"/>
    <p:sldId id="363" r:id="rId11"/>
    <p:sldId id="373" r:id="rId12"/>
    <p:sldId id="391" r:id="rId13"/>
    <p:sldId id="311" r:id="rId14"/>
    <p:sldId id="307" r:id="rId15"/>
    <p:sldId id="392" r:id="rId16"/>
    <p:sldId id="290" r:id="rId17"/>
    <p:sldId id="369" r:id="rId18"/>
    <p:sldId id="370" r:id="rId19"/>
    <p:sldId id="371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CA"/>
    <a:srgbClr val="FFFFCC"/>
    <a:srgbClr val="0050AA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10" d="100"/>
          <a:sy n="110" d="100"/>
        </p:scale>
        <p:origin x="-564" y="-228"/>
      </p:cViewPr>
      <p:guideLst>
        <p:guide orient="horz" pos="1535"/>
        <p:guide pos="2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BB15D-991A-4AED-89F2-86DA820C24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9BFF1-8C4A-49B5-8E7F-41A9352425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7" Type="http://schemas.openxmlformats.org/officeDocument/2006/relationships/theme" Target="../theme/theme3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0972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角的初步认识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4755640"/>
            <a:ext cx="9143245" cy="4083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0972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角的初步认识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4755640"/>
            <a:ext cx="9143245" cy="4083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  <p:sldLayoutId id="214748372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control" Target="../activeX/activeX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:\Users\Administrator\Desktop\u=2861557824,1519969170&amp;fm=26&amp;gp=0.jpgu=2861557824,1519969170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E7E8EA">
                  <a:alpha val="100000"/>
                </a:srgbClr>
              </a:clrFrom>
              <a:clrTo>
                <a:srgbClr val="E7E8EA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4843145" y="1106170"/>
            <a:ext cx="3850005" cy="2687955"/>
          </a:xfrm>
          <a:prstGeom prst="rect">
            <a:avLst/>
          </a:prstGeom>
        </p:spPr>
      </p:pic>
      <p:pic>
        <p:nvPicPr>
          <p:cNvPr id="4" name="图片 3" descr="u=3836080036,723232661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4485" y="725170"/>
            <a:ext cx="3951605" cy="28454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4485" y="725170"/>
            <a:ext cx="8368030" cy="3129280"/>
            <a:chOff x="511" y="1130"/>
            <a:chExt cx="13178" cy="4928"/>
          </a:xfrm>
        </p:grpSpPr>
        <p:pic>
          <p:nvPicPr>
            <p:cNvPr id="5" name="图片 4" descr="C:\Users\Administrator\Desktop\u=2861557824,1519969170&amp;fm=26&amp;gp=0.jpgu=2861557824,1519969170&amp;fm=26&amp;gp=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7E8EA">
                    <a:alpha val="100000"/>
                  </a:srgbClr>
                </a:clrFrom>
                <a:clrTo>
                  <a:srgbClr val="E7E8EA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7627" y="1826"/>
              <a:ext cx="6063" cy="4233"/>
            </a:xfrm>
            <a:prstGeom prst="rect">
              <a:avLst/>
            </a:prstGeom>
          </p:spPr>
        </p:pic>
        <p:pic>
          <p:nvPicPr>
            <p:cNvPr id="6" name="图片 5" descr="u=3836080036,723232661&amp;fm=26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11" y="1130"/>
              <a:ext cx="6223" cy="4481"/>
            </a:xfrm>
            <a:prstGeom prst="rect">
              <a:avLst/>
            </a:prstGeom>
          </p:spPr>
        </p:pic>
      </p:grpSp>
      <p:cxnSp>
        <p:nvCxnSpPr>
          <p:cNvPr id="13" name="直接连接符 6"/>
          <p:cNvCxnSpPr>
            <a:cxnSpLocks noChangeShapeType="1"/>
          </p:cNvCxnSpPr>
          <p:nvPr/>
        </p:nvCxnSpPr>
        <p:spPr bwMode="auto">
          <a:xfrm flipV="1">
            <a:off x="2178685" y="2139315"/>
            <a:ext cx="1529080" cy="172085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椭圆 13"/>
          <p:cNvSpPr>
            <a:spLocks noChangeAspect="1"/>
          </p:cNvSpPr>
          <p:nvPr/>
        </p:nvSpPr>
        <p:spPr>
          <a:xfrm>
            <a:off x="2167255" y="2293620"/>
            <a:ext cx="36513" cy="349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178685" y="1635760"/>
            <a:ext cx="1456690" cy="675640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6"/>
          <p:cNvCxnSpPr>
            <a:cxnSpLocks noChangeShapeType="1"/>
          </p:cNvCxnSpPr>
          <p:nvPr/>
        </p:nvCxnSpPr>
        <p:spPr bwMode="auto">
          <a:xfrm>
            <a:off x="6857365" y="2227580"/>
            <a:ext cx="1315085" cy="415925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椭圆 16"/>
          <p:cNvSpPr>
            <a:spLocks noChangeAspect="1"/>
          </p:cNvSpPr>
          <p:nvPr/>
        </p:nvSpPr>
        <p:spPr>
          <a:xfrm>
            <a:off x="6845935" y="2209800"/>
            <a:ext cx="36513" cy="349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V="1">
            <a:off x="6857365" y="1635760"/>
            <a:ext cx="1315085" cy="591820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矩形 1"/>
          <p:cNvSpPr/>
          <p:nvPr/>
        </p:nvSpPr>
        <p:spPr>
          <a:xfrm>
            <a:off x="1348105" y="557530"/>
            <a:ext cx="5594985" cy="8604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5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1                               2</a:t>
            </a:r>
            <a:endParaRPr lang="en-US" altLang="zh-CN" sz="5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774700" y="614680"/>
            <a:ext cx="36296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11560" y="1419369"/>
            <a:ext cx="8090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）一个角有（    ）个顶点，（    ）条边。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611560" y="2283718"/>
            <a:ext cx="820891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）三角形有（   ）个角，正方形有（     ）个角。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11505" y="2996565"/>
            <a:ext cx="809053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角的大小与（                    ）有关。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059832" y="1425756"/>
            <a:ext cx="588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514740" y="1419368"/>
            <a:ext cx="588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988336" y="2298286"/>
            <a:ext cx="588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300951" y="2226318"/>
            <a:ext cx="5888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5090" y="2996565"/>
            <a:ext cx="5090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画角时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画(      ),再画(     )。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3410" y="2996565"/>
            <a:ext cx="911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33035" y="2996565"/>
            <a:ext cx="911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2180" y="3735070"/>
            <a:ext cx="26314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两条边张开的大小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8" grpId="0"/>
      <p:bldP spid="4" grpId="0"/>
      <p:bldP spid="5" grpId="0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1143000" y="171450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4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777875" y="536575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数一数，下面图形有几个角？填在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(     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里。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1371600" y="2316480"/>
            <a:ext cx="69151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      </a:t>
            </a:r>
            <a:r>
              <a:rPr lang="en-US" altLang="zh-CN" sz="2100">
                <a:latin typeface="Times New Roman" panose="02020603050405020304" pitchFamily="18" charset="0"/>
              </a:rPr>
              <a:t>(       )                        (       )                      (       )  </a:t>
            </a:r>
            <a:endParaRPr lang="en-US" altLang="zh-CN" sz="2100">
              <a:latin typeface="Times New Roman" panose="02020603050405020304" pitchFamily="18" charset="0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1439466" y="4153932"/>
            <a:ext cx="69151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      </a:t>
            </a:r>
            <a:r>
              <a:rPr lang="en-US" altLang="zh-CN" sz="2100">
                <a:latin typeface="Times New Roman" panose="02020603050405020304" pitchFamily="18" charset="0"/>
              </a:rPr>
              <a:t>(       )                        (       )                      (       )  </a:t>
            </a:r>
            <a:endParaRPr lang="en-US" altLang="zh-CN" sz="2100">
              <a:latin typeface="Times New Roman" panose="02020603050405020304" pitchFamily="18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2000250" y="233553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CC0000"/>
                </a:solidFill>
                <a:latin typeface="Comic Sans MS" panose="030F0702030302020204" pitchFamily="66" charset="0"/>
              </a:rPr>
              <a:t>4</a:t>
            </a:r>
            <a:endParaRPr lang="en-US" altLang="zh-CN" sz="2400" b="1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4191000" y="231648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CC0000"/>
                </a:solidFill>
                <a:latin typeface="Comic Sans MS" panose="030F0702030302020204" pitchFamily="66" charset="0"/>
              </a:rPr>
              <a:t>4</a:t>
            </a:r>
            <a:endParaRPr lang="en-US" altLang="zh-CN" sz="2400" b="1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6343650" y="231648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CC0000"/>
                </a:solidFill>
                <a:latin typeface="Comic Sans MS" panose="030F0702030302020204" pitchFamily="66" charset="0"/>
              </a:rPr>
              <a:t>5</a:t>
            </a:r>
            <a:endParaRPr lang="en-US" altLang="zh-CN" sz="2400" b="1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2087166" y="4082177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CC0000"/>
                </a:solidFill>
                <a:latin typeface="Comic Sans MS" panose="030F0702030302020204" pitchFamily="66" charset="0"/>
              </a:rPr>
              <a:t>4</a:t>
            </a:r>
            <a:endParaRPr lang="en-US" altLang="zh-CN" sz="2400" b="1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4229100" y="4167902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CC0000"/>
                </a:solidFill>
                <a:latin typeface="Comic Sans MS" panose="030F0702030302020204" pitchFamily="66" charset="0"/>
              </a:rPr>
              <a:t>3</a:t>
            </a:r>
            <a:endParaRPr lang="en-US" altLang="zh-CN" sz="2400" b="1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6305550" y="4167902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CC0000"/>
                </a:solidFill>
                <a:latin typeface="Comic Sans MS" panose="030F0702030302020204" pitchFamily="66" charset="0"/>
              </a:rPr>
              <a:t>4</a:t>
            </a:r>
            <a:endParaRPr lang="en-US" altLang="zh-CN" sz="2400" b="1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7900" name="组合 37899"/>
          <p:cNvGrpSpPr/>
          <p:nvPr/>
        </p:nvGrpSpPr>
        <p:grpSpPr>
          <a:xfrm>
            <a:off x="1547813" y="1166336"/>
            <a:ext cx="5429250" cy="2762250"/>
            <a:chOff x="384" y="608"/>
            <a:chExt cx="4560" cy="2320"/>
          </a:xfrm>
        </p:grpSpPr>
        <p:sp>
          <p:nvSpPr>
            <p:cNvPr id="37901" name="矩形 37900"/>
            <p:cNvSpPr/>
            <p:nvPr/>
          </p:nvSpPr>
          <p:spPr>
            <a:xfrm>
              <a:off x="384" y="816"/>
              <a:ext cx="960" cy="576"/>
            </a:xfrm>
            <a:prstGeom prst="rect">
              <a:avLst/>
            </a:prstGeom>
            <a:noFill/>
            <a:ln w="38100" cap="flat" cmpd="sng">
              <a:solidFill>
                <a:srgbClr val="66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7902" name="正五边形 37901"/>
            <p:cNvSpPr/>
            <p:nvPr/>
          </p:nvSpPr>
          <p:spPr>
            <a:xfrm>
              <a:off x="4032" y="608"/>
              <a:ext cx="912" cy="864"/>
            </a:xfrm>
            <a:prstGeom prst="pentagon">
              <a:avLst/>
            </a:prstGeom>
            <a:noFill/>
            <a:ln w="38100" cap="flat" cmpd="sng">
              <a:solidFill>
                <a:srgbClr val="66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7903" name="菱形 37902"/>
            <p:cNvSpPr/>
            <p:nvPr/>
          </p:nvSpPr>
          <p:spPr>
            <a:xfrm>
              <a:off x="2112" y="768"/>
              <a:ext cx="1296" cy="720"/>
            </a:xfrm>
            <a:prstGeom prst="diamond">
              <a:avLst/>
            </a:prstGeom>
            <a:noFill/>
            <a:ln w="38100" cap="flat" cmpd="sng">
              <a:solidFill>
                <a:srgbClr val="66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7904" name="任意多边形 37903"/>
            <p:cNvSpPr/>
            <p:nvPr/>
          </p:nvSpPr>
          <p:spPr>
            <a:xfrm>
              <a:off x="480" y="2256"/>
              <a:ext cx="768" cy="672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38100" cap="flat" cmpd="sng">
              <a:solidFill>
                <a:srgbClr val="66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7905" name="直角三角形 37904"/>
            <p:cNvSpPr/>
            <p:nvPr/>
          </p:nvSpPr>
          <p:spPr>
            <a:xfrm>
              <a:off x="2400" y="2304"/>
              <a:ext cx="768" cy="624"/>
            </a:xfrm>
            <a:prstGeom prst="rtTriangle">
              <a:avLst/>
            </a:prstGeom>
            <a:noFill/>
            <a:ln w="38100" cap="flat" cmpd="sng">
              <a:solidFill>
                <a:srgbClr val="66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grpSp>
          <p:nvGrpSpPr>
            <p:cNvPr id="37906" name="组合 37905"/>
            <p:cNvGrpSpPr/>
            <p:nvPr/>
          </p:nvGrpSpPr>
          <p:grpSpPr>
            <a:xfrm>
              <a:off x="4128" y="2304"/>
              <a:ext cx="624" cy="624"/>
              <a:chOff x="4128" y="2304"/>
              <a:chExt cx="624" cy="624"/>
            </a:xfrm>
          </p:grpSpPr>
          <p:grpSp>
            <p:nvGrpSpPr>
              <p:cNvPr id="37907" name="组合 37906"/>
              <p:cNvGrpSpPr/>
              <p:nvPr/>
            </p:nvGrpSpPr>
            <p:grpSpPr>
              <a:xfrm>
                <a:off x="4128" y="2304"/>
                <a:ext cx="624" cy="624"/>
                <a:chOff x="3648" y="2256"/>
                <a:chExt cx="624" cy="624"/>
              </a:xfrm>
            </p:grpSpPr>
            <p:sp>
              <p:nvSpPr>
                <p:cNvPr id="37908" name="直接连接符 37907"/>
                <p:cNvSpPr/>
                <p:nvPr/>
              </p:nvSpPr>
              <p:spPr>
                <a:xfrm>
                  <a:off x="3648" y="2256"/>
                  <a:ext cx="0" cy="624"/>
                </a:xfrm>
                <a:prstGeom prst="line">
                  <a:avLst/>
                </a:prstGeom>
                <a:ln w="38100" cap="flat" cmpd="sng">
                  <a:solidFill>
                    <a:srgbClr val="66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7909" name="直接连接符 37908"/>
                <p:cNvSpPr/>
                <p:nvPr/>
              </p:nvSpPr>
              <p:spPr>
                <a:xfrm rot="-16200060">
                  <a:off x="3959" y="2567"/>
                  <a:ext cx="1" cy="624"/>
                </a:xfrm>
                <a:prstGeom prst="line">
                  <a:avLst/>
                </a:prstGeom>
                <a:ln w="38100" cap="flat" cmpd="sng">
                  <a:solidFill>
                    <a:srgbClr val="66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7910" name="直接连接符 37909"/>
                <p:cNvSpPr/>
                <p:nvPr/>
              </p:nvSpPr>
              <p:spPr>
                <a:xfrm>
                  <a:off x="4272" y="2256"/>
                  <a:ext cx="0" cy="624"/>
                </a:xfrm>
                <a:prstGeom prst="line">
                  <a:avLst/>
                </a:prstGeom>
                <a:ln w="38100" cap="flat" cmpd="sng">
                  <a:solidFill>
                    <a:srgbClr val="66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7911" name="直接连接符 37910"/>
                <p:cNvSpPr/>
                <p:nvPr/>
              </p:nvSpPr>
              <p:spPr>
                <a:xfrm>
                  <a:off x="3648" y="2256"/>
                  <a:ext cx="432" cy="0"/>
                </a:xfrm>
                <a:prstGeom prst="line">
                  <a:avLst/>
                </a:prstGeom>
                <a:ln w="38100" cap="flat" cmpd="sng">
                  <a:solidFill>
                    <a:srgbClr val="66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7912" name="直接连接符 37911"/>
              <p:cNvSpPr/>
              <p:nvPr/>
            </p:nvSpPr>
            <p:spPr>
              <a:xfrm>
                <a:off x="4128" y="2304"/>
                <a:ext cx="624" cy="0"/>
              </a:xfrm>
              <a:prstGeom prst="line">
                <a:avLst/>
              </a:prstGeom>
              <a:ln w="38100" cap="flat" cmpd="sng">
                <a:solidFill>
                  <a:srgbClr val="66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7923" name="任意多边形 37922"/>
          <p:cNvSpPr/>
          <p:nvPr/>
        </p:nvSpPr>
        <p:spPr>
          <a:xfrm>
            <a:off x="1547813" y="1922384"/>
            <a:ext cx="161925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24" name="任意多边形 37923"/>
          <p:cNvSpPr/>
          <p:nvPr/>
        </p:nvSpPr>
        <p:spPr>
          <a:xfrm rot="15039654">
            <a:off x="2566988" y="1928336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0" name="任意多边形 37929"/>
          <p:cNvSpPr/>
          <p:nvPr/>
        </p:nvSpPr>
        <p:spPr>
          <a:xfrm rot="12481758">
            <a:off x="2574131" y="1436609"/>
            <a:ext cx="161925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2" name="任意多边形 37931"/>
          <p:cNvSpPr/>
          <p:nvPr/>
        </p:nvSpPr>
        <p:spPr>
          <a:xfrm rot="15967753">
            <a:off x="2243138" y="3710702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3" name="任意多边形 37932"/>
          <p:cNvSpPr/>
          <p:nvPr/>
        </p:nvSpPr>
        <p:spPr>
          <a:xfrm rot="15071033">
            <a:off x="6785372" y="1597343"/>
            <a:ext cx="244078" cy="135731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5" name="任意多边形 37934"/>
          <p:cNvSpPr/>
          <p:nvPr/>
        </p:nvSpPr>
        <p:spPr>
          <a:xfrm rot="25481664">
            <a:off x="1487091" y="1442561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6" name="任意多边形 37935"/>
          <p:cNvSpPr/>
          <p:nvPr/>
        </p:nvSpPr>
        <p:spPr>
          <a:xfrm rot="18070668">
            <a:off x="4308872" y="2016443"/>
            <a:ext cx="120253" cy="182166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8" name="任意多边形 37937"/>
          <p:cNvSpPr/>
          <p:nvPr/>
        </p:nvSpPr>
        <p:spPr>
          <a:xfrm rot="15039654">
            <a:off x="6617494" y="3710702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39" name="任意多边形 37938"/>
          <p:cNvSpPr/>
          <p:nvPr/>
        </p:nvSpPr>
        <p:spPr>
          <a:xfrm rot="25483259">
            <a:off x="3699272" y="1768793"/>
            <a:ext cx="202406" cy="76200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40" name="任意多边形 37939"/>
          <p:cNvSpPr/>
          <p:nvPr/>
        </p:nvSpPr>
        <p:spPr>
          <a:xfrm rot="25907067">
            <a:off x="1649016" y="3170158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41" name="任意多边形 37940"/>
          <p:cNvSpPr/>
          <p:nvPr/>
        </p:nvSpPr>
        <p:spPr>
          <a:xfrm rot="22195239">
            <a:off x="1818085" y="3758327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42" name="任意多边形 37941"/>
          <p:cNvSpPr/>
          <p:nvPr/>
        </p:nvSpPr>
        <p:spPr>
          <a:xfrm rot="23129048">
            <a:off x="5968604" y="3765471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43" name="任意多边形 37942"/>
          <p:cNvSpPr/>
          <p:nvPr/>
        </p:nvSpPr>
        <p:spPr>
          <a:xfrm rot="56830060">
            <a:off x="2405063" y="3170158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44" name="任意多边形 37943"/>
          <p:cNvSpPr/>
          <p:nvPr/>
        </p:nvSpPr>
        <p:spPr>
          <a:xfrm rot="30284077">
            <a:off x="4248150" y="1381840"/>
            <a:ext cx="216694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45" name="任意多边形 37944"/>
          <p:cNvSpPr/>
          <p:nvPr/>
        </p:nvSpPr>
        <p:spPr>
          <a:xfrm rot="30156687">
            <a:off x="6407944" y="1166336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grpSp>
        <p:nvGrpSpPr>
          <p:cNvPr id="37958" name="组合 37957"/>
          <p:cNvGrpSpPr/>
          <p:nvPr/>
        </p:nvGrpSpPr>
        <p:grpSpPr>
          <a:xfrm>
            <a:off x="3977878" y="3272552"/>
            <a:ext cx="710803" cy="629840"/>
            <a:chOff x="2381" y="2387"/>
            <a:chExt cx="597" cy="529"/>
          </a:xfrm>
        </p:grpSpPr>
        <p:sp>
          <p:nvSpPr>
            <p:cNvPr id="37925" name="任意多边形 37924"/>
            <p:cNvSpPr/>
            <p:nvPr/>
          </p:nvSpPr>
          <p:spPr>
            <a:xfrm>
              <a:off x="2391" y="2750"/>
              <a:ext cx="126" cy="166"/>
            </a:xfrm>
            <a:custGeom>
              <a:avLst/>
              <a:gdLst/>
              <a:ahLst/>
              <a:cxnLst/>
              <a:pathLst>
                <a:path w="192" h="258">
                  <a:moveTo>
                    <a:pt x="0" y="6"/>
                  </a:moveTo>
                  <a:cubicBezTo>
                    <a:pt x="48" y="11"/>
                    <a:pt x="106" y="0"/>
                    <a:pt x="144" y="30"/>
                  </a:cubicBezTo>
                  <a:cubicBezTo>
                    <a:pt x="175" y="55"/>
                    <a:pt x="192" y="138"/>
                    <a:pt x="192" y="138"/>
                  </a:cubicBezTo>
                  <a:cubicBezTo>
                    <a:pt x="186" y="176"/>
                    <a:pt x="186" y="228"/>
                    <a:pt x="156" y="258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7937" name="任意多边形 37936"/>
            <p:cNvSpPr/>
            <p:nvPr/>
          </p:nvSpPr>
          <p:spPr>
            <a:xfrm rot="15039654">
              <a:off x="2859" y="2776"/>
              <a:ext cx="102" cy="136"/>
            </a:xfrm>
            <a:custGeom>
              <a:avLst/>
              <a:gdLst/>
              <a:ahLst/>
              <a:cxnLst/>
              <a:pathLst>
                <a:path w="192" h="258">
                  <a:moveTo>
                    <a:pt x="0" y="6"/>
                  </a:moveTo>
                  <a:cubicBezTo>
                    <a:pt x="48" y="11"/>
                    <a:pt x="106" y="0"/>
                    <a:pt x="144" y="30"/>
                  </a:cubicBezTo>
                  <a:cubicBezTo>
                    <a:pt x="175" y="55"/>
                    <a:pt x="192" y="138"/>
                    <a:pt x="192" y="138"/>
                  </a:cubicBezTo>
                  <a:cubicBezTo>
                    <a:pt x="186" y="176"/>
                    <a:pt x="186" y="228"/>
                    <a:pt x="156" y="258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7946" name="任意多边形 37945"/>
            <p:cNvSpPr/>
            <p:nvPr/>
          </p:nvSpPr>
          <p:spPr>
            <a:xfrm rot="30156687">
              <a:off x="2381" y="2387"/>
              <a:ext cx="102" cy="90"/>
            </a:xfrm>
            <a:custGeom>
              <a:avLst/>
              <a:gdLst/>
              <a:ahLst/>
              <a:cxnLst/>
              <a:pathLst>
                <a:path w="192" h="258">
                  <a:moveTo>
                    <a:pt x="0" y="6"/>
                  </a:moveTo>
                  <a:cubicBezTo>
                    <a:pt x="48" y="11"/>
                    <a:pt x="106" y="0"/>
                    <a:pt x="144" y="30"/>
                  </a:cubicBezTo>
                  <a:cubicBezTo>
                    <a:pt x="175" y="55"/>
                    <a:pt x="192" y="138"/>
                    <a:pt x="192" y="138"/>
                  </a:cubicBezTo>
                  <a:cubicBezTo>
                    <a:pt x="186" y="176"/>
                    <a:pt x="186" y="228"/>
                    <a:pt x="156" y="258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350"/>
            </a:p>
          </p:txBody>
        </p:sp>
      </p:grpSp>
      <p:sp>
        <p:nvSpPr>
          <p:cNvPr id="37948" name="任意多边形 37947"/>
          <p:cNvSpPr/>
          <p:nvPr/>
        </p:nvSpPr>
        <p:spPr>
          <a:xfrm rot="25481664">
            <a:off x="5968604" y="3223736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52" name="任意多边形 37951"/>
          <p:cNvSpPr/>
          <p:nvPr/>
        </p:nvSpPr>
        <p:spPr>
          <a:xfrm rot="15039654">
            <a:off x="4835129" y="1711643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53" name="任意多边形 37952"/>
          <p:cNvSpPr/>
          <p:nvPr/>
        </p:nvSpPr>
        <p:spPr>
          <a:xfrm>
            <a:off x="6084094" y="2030730"/>
            <a:ext cx="161925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54" name="任意多边形 37953"/>
          <p:cNvSpPr/>
          <p:nvPr/>
        </p:nvSpPr>
        <p:spPr>
          <a:xfrm rot="25312731">
            <a:off x="5880497" y="1592580"/>
            <a:ext cx="216694" cy="107156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56" name="任意多边形 37955"/>
          <p:cNvSpPr/>
          <p:nvPr/>
        </p:nvSpPr>
        <p:spPr>
          <a:xfrm rot="12481758">
            <a:off x="6624638" y="3217783"/>
            <a:ext cx="161925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7957" name="任意多边形 37956"/>
          <p:cNvSpPr/>
          <p:nvPr/>
        </p:nvSpPr>
        <p:spPr>
          <a:xfrm rot="17300914">
            <a:off x="6617494" y="2036684"/>
            <a:ext cx="175022" cy="161925"/>
          </a:xfrm>
          <a:custGeom>
            <a:avLst/>
            <a:gdLst/>
            <a:ahLst/>
            <a:cxnLst/>
            <a:pathLst>
              <a:path w="192" h="258">
                <a:moveTo>
                  <a:pt x="0" y="6"/>
                </a:moveTo>
                <a:cubicBezTo>
                  <a:pt x="48" y="11"/>
                  <a:pt x="106" y="0"/>
                  <a:pt x="144" y="30"/>
                </a:cubicBezTo>
                <a:cubicBezTo>
                  <a:pt x="175" y="55"/>
                  <a:pt x="192" y="138"/>
                  <a:pt x="192" y="138"/>
                </a:cubicBezTo>
                <a:cubicBezTo>
                  <a:pt x="186" y="176"/>
                  <a:pt x="186" y="228"/>
                  <a:pt x="156" y="25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9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/>
      <p:bldP spid="37896" grpId="0"/>
      <p:bldP spid="37897" grpId="0"/>
      <p:bldP spid="37898" grpId="0"/>
      <p:bldP spid="378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204460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83864" y="339755"/>
            <a:ext cx="194391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课堂小结</a:t>
            </a:r>
            <a:endParaRPr lang="en-US" altLang="zh-CN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1580694" y="222073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j-ea"/>
                <a:ea typeface="+mj-ea"/>
              </a:rPr>
              <a:t>这节课你们都学会了哪些知识？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628900" y="1143000"/>
            <a:ext cx="37719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000" b="1" dirty="0">
                <a:solidFill>
                  <a:srgbClr val="6666FF"/>
                </a:solidFill>
                <a:latin typeface="Times New Roman" panose="02020603050405020304" pitchFamily="18" charset="0"/>
              </a:rPr>
              <a:t>剪剪看，看谁的手巧？</a:t>
            </a:r>
            <a:endParaRPr lang="zh-CN" altLang="en-US" sz="3000" b="1" dirty="0">
              <a:solidFill>
                <a:srgbClr val="66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2514600" y="2228850"/>
            <a:ext cx="40576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要求：剪一刀，分别剪出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个角、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个角、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个角。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Rectangle 3"/>
          <p:cNvSpPr/>
          <p:nvPr/>
        </p:nvSpPr>
        <p:spPr>
          <a:xfrm>
            <a:off x="563245" y="1485900"/>
            <a:ext cx="1371600" cy="74295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2628900" y="1143000"/>
            <a:ext cx="37719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000" b="1" dirty="0">
                <a:solidFill>
                  <a:srgbClr val="6666FF"/>
                </a:solidFill>
                <a:latin typeface="Times New Roman" panose="02020603050405020304" pitchFamily="18" charset="0"/>
              </a:rPr>
              <a:t>剪剪看，看谁的手巧？</a:t>
            </a:r>
            <a:endParaRPr lang="zh-CN" altLang="en-US" sz="3000" b="1" dirty="0">
              <a:solidFill>
                <a:srgbClr val="66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514600" y="2228850"/>
            <a:ext cx="40576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要求：剪一刀，分别剪出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个角、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个角、</a:t>
            </a:r>
            <a:r>
              <a:rPr lang="en-US" altLang="zh-CN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个角。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/>
          <p:nvPr/>
        </p:nvGrpSpPr>
        <p:grpSpPr>
          <a:xfrm>
            <a:off x="2571750" y="1200150"/>
            <a:ext cx="3829050" cy="2343150"/>
            <a:chOff x="1200" y="1008"/>
            <a:chExt cx="3216" cy="1968"/>
          </a:xfrm>
        </p:grpSpPr>
        <p:sp>
          <p:nvSpPr>
            <p:cNvPr id="29702" name="Rectangle 3"/>
            <p:cNvSpPr/>
            <p:nvPr/>
          </p:nvSpPr>
          <p:spPr>
            <a:xfrm>
              <a:off x="1200" y="1008"/>
              <a:ext cx="1152" cy="624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  <p:sp>
          <p:nvSpPr>
            <p:cNvPr id="29703" name="Rectangle 4"/>
            <p:cNvSpPr/>
            <p:nvPr/>
          </p:nvSpPr>
          <p:spPr>
            <a:xfrm>
              <a:off x="3264" y="1008"/>
              <a:ext cx="1152" cy="624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  <p:sp>
          <p:nvSpPr>
            <p:cNvPr id="29704" name="Rectangle 5"/>
            <p:cNvSpPr/>
            <p:nvPr/>
          </p:nvSpPr>
          <p:spPr>
            <a:xfrm>
              <a:off x="2208" y="2352"/>
              <a:ext cx="1152" cy="624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15718" name="Line 6"/>
          <p:cNvSpPr/>
          <p:nvPr/>
        </p:nvSpPr>
        <p:spPr>
          <a:xfrm>
            <a:off x="5543550" y="914400"/>
            <a:ext cx="342900" cy="120015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5719" name="Line 7"/>
          <p:cNvSpPr/>
          <p:nvPr/>
        </p:nvSpPr>
        <p:spPr>
          <a:xfrm>
            <a:off x="3371850" y="2593181"/>
            <a:ext cx="2000250" cy="108585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5720" name="Line 8"/>
          <p:cNvSpPr/>
          <p:nvPr/>
        </p:nvSpPr>
        <p:spPr>
          <a:xfrm>
            <a:off x="2971800" y="971550"/>
            <a:ext cx="1257300" cy="80010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3" name="直接连接符 6"/>
          <p:cNvCxnSpPr>
            <a:cxnSpLocks noChangeShapeType="1"/>
          </p:cNvCxnSpPr>
          <p:nvPr/>
        </p:nvCxnSpPr>
        <p:spPr bwMode="auto">
          <a:xfrm flipV="1">
            <a:off x="2178685" y="2139315"/>
            <a:ext cx="1529080" cy="172085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椭圆 13"/>
          <p:cNvSpPr>
            <a:spLocks noChangeAspect="1"/>
          </p:cNvSpPr>
          <p:nvPr/>
        </p:nvSpPr>
        <p:spPr>
          <a:xfrm>
            <a:off x="2167255" y="2293620"/>
            <a:ext cx="36513" cy="349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178685" y="1635760"/>
            <a:ext cx="1456690" cy="675640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6"/>
          <p:cNvCxnSpPr>
            <a:cxnSpLocks noChangeShapeType="1"/>
          </p:cNvCxnSpPr>
          <p:nvPr/>
        </p:nvCxnSpPr>
        <p:spPr bwMode="auto">
          <a:xfrm>
            <a:off x="6857365" y="2227580"/>
            <a:ext cx="1315085" cy="415925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椭圆 16"/>
          <p:cNvSpPr>
            <a:spLocks noChangeAspect="1"/>
          </p:cNvSpPr>
          <p:nvPr/>
        </p:nvSpPr>
        <p:spPr>
          <a:xfrm>
            <a:off x="6845935" y="2209800"/>
            <a:ext cx="36513" cy="349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V="1">
            <a:off x="6857365" y="1635760"/>
            <a:ext cx="1315085" cy="591820"/>
          </a:xfrm>
          <a:prstGeom prst="line">
            <a:avLst/>
          </a:prstGeom>
          <a:noFill/>
          <a:ln w="349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"/>
          <p:cNvSpPr txBox="1"/>
          <p:nvPr/>
        </p:nvSpPr>
        <p:spPr>
          <a:xfrm>
            <a:off x="1455420" y="2139315"/>
            <a:ext cx="66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顶点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 flipH="1">
            <a:off x="2430780" y="1635760"/>
            <a:ext cx="637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边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 flipH="1">
            <a:off x="2534920" y="2311400"/>
            <a:ext cx="637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边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 flipH="1">
            <a:off x="7182485" y="2438400"/>
            <a:ext cx="637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边</a:t>
            </a:r>
            <a:endParaRPr lang="zh-CN" altLang="en-US" b="1"/>
          </a:p>
        </p:txBody>
      </p:sp>
      <p:sp>
        <p:nvSpPr>
          <p:cNvPr id="19" name="文本框 18"/>
          <p:cNvSpPr txBox="1"/>
          <p:nvPr/>
        </p:nvSpPr>
        <p:spPr>
          <a:xfrm>
            <a:off x="6110605" y="2051050"/>
            <a:ext cx="66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顶点</a:t>
            </a:r>
            <a:endParaRPr lang="zh-CN" altLang="en-US" b="1"/>
          </a:p>
        </p:txBody>
      </p:sp>
      <p:sp>
        <p:nvSpPr>
          <p:cNvPr id="20" name="文本框 19"/>
          <p:cNvSpPr txBox="1"/>
          <p:nvPr/>
        </p:nvSpPr>
        <p:spPr>
          <a:xfrm flipH="1">
            <a:off x="7085965" y="1547495"/>
            <a:ext cx="637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边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" grpId="0"/>
      <p:bldP spid="8" grpId="0"/>
      <p:bldP spid="9" grpId="0"/>
      <p:bldP spid="19" grpId="0"/>
      <p:bldP spid="2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9"/>
          <p:cNvSpPr txBox="1"/>
          <p:nvPr/>
        </p:nvSpPr>
        <p:spPr>
          <a:xfrm>
            <a:off x="950778" y="760905"/>
            <a:ext cx="693586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生活中的角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 descr="E:\R二数上\resource\U03\doc\例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06" y="1932284"/>
            <a:ext cx="7043406" cy="161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/>
          <p:nvPr/>
        </p:nvCxnSpPr>
        <p:spPr>
          <a:xfrm flipV="1">
            <a:off x="2134606" y="2478142"/>
            <a:ext cx="648072" cy="25341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2102856" y="2725205"/>
            <a:ext cx="34925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135480" y="2759946"/>
            <a:ext cx="647198" cy="36830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4400529" y="2224848"/>
            <a:ext cx="14286" cy="49847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4400529" y="2729244"/>
            <a:ext cx="36512" cy="365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4438739" y="2759946"/>
            <a:ext cx="358080" cy="20371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18877" y="2311477"/>
            <a:ext cx="533400" cy="89693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>
            <a:spLocks noChangeAspect="1"/>
          </p:cNvSpPr>
          <p:nvPr/>
        </p:nvSpPr>
        <p:spPr>
          <a:xfrm>
            <a:off x="7491890" y="2303540"/>
            <a:ext cx="36512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248877" y="2311477"/>
            <a:ext cx="1266825" cy="7270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05" y="328930"/>
            <a:ext cx="186690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感受角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Picture 2" descr="E:\R二数上\resource\U03\doc\例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87" b="5806"/>
          <a:stretch>
            <a:fillRect/>
          </a:stretch>
        </p:blipFill>
        <p:spPr bwMode="auto">
          <a:xfrm>
            <a:off x="2445385" y="1209040"/>
            <a:ext cx="374523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5234" name="Picture 1" descr="D:\我的文档-桌面-收藏夹\桌面\REJA29.t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5988" y="1307148"/>
            <a:ext cx="642937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TextBox 3"/>
          <p:cNvSpPr txBox="1">
            <a:spLocks noChangeArrowheads="1"/>
          </p:cNvSpPr>
          <p:nvPr/>
        </p:nvSpPr>
        <p:spPr bwMode="auto">
          <a:xfrm>
            <a:off x="570865" y="506730"/>
            <a:ext cx="50720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判断哪些是角，哪些不是角？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9459" name="Group 3"/>
          <p:cNvGrpSpPr/>
          <p:nvPr/>
        </p:nvGrpSpPr>
        <p:grpSpPr>
          <a:xfrm>
            <a:off x="-79" y="80"/>
            <a:ext cx="1674019" cy="572690"/>
            <a:chOff x="1701" y="346"/>
            <a:chExt cx="2230" cy="725"/>
          </a:xfrm>
        </p:grpSpPr>
        <p:sp>
          <p:nvSpPr>
            <p:cNvPr id="19462" name="Oval 4"/>
            <p:cNvSpPr/>
            <p:nvPr/>
          </p:nvSpPr>
          <p:spPr>
            <a:xfrm>
              <a:off x="1701" y="346"/>
              <a:ext cx="2230" cy="725"/>
            </a:xfrm>
            <a:prstGeom prst="ellipse">
              <a:avLst/>
            </a:prstGeom>
            <a:solidFill>
              <a:srgbClr val="FFFF66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  <p:sp>
          <p:nvSpPr>
            <p:cNvPr id="19463" name="Oval 5"/>
            <p:cNvSpPr/>
            <p:nvPr/>
          </p:nvSpPr>
          <p:spPr>
            <a:xfrm>
              <a:off x="1881" y="407"/>
              <a:ext cx="1861" cy="603"/>
            </a:xfrm>
            <a:prstGeom prst="ellipse">
              <a:avLst/>
            </a:prstGeom>
            <a:solidFill>
              <a:srgbClr val="FFFF00"/>
            </a:solidFill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2100" b="1" dirty="0">
                  <a:latin typeface="Arial" panose="020B0604020202020204" pitchFamily="34" charset="0"/>
                  <a:ea typeface="黑体" panose="02010609060101010101" pitchFamily="49" charset="-122"/>
                </a:rPr>
                <a:t>第一关 </a:t>
              </a:r>
              <a:endParaRPr lang="zh-CN" altLang="en-US" sz="21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92480" y="1551305"/>
            <a:ext cx="7546975" cy="2459990"/>
          </a:xfrm>
        </p:spPr>
        <p:txBody>
          <a:bodyPr/>
          <a:p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角的大小与（                             ）无关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角的大小与（                                     ）有关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3500" y="1534160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两条边的长短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6790" y="2678430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两条边张开的大小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grpSp>
        <p:nvGrpSpPr>
          <p:cNvPr id="19459" name="Group 3"/>
          <p:cNvGrpSpPr/>
          <p:nvPr/>
        </p:nvGrpSpPr>
        <p:grpSpPr>
          <a:xfrm>
            <a:off x="-12710" y="-47801"/>
            <a:ext cx="1674019" cy="572690"/>
            <a:chOff x="988" y="-250"/>
            <a:chExt cx="2230" cy="725"/>
          </a:xfrm>
        </p:grpSpPr>
        <p:sp>
          <p:nvSpPr>
            <p:cNvPr id="19462" name="Oval 4"/>
            <p:cNvSpPr/>
            <p:nvPr/>
          </p:nvSpPr>
          <p:spPr>
            <a:xfrm>
              <a:off x="988" y="-250"/>
              <a:ext cx="2230" cy="725"/>
            </a:xfrm>
            <a:prstGeom prst="ellipse">
              <a:avLst/>
            </a:prstGeom>
            <a:solidFill>
              <a:srgbClr val="FFFF66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  <p:sp>
          <p:nvSpPr>
            <p:cNvPr id="19463" name="Oval 5"/>
            <p:cNvSpPr/>
            <p:nvPr/>
          </p:nvSpPr>
          <p:spPr>
            <a:xfrm>
              <a:off x="1172" y="-189"/>
              <a:ext cx="1861" cy="603"/>
            </a:xfrm>
            <a:prstGeom prst="ellipse">
              <a:avLst/>
            </a:prstGeom>
            <a:solidFill>
              <a:srgbClr val="FFFF00"/>
            </a:solidFill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2100" b="1" dirty="0">
                  <a:latin typeface="Arial" panose="020B0604020202020204" pitchFamily="34" charset="0"/>
                  <a:ea typeface="黑体" panose="02010609060101010101" pitchFamily="49" charset="-122"/>
                </a:rPr>
                <a:t>第二关 </a:t>
              </a:r>
              <a:endParaRPr lang="zh-CN" altLang="en-US" sz="21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29995" y="52514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眼力大测试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26795" y="661035"/>
            <a:ext cx="6540500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折一折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用手中的圆形纸片折角，同桌之间比一比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谁折的角大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82035" y="3312795"/>
            <a:ext cx="1224280" cy="1151890"/>
          </a:xfrm>
          <a:prstGeom prst="ellipse">
            <a:avLst/>
          </a:prstGeom>
          <a:solidFill>
            <a:srgbClr val="FFFFCC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459" name="Group 3"/>
          <p:cNvGrpSpPr/>
          <p:nvPr/>
        </p:nvGrpSpPr>
        <p:grpSpPr>
          <a:xfrm>
            <a:off x="-12710" y="-47801"/>
            <a:ext cx="1674019" cy="572690"/>
            <a:chOff x="988" y="-250"/>
            <a:chExt cx="2230" cy="725"/>
          </a:xfrm>
        </p:grpSpPr>
        <p:sp>
          <p:nvSpPr>
            <p:cNvPr id="19462" name="Oval 4"/>
            <p:cNvSpPr/>
            <p:nvPr/>
          </p:nvSpPr>
          <p:spPr>
            <a:xfrm>
              <a:off x="988" y="-250"/>
              <a:ext cx="2230" cy="725"/>
            </a:xfrm>
            <a:prstGeom prst="ellipse">
              <a:avLst/>
            </a:prstGeom>
            <a:solidFill>
              <a:srgbClr val="FFFF66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  <p:sp>
          <p:nvSpPr>
            <p:cNvPr id="19463" name="Oval 5"/>
            <p:cNvSpPr/>
            <p:nvPr/>
          </p:nvSpPr>
          <p:spPr>
            <a:xfrm>
              <a:off x="1172" y="-189"/>
              <a:ext cx="1861" cy="603"/>
            </a:xfrm>
            <a:prstGeom prst="ellipse">
              <a:avLst/>
            </a:prstGeom>
            <a:solidFill>
              <a:srgbClr val="FFFF00"/>
            </a:solidFill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2100" b="1" dirty="0">
                  <a:latin typeface="Arial" panose="020B0604020202020204" pitchFamily="34" charset="0"/>
                  <a:ea typeface="黑体" panose="02010609060101010101" pitchFamily="49" charset="-122"/>
                </a:rPr>
                <a:t>第三关 </a:t>
              </a:r>
              <a:endParaRPr lang="zh-CN" altLang="en-US" sz="21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0"/>
            <a:ext cx="9144000" cy="5163820"/>
          </a:xfrm>
          <a:prstGeom prst="rect">
            <a:avLst/>
          </a:prstGeom>
          <a:solidFill>
            <a:srgbClr val="FFF6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" r:id="rId1" imgW="6871335" imgH="5174615"/>
        </mc:Choice>
        <mc:Fallback>
          <p:control name="" r:id="rId1" imgW="6871335" imgH="5174615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75690" y="0"/>
                  <a:ext cx="6871335" cy="51746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10751" y="1326819"/>
            <a:ext cx="872236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7338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请你画一个角，并且标出它们的各部分名称。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3555" name="Group 3"/>
          <p:cNvGrpSpPr/>
          <p:nvPr/>
        </p:nvGrpSpPr>
        <p:grpSpPr>
          <a:xfrm>
            <a:off x="368618" y="473155"/>
            <a:ext cx="1464469" cy="681038"/>
            <a:chOff x="1701" y="346"/>
            <a:chExt cx="2230" cy="725"/>
          </a:xfrm>
        </p:grpSpPr>
        <p:sp>
          <p:nvSpPr>
            <p:cNvPr id="23557" name="Oval 4"/>
            <p:cNvSpPr/>
            <p:nvPr/>
          </p:nvSpPr>
          <p:spPr>
            <a:xfrm>
              <a:off x="1701" y="346"/>
              <a:ext cx="2230" cy="725"/>
            </a:xfrm>
            <a:prstGeom prst="ellipse">
              <a:avLst/>
            </a:prstGeom>
            <a:solidFill>
              <a:srgbClr val="FFFF66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Comic Sans MS" panose="030F0702030302020204" pitchFamily="66" charset="0"/>
              </a:endParaRPr>
            </a:p>
          </p:txBody>
        </p:sp>
        <p:sp>
          <p:nvSpPr>
            <p:cNvPr id="23558" name="Oval 5"/>
            <p:cNvSpPr/>
            <p:nvPr/>
          </p:nvSpPr>
          <p:spPr>
            <a:xfrm>
              <a:off x="1881" y="407"/>
              <a:ext cx="1861" cy="603"/>
            </a:xfrm>
            <a:prstGeom prst="ellipse">
              <a:avLst/>
            </a:prstGeom>
            <a:solidFill>
              <a:schemeClr val="folHlink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2100" b="1" dirty="0">
                  <a:latin typeface="Arial" panose="020B0604020202020204" pitchFamily="34" charset="0"/>
                  <a:ea typeface="黑体" panose="02010609060101010101" pitchFamily="49" charset="-122"/>
                </a:rPr>
                <a:t>画一画 </a:t>
              </a:r>
              <a:endParaRPr lang="zh-CN" altLang="en-US" sz="21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WPS 演示</Application>
  <PresentationFormat>全屏显示(16:9)</PresentationFormat>
  <Paragraphs>105</Paragraphs>
  <Slides>15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楷体</vt:lpstr>
      <vt:lpstr>Comic Sans MS</vt:lpstr>
      <vt:lpstr>楷体_GB2312</vt:lpstr>
      <vt:lpstr>等线</vt:lpstr>
      <vt:lpstr>YouYuan</vt:lpstr>
      <vt:lpstr>Times New Roman</vt:lpstr>
      <vt:lpstr>Calibri</vt:lpstr>
      <vt:lpstr>微软雅黑</vt:lpstr>
      <vt:lpstr>Arial Unicode MS</vt:lpstr>
      <vt:lpstr>2_自定义设计方案</vt:lpstr>
      <vt:lpstr>1_自定义设计方案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程</cp:lastModifiedBy>
  <cp:revision>72</cp:revision>
  <dcterms:created xsi:type="dcterms:W3CDTF">2018-09-11T05:46:00Z</dcterms:created>
  <dcterms:modified xsi:type="dcterms:W3CDTF">2020-09-28T14:03:26Z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