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1"/>
  </p:notesMasterIdLst>
  <p:handoutMasterIdLst>
    <p:handoutMasterId r:id="rId62"/>
  </p:handoutMasterIdLst>
  <p:sldIdLst>
    <p:sldId id="444" r:id="rId3"/>
    <p:sldId id="445" r:id="rId4"/>
    <p:sldId id="534" r:id="rId5"/>
    <p:sldId id="447" r:id="rId6"/>
    <p:sldId id="535" r:id="rId7"/>
    <p:sldId id="536" r:id="rId8"/>
    <p:sldId id="537" r:id="rId9"/>
    <p:sldId id="538" r:id="rId10"/>
    <p:sldId id="539" r:id="rId11"/>
    <p:sldId id="540" r:id="rId12"/>
    <p:sldId id="541" r:id="rId13"/>
    <p:sldId id="542" r:id="rId14"/>
    <p:sldId id="554" r:id="rId15"/>
    <p:sldId id="543" r:id="rId16"/>
    <p:sldId id="544" r:id="rId17"/>
    <p:sldId id="545" r:id="rId18"/>
    <p:sldId id="546" r:id="rId19"/>
    <p:sldId id="547" r:id="rId20"/>
    <p:sldId id="548" r:id="rId21"/>
    <p:sldId id="549" r:id="rId22"/>
    <p:sldId id="550" r:id="rId23"/>
    <p:sldId id="551" r:id="rId24"/>
    <p:sldId id="552" r:id="rId25"/>
    <p:sldId id="553" r:id="rId26"/>
    <p:sldId id="555" r:id="rId27"/>
    <p:sldId id="557" r:id="rId28"/>
    <p:sldId id="558" r:id="rId29"/>
    <p:sldId id="559" r:id="rId30"/>
    <p:sldId id="563" r:id="rId31"/>
    <p:sldId id="560" r:id="rId32"/>
    <p:sldId id="561" r:id="rId33"/>
    <p:sldId id="562" r:id="rId34"/>
    <p:sldId id="564" r:id="rId35"/>
    <p:sldId id="565" r:id="rId36"/>
    <p:sldId id="566" r:id="rId37"/>
    <p:sldId id="567" r:id="rId38"/>
    <p:sldId id="568" r:id="rId39"/>
    <p:sldId id="569" r:id="rId40"/>
    <p:sldId id="570" r:id="rId41"/>
    <p:sldId id="571" r:id="rId42"/>
    <p:sldId id="576" r:id="rId43"/>
    <p:sldId id="577" r:id="rId44"/>
    <p:sldId id="575" r:id="rId45"/>
    <p:sldId id="572" r:id="rId46"/>
    <p:sldId id="578" r:id="rId47"/>
    <p:sldId id="573" r:id="rId48"/>
    <p:sldId id="583" r:id="rId49"/>
    <p:sldId id="574" r:id="rId50"/>
    <p:sldId id="579" r:id="rId51"/>
    <p:sldId id="581" r:id="rId52"/>
    <p:sldId id="582" r:id="rId53"/>
    <p:sldId id="584" r:id="rId54"/>
    <p:sldId id="585" r:id="rId55"/>
    <p:sldId id="586" r:id="rId56"/>
    <p:sldId id="587" r:id="rId57"/>
    <p:sldId id="588" r:id="rId58"/>
    <p:sldId id="589" r:id="rId59"/>
    <p:sldId id="590" r:id="rId60"/>
  </p:sldIdLst>
  <p:sldSz cx="9144000" cy="5143500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33CC"/>
    <a:srgbClr val="71523A"/>
    <a:srgbClr val="75553C"/>
    <a:srgbClr val="FF00FF"/>
    <a:srgbClr val="FF0066"/>
    <a:srgbClr val="FFFF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2727"/>
    <p:restoredTop sz="95331"/>
  </p:normalViewPr>
  <p:slideViewPr>
    <p:cSldViewPr showGuides="1">
      <p:cViewPr>
        <p:scale>
          <a:sx n="93" d="100"/>
          <a:sy n="93" d="100"/>
        </p:scale>
        <p:origin x="1716" y="93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5" Type="http://schemas.openxmlformats.org/officeDocument/2006/relationships/tableStyles" Target="tableStyles.xml"/><Relationship Id="rId64" Type="http://schemas.openxmlformats.org/officeDocument/2006/relationships/viewProps" Target="viewProps.xml"/><Relationship Id="rId63" Type="http://schemas.openxmlformats.org/officeDocument/2006/relationships/presProps" Target="presProps.xml"/><Relationship Id="rId62" Type="http://schemas.openxmlformats.org/officeDocument/2006/relationships/handoutMaster" Target="handoutMasters/handoutMaster1.xml"/><Relationship Id="rId61" Type="http://schemas.openxmlformats.org/officeDocument/2006/relationships/notesMaster" Target="notesMasters/notesMaster1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5660FC9-7C86-4A82-B946-D1A00E14CED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E5EDF79-7559-4D86-9F97-67C46393D0F2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7262D23-094E-4775-B3CD-234EF93CFF1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229FB43-7800-4693-9E9E-32777894F3D4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7.png"/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7" Type="http://schemas.openxmlformats.org/officeDocument/2006/relationships/image" Target="../media/image9.jpeg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85100" y="-1587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4"/>
          <p:cNvPicPr>
            <a:picLocks noChangeAspect="1"/>
          </p:cNvPicPr>
          <p:nvPr userDrawn="1"/>
        </p:nvPicPr>
        <p:blipFill>
          <a:blip r:embed="rId4"/>
          <a:srcRect l="35896"/>
          <a:stretch>
            <a:fillRect/>
          </a:stretch>
        </p:blipFill>
        <p:spPr>
          <a:xfrm>
            <a:off x="0" y="3956050"/>
            <a:ext cx="771525" cy="1203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4" name="图片 5"/>
          <p:cNvPicPr>
            <a:picLocks noChangeAspect="1"/>
          </p:cNvPicPr>
          <p:nvPr userDrawn="1"/>
        </p:nvPicPr>
        <p:blipFill>
          <a:blip r:embed="rId5"/>
          <a:srcRect r="54495"/>
          <a:stretch>
            <a:fillRect/>
          </a:stretch>
        </p:blipFill>
        <p:spPr>
          <a:xfrm>
            <a:off x="8542338" y="3822700"/>
            <a:ext cx="601662" cy="1320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5" name="图片 6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444875" y="-627062"/>
            <a:ext cx="2254250" cy="1943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823200" y="-349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6"/>
          <p:cNvPicPr>
            <a:picLocks noChangeAspect="1"/>
          </p:cNvPicPr>
          <p:nvPr userDrawn="1"/>
        </p:nvPicPr>
        <p:blipFill>
          <a:blip r:embed="rId4"/>
          <a:srcRect t="45023"/>
          <a:stretch>
            <a:fillRect/>
          </a:stretch>
        </p:blipFill>
        <p:spPr>
          <a:xfrm>
            <a:off x="6084888" y="-7937"/>
            <a:ext cx="1871662" cy="227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图片 6"/>
          <p:cNvPicPr>
            <a:picLocks noChangeAspect="1"/>
          </p:cNvPicPr>
          <p:nvPr userDrawn="1"/>
        </p:nvPicPr>
        <p:blipFill>
          <a:blip r:embed="rId5"/>
          <a:srcRect r="54495"/>
          <a:stretch>
            <a:fillRect/>
          </a:stretch>
        </p:blipFill>
        <p:spPr>
          <a:xfrm>
            <a:off x="8542338" y="3822700"/>
            <a:ext cx="601662" cy="1320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823200" y="-349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6"/>
          <p:cNvPicPr>
            <a:picLocks noChangeAspect="1"/>
          </p:cNvPicPr>
          <p:nvPr userDrawn="1"/>
        </p:nvPicPr>
        <p:blipFill>
          <a:blip r:embed="rId4"/>
          <a:srcRect t="45023"/>
          <a:stretch>
            <a:fillRect/>
          </a:stretch>
        </p:blipFill>
        <p:spPr>
          <a:xfrm>
            <a:off x="6084888" y="-7937"/>
            <a:ext cx="1871662" cy="227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2" name="图片 5"/>
          <p:cNvPicPr>
            <a:picLocks noChangeAspect="1"/>
          </p:cNvPicPr>
          <p:nvPr userDrawn="1"/>
        </p:nvPicPr>
        <p:blipFill>
          <a:blip r:embed="rId5"/>
          <a:srcRect l="25607"/>
          <a:stretch>
            <a:fillRect/>
          </a:stretch>
        </p:blipFill>
        <p:spPr>
          <a:xfrm>
            <a:off x="0" y="4300538"/>
            <a:ext cx="695325" cy="933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3" name="图片 6"/>
          <p:cNvPicPr>
            <a:picLocks noChangeAspect="1"/>
          </p:cNvPicPr>
          <p:nvPr userDrawn="1"/>
        </p:nvPicPr>
        <p:blipFill>
          <a:blip r:embed="rId6"/>
          <a:srcRect r="54495"/>
          <a:stretch>
            <a:fillRect/>
          </a:stretch>
        </p:blipFill>
        <p:spPr>
          <a:xfrm>
            <a:off x="8542338" y="3822700"/>
            <a:ext cx="601662" cy="1320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4" name="图片 2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04138" y="74613"/>
            <a:ext cx="1354137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0" y="-9207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84213" y="2859088"/>
            <a:ext cx="1584325" cy="1584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2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" Target="slide21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microsoft.com/office/2007/relationships/media" Target="file:///\\pc-2\&#20809;&#30424;&#23450;&#31295;&#65288;&#20002;&#36825;&#20799;&#65289;\&#8553;-&#20116;&#24180;&#32423;&#35821;&#25991;&#19979;&#20876;&#65288;&#29366;&#20803;&#20316;&#19994;&#26412;&#65289;\&#8553;-&#20116;&#24180;&#32423;&#35821;&#25991;&#19979;&#20876;&#65288;&#29366;&#20803;&#20316;&#19994;&#26412;&#65289;\&#20116;&#35821;&#19979;%20&#25945;&#23398;&#36164;&#28304;\&#31532;&#20108;&#21333;&#20803;\&#19978;&#35838;&#35838;&#20214;+&#25945;&#26696;\6%20&#26223;&#38451;&#20872;\6%20&#26223;&#38451;&#20872;%20&#12304;&#25945;&#26696;&#21305;&#37197;&#29256;&#12305;&#25512;&#33616;&#10084;\&#25130;.wmv" TargetMode="External"/><Relationship Id="rId4" Type="http://schemas.openxmlformats.org/officeDocument/2006/relationships/video" Target="file:///\\pc-2\&#20809;&#30424;&#23450;&#31295;&#65288;&#20002;&#36825;&#20799;&#65289;\&#8553;-&#20116;&#24180;&#32423;&#35821;&#25991;&#19979;&#20876;&#65288;&#29366;&#20803;&#20316;&#19994;&#26412;&#65289;\&#8553;-&#20116;&#24180;&#32423;&#35821;&#25991;&#19979;&#20876;&#65288;&#29366;&#20803;&#20316;&#19994;&#26412;&#65289;\&#20116;&#35821;&#19979;%20&#25945;&#23398;&#36164;&#28304;\&#31532;&#20108;&#21333;&#20803;\&#19978;&#35838;&#35838;&#20214;+&#25945;&#26696;\6%20&#26223;&#38451;&#20872;\6%20&#26223;&#38451;&#20872;%20&#12304;&#25945;&#26696;&#21305;&#37197;&#29256;&#12305;&#25512;&#33616;&#10084;\&#25130;.wmv" TargetMode="External"/><Relationship Id="rId3" Type="http://schemas.openxmlformats.org/officeDocument/2006/relationships/image" Target="../media/image18.png"/><Relationship Id="rId2" Type="http://schemas.microsoft.com/office/2007/relationships/media" Target="file:///C:\Users\User\Documents\Tencent%20Files\961722021\FileRecv\&#32907;.wmv" TargetMode="External"/><Relationship Id="rId1" Type="http://schemas.openxmlformats.org/officeDocument/2006/relationships/video" Target="file:///C:\Users\User\Documents\Tencent%20Files\961722021\FileRecv\&#32907;.wmv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hyperlink" Target="&#27700;&#27986;&#20256;.wmv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框 1">
            <a:hlinkClick r:id="rId1" action="ppaction://hlinksldjump"/>
          </p:cNvPr>
          <p:cNvSpPr txBox="1"/>
          <p:nvPr/>
        </p:nvSpPr>
        <p:spPr>
          <a:xfrm>
            <a:off x="1116013" y="1347788"/>
            <a:ext cx="2376487" cy="812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5" name="文本框 2">
            <a:hlinkClick r:id="rId2" action="ppaction://hlinksldjump"/>
          </p:cNvPr>
          <p:cNvSpPr txBox="1"/>
          <p:nvPr/>
        </p:nvSpPr>
        <p:spPr>
          <a:xfrm>
            <a:off x="3059113" y="2427288"/>
            <a:ext cx="2376487" cy="812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827088" y="579438"/>
            <a:ext cx="7416800" cy="2185987"/>
            <a:chOff x="899518" y="652285"/>
            <a:chExt cx="7416824" cy="2184588"/>
          </a:xfrm>
        </p:grpSpPr>
        <p:sp>
          <p:nvSpPr>
            <p:cNvPr id="17413" name="文本框 1"/>
            <p:cNvSpPr txBox="1"/>
            <p:nvPr/>
          </p:nvSpPr>
          <p:spPr>
            <a:xfrm>
              <a:off x="935024" y="652285"/>
              <a:ext cx="7200800" cy="192135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</a:rPr>
                <a:t>    近因景阳冈大虫伤人，但有过往客商，可于巳、午、未三个时辰，结伙成队过冈。请勿自误。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  <p:sp>
          <p:nvSpPr>
            <p:cNvPr id="3" name="圆角矩形 2"/>
            <p:cNvSpPr/>
            <p:nvPr/>
          </p:nvSpPr>
          <p:spPr>
            <a:xfrm>
              <a:off x="899518" y="771271"/>
              <a:ext cx="7416824" cy="2065602"/>
            </a:xfrm>
            <a:prstGeom prst="roundRect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11188" y="2859088"/>
            <a:ext cx="7705725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猜一猜“但有”和“请勿自误”的意思。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95375" y="3563938"/>
            <a:ext cx="7200900" cy="1274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    “但有”指只要有；“请勿自误”指请不要使自己受伤害。</a:t>
            </a:r>
            <a:endParaRPr lang="zh-CN" altLang="en-US" sz="3200" b="1" dirty="0">
              <a:solidFill>
                <a:srgbClr val="0033CC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03263" y="771525"/>
            <a:ext cx="7705725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看到这样的告示，你觉得这是一只怎样的大虫？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87450" y="2089150"/>
            <a:ext cx="720090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十分凶猛、可怕。</a:t>
            </a:r>
            <a:endParaRPr lang="zh-CN" altLang="en-US" sz="3200" b="1" dirty="0">
              <a:solidFill>
                <a:srgbClr val="0033CC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3263" y="2814638"/>
            <a:ext cx="770572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官府都出榜文来警示了，说明情况怎样？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87450" y="3540125"/>
            <a:ext cx="720090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十分严重、危险。</a:t>
            </a:r>
            <a:endParaRPr lang="zh-CN" altLang="en-US" sz="3200" b="1" dirty="0">
              <a:solidFill>
                <a:srgbClr val="0033CC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27088" y="555625"/>
            <a:ext cx="7705725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景阳冈上的老虎如此凶猛可怕，文中的店家是如何形容它的呢？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27088" y="1924050"/>
            <a:ext cx="7416800" cy="1922463"/>
            <a:chOff x="827584" y="843558"/>
            <a:chExt cx="7416824" cy="2548076"/>
          </a:xfrm>
        </p:grpSpPr>
        <p:sp>
          <p:nvSpPr>
            <p:cNvPr id="19462" name="文本框 3"/>
            <p:cNvSpPr txBox="1"/>
            <p:nvPr/>
          </p:nvSpPr>
          <p:spPr>
            <a:xfrm>
              <a:off x="899592" y="843558"/>
              <a:ext cx="7200800" cy="25480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</a:rPr>
                <a:t>    如今前面景阳冈上，有只吊睛白额大虫，晚了出来伤人，坏了三二十条大汉性命。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827584" y="843558"/>
              <a:ext cx="7416824" cy="2548076"/>
            </a:xfrm>
            <a:prstGeom prst="roundRect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823913" y="4019550"/>
            <a:ext cx="7704137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这句话告诉了我们什么？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69000" y="4017963"/>
            <a:ext cx="2592388" cy="684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这是只猛虎。</a:t>
            </a:r>
            <a:endParaRPr lang="zh-CN" altLang="en-US" sz="3200" b="1" dirty="0">
              <a:solidFill>
                <a:srgbClr val="0033CC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19138" y="771525"/>
            <a:ext cx="7704137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老虎现在可是国家一级保护动物，是能随便打的吗？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01738" y="2089150"/>
            <a:ext cx="7200900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    现在不能打老虎，但在北宋时期不仅能打这只老虎，打死它还是为民除害的行为。</a:t>
            </a:r>
            <a:endParaRPr lang="zh-CN" altLang="en-US" sz="3200" b="1" dirty="0">
              <a:solidFill>
                <a:srgbClr val="0033CC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2"/>
          <p:cNvSpPr txBox="1"/>
          <p:nvPr/>
        </p:nvSpPr>
        <p:spPr>
          <a:xfrm>
            <a:off x="755650" y="1058863"/>
            <a:ext cx="7791450" cy="3287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倚靠   一双箸   斤两  碟子   俺们</a:t>
            </a:r>
            <a:endParaRPr lang="en-US" altLang="zh-CN" sz="3600" b="1" dirty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绰起   手杖   擒捉   请勿自误</a:t>
            </a:r>
            <a:endParaRPr lang="en-US" altLang="zh-CN" sz="3600" b="1" dirty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肋旁   踉踉跄跄   呵呀   腰胯</a:t>
            </a:r>
            <a:endParaRPr lang="en-US" altLang="zh-CN" sz="3600" b="1" dirty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霹雳   咆哮   铁锤   血泊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507" name="文本框 1"/>
          <p:cNvSpPr txBox="1"/>
          <p:nvPr/>
        </p:nvSpPr>
        <p:spPr>
          <a:xfrm>
            <a:off x="3635375" y="0"/>
            <a:ext cx="19431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字词学习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2"/>
          <p:cNvSpPr txBox="1"/>
          <p:nvPr/>
        </p:nvSpPr>
        <p:spPr>
          <a:xfrm>
            <a:off x="755650" y="1058863"/>
            <a:ext cx="7920038" cy="3287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倚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靠   一双</a:t>
            </a:r>
            <a:r>
              <a:rPr lang="zh-CN" altLang="en-US" sz="3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箸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斤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两  </a:t>
            </a:r>
            <a:r>
              <a:rPr lang="zh-CN" altLang="en-US" sz="3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碟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子   </a:t>
            </a:r>
            <a:r>
              <a:rPr lang="zh-CN" altLang="en-US" sz="3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俺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们</a:t>
            </a:r>
            <a:endParaRPr lang="en-US" altLang="zh-CN" sz="3600" b="1" dirty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绰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起   手</a:t>
            </a:r>
            <a:r>
              <a:rPr lang="zh-CN" altLang="en-US" sz="3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杖 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3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擒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捉   请</a:t>
            </a:r>
            <a:r>
              <a:rPr lang="zh-CN" altLang="en-US" sz="3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勿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自误</a:t>
            </a:r>
            <a:endParaRPr lang="en-US" altLang="zh-CN" sz="3600" b="1" dirty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肋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旁   </a:t>
            </a:r>
            <a:r>
              <a:rPr lang="zh-CN" altLang="en-US" sz="3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踉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踉</a:t>
            </a:r>
            <a:r>
              <a:rPr lang="zh-CN" altLang="en-US" sz="3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跄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跄   </a:t>
            </a:r>
            <a:r>
              <a:rPr lang="zh-CN" altLang="en-US" sz="3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呵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呀   腰</a:t>
            </a:r>
            <a:r>
              <a:rPr lang="zh-CN" altLang="en-US" sz="3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胯</a:t>
            </a:r>
            <a:endParaRPr lang="en-US" altLang="zh-CN" sz="36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霹雳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咆哮 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  铁</a:t>
            </a:r>
            <a:r>
              <a:rPr lang="zh-CN" altLang="en-US" sz="3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锤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   血</a:t>
            </a:r>
            <a:r>
              <a:rPr lang="zh-CN" altLang="en-US" sz="3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泊</a:t>
            </a:r>
            <a:endParaRPr lang="zh-CN" altLang="en-US" sz="36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1"/>
          <p:cNvSpPr txBox="1"/>
          <p:nvPr/>
        </p:nvSpPr>
        <p:spPr>
          <a:xfrm>
            <a:off x="3022600" y="0"/>
            <a:ext cx="30972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66"/>
                </a:solidFill>
                <a:latin typeface="宋体" panose="02010600030101010101" pitchFamily="2" charset="-122"/>
              </a:rPr>
              <a:t>书写指导</a:t>
            </a:r>
            <a:endParaRPr lang="zh-CN" altLang="en-US" sz="3200" b="1" dirty="0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pic>
        <p:nvPicPr>
          <p:cNvPr id="2" name="肋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003425" y="1463675"/>
            <a:ext cx="2000250" cy="2001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截.wmv">
            <a:hlinkClick r:id="" action="ppaction://media"/>
          </p:cNvPr>
          <p:cNvPicPr>
            <a:picLocks noRot="1"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932363" y="1489075"/>
            <a:ext cx="2030412" cy="20177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 numSld="1">
                <p:cTn id="13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1"/>
          <p:cNvSpPr txBox="1"/>
          <p:nvPr/>
        </p:nvSpPr>
        <p:spPr>
          <a:xfrm>
            <a:off x="3635375" y="-20637"/>
            <a:ext cx="19431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理清结构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9138" y="1276350"/>
            <a:ext cx="7705725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快速浏览课文，想一想：故事是按什么顺序写的？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08288" y="2968625"/>
            <a:ext cx="3241675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故事的发展顺序</a:t>
            </a:r>
            <a:endParaRPr lang="zh-CN" altLang="en-US" sz="3200" b="1" dirty="0">
              <a:solidFill>
                <a:srgbClr val="0033CC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框 1"/>
          <p:cNvSpPr txBox="1"/>
          <p:nvPr/>
        </p:nvSpPr>
        <p:spPr>
          <a:xfrm>
            <a:off x="611188" y="1276350"/>
            <a:ext cx="7705725" cy="60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将下列内容补充完整。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4579" name="文本框 2"/>
          <p:cNvSpPr txBox="1"/>
          <p:nvPr/>
        </p:nvSpPr>
        <p:spPr>
          <a:xfrm>
            <a:off x="1116013" y="2427288"/>
            <a:ext cx="7343775" cy="684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喝酒→（    ）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→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（    ）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→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（    ）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93010" y="2441575"/>
            <a:ext cx="1081088" cy="6819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上冈</a:t>
            </a:r>
            <a:endParaRPr lang="zh-CN" altLang="en-US" sz="3200" b="1" dirty="0">
              <a:solidFill>
                <a:srgbClr val="0033CC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31640" y="2417763"/>
            <a:ext cx="115252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打虎</a:t>
            </a:r>
            <a:endParaRPr lang="zh-CN" altLang="en-US" sz="3200" b="1" dirty="0">
              <a:solidFill>
                <a:srgbClr val="0033CC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50903" y="2424113"/>
            <a:ext cx="1081087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下冈</a:t>
            </a:r>
            <a:endParaRPr lang="zh-CN" altLang="en-US" sz="3200" b="1" dirty="0">
              <a:solidFill>
                <a:srgbClr val="0033CC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1"/>
          <p:cNvSpPr txBox="1"/>
          <p:nvPr/>
        </p:nvSpPr>
        <p:spPr>
          <a:xfrm>
            <a:off x="684213" y="484188"/>
            <a:ext cx="7335837" cy="1274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按喝酒、上冈、打虎、下冈把全文划分成四个部分。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16013" y="1912938"/>
            <a:ext cx="5543550" cy="245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第一部分（</a:t>
            </a:r>
            <a:r>
              <a:rPr lang="en-US" altLang="zh-CN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）：喝酒</a:t>
            </a:r>
            <a:endParaRPr lang="zh-CN" altLang="en-US" sz="3200" b="1" dirty="0">
              <a:solidFill>
                <a:srgbClr val="0033CC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第二部分（</a:t>
            </a:r>
            <a:r>
              <a:rPr lang="en-US" altLang="zh-CN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）：上冈</a:t>
            </a:r>
            <a:endParaRPr lang="zh-CN" altLang="en-US" sz="3200" b="1" dirty="0">
              <a:solidFill>
                <a:srgbClr val="0033CC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第三部分（</a:t>
            </a:r>
            <a:r>
              <a:rPr lang="en-US" altLang="zh-CN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）：打虎</a:t>
            </a:r>
            <a:endParaRPr lang="zh-CN" altLang="en-US" sz="3200" b="1" dirty="0">
              <a:solidFill>
                <a:srgbClr val="0033CC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第四部分（</a:t>
            </a:r>
            <a:r>
              <a:rPr lang="en-US" altLang="zh-CN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7</a:t>
            </a: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）：下冈</a:t>
            </a:r>
            <a:endParaRPr lang="zh-CN" altLang="en-US" sz="3200" b="1" dirty="0">
              <a:solidFill>
                <a:srgbClr val="0033CC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24525" y="1563688"/>
            <a:ext cx="2663825" cy="1717675"/>
            <a:chOff x="6300192" y="1862426"/>
            <a:chExt cx="2664295" cy="1717436"/>
          </a:xfrm>
        </p:grpSpPr>
        <p:sp>
          <p:nvSpPr>
            <p:cNvPr id="5" name="云形标注 4"/>
            <p:cNvSpPr/>
            <p:nvPr/>
          </p:nvSpPr>
          <p:spPr>
            <a:xfrm>
              <a:off x="6300192" y="1862426"/>
              <a:ext cx="2664295" cy="1717436"/>
            </a:xfrm>
            <a:prstGeom prst="cloudCallout">
              <a:avLst>
                <a:gd name="adj1" fmla="val -47794"/>
                <a:gd name="adj2" fmla="val 56589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606" name="文本框 1"/>
            <p:cNvSpPr txBox="1"/>
            <p:nvPr/>
          </p:nvSpPr>
          <p:spPr>
            <a:xfrm>
              <a:off x="6588224" y="1869738"/>
              <a:ext cx="2232248" cy="156966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3200" b="1" dirty="0">
                  <a:latin typeface="宋体" panose="02010600030101010101" pitchFamily="2" charset="-122"/>
                </a:rPr>
                <a:t>    你认为哪一部分最精彩？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1"/>
          <p:cNvSpPr txBox="1"/>
          <p:nvPr/>
        </p:nvSpPr>
        <p:spPr>
          <a:xfrm>
            <a:off x="1835150" y="1474788"/>
            <a:ext cx="5616575" cy="2192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打虎这个部分是故事的重点，喝酒和上冈是为写武松勇打猛虎做铺垫的。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3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6563" y="1344613"/>
            <a:ext cx="5492750" cy="27003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文本框 1"/>
          <p:cNvSpPr txBox="1"/>
          <p:nvPr/>
        </p:nvSpPr>
        <p:spPr>
          <a:xfrm>
            <a:off x="3382963" y="-82550"/>
            <a:ext cx="2378075" cy="709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0" name="文本框 1"/>
          <p:cNvSpPr txBox="1"/>
          <p:nvPr/>
        </p:nvSpPr>
        <p:spPr>
          <a:xfrm>
            <a:off x="3598863" y="700088"/>
            <a:ext cx="1946275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视频欣赏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684838" y="1433513"/>
            <a:ext cx="3232150" cy="1800225"/>
            <a:chOff x="5732462" y="1635646"/>
            <a:chExt cx="3232025" cy="1800200"/>
          </a:xfrm>
        </p:grpSpPr>
        <p:sp>
          <p:nvSpPr>
            <p:cNvPr id="2" name="云形标注 1"/>
            <p:cNvSpPr/>
            <p:nvPr/>
          </p:nvSpPr>
          <p:spPr>
            <a:xfrm>
              <a:off x="5732462" y="1635646"/>
              <a:ext cx="3232025" cy="1800200"/>
            </a:xfrm>
            <a:prstGeom prst="cloudCallout">
              <a:avLst>
                <a:gd name="adj1" fmla="val -47794"/>
                <a:gd name="adj2" fmla="val 56589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225" name="文本框 1"/>
            <p:cNvSpPr txBox="1"/>
            <p:nvPr/>
          </p:nvSpPr>
          <p:spPr>
            <a:xfrm>
              <a:off x="6084168" y="1720082"/>
              <a:ext cx="2672631" cy="156966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3200" b="1" dirty="0">
                  <a:latin typeface="宋体" panose="02010600030101010101" pitchFamily="2" charset="-122"/>
                </a:rPr>
                <a:t>    这首歌是哪部电视剧的主题歌？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</p:grpSp>
      <p:sp>
        <p:nvSpPr>
          <p:cNvPr id="4101" name="文本框 3"/>
          <p:cNvSpPr txBox="1"/>
          <p:nvPr/>
        </p:nvSpPr>
        <p:spPr>
          <a:xfrm>
            <a:off x="6154738" y="4051300"/>
            <a:ext cx="20891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水浒传</a:t>
            </a:r>
            <a:r>
              <a:rPr lang="en-US" altLang="zh-CN" sz="32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》</a:t>
            </a:r>
            <a:endParaRPr lang="zh-CN" altLang="en-US" sz="3200" b="1" dirty="0">
              <a:solidFill>
                <a:srgbClr val="FF0066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9223" name="Picture 4" descr="点击画面">
            <a:hlinkClick r:id="rId1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3588" y="4152900"/>
            <a:ext cx="2298700" cy="587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1"/>
          <p:cNvSpPr txBox="1"/>
          <p:nvPr/>
        </p:nvSpPr>
        <p:spPr>
          <a:xfrm>
            <a:off x="903288" y="627063"/>
            <a:ext cx="7335837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按照喝酒、上冈、打虎、下冈的顺序，用自己的话说说故事的主要内容。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35088" y="1924050"/>
            <a:ext cx="6985000" cy="2455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    课文写了武松在阳谷县的一家酒店内开怀畅饮后，趁着酒兴上了景阳冈，赤手空拳打死猛虎后下了景阳冈的故事。</a:t>
            </a:r>
            <a:endParaRPr lang="zh-CN" altLang="en-US" sz="3200" b="1" dirty="0">
              <a:solidFill>
                <a:srgbClr val="0033CC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1"/>
          <p:cNvSpPr txBox="1"/>
          <p:nvPr/>
        </p:nvSpPr>
        <p:spPr>
          <a:xfrm>
            <a:off x="3382963" y="-49212"/>
            <a:ext cx="2378075" cy="709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5" name="文本框 2"/>
          <p:cNvSpPr txBox="1"/>
          <p:nvPr/>
        </p:nvSpPr>
        <p:spPr>
          <a:xfrm>
            <a:off x="547688" y="765175"/>
            <a:ext cx="19431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71523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品读课文</a:t>
            </a:r>
            <a:endParaRPr lang="zh-CN" altLang="en-US" sz="3200" b="1" dirty="0">
              <a:solidFill>
                <a:srgbClr val="71523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6" name="文本框 3"/>
          <p:cNvSpPr txBox="1"/>
          <p:nvPr/>
        </p:nvSpPr>
        <p:spPr>
          <a:xfrm>
            <a:off x="684213" y="1635125"/>
            <a:ext cx="7632700" cy="1274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阅读古典名著的时候，应该如何感受故事中的人物形象？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6013" y="3003550"/>
            <a:ext cx="7200900" cy="1865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    可以抓住人物的语言、动作、神态、心理、外貌等描写来感受故事中的人物形象。</a:t>
            </a:r>
            <a:endParaRPr lang="zh-CN" altLang="en-US" sz="3200" b="1" dirty="0">
              <a:solidFill>
                <a:srgbClr val="0033CC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框 1"/>
          <p:cNvSpPr txBox="1"/>
          <p:nvPr/>
        </p:nvSpPr>
        <p:spPr>
          <a:xfrm>
            <a:off x="611188" y="1081088"/>
            <a:ext cx="7632700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阅读武松打虎这一部分，最应该关注的是什么？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16238" y="2716213"/>
            <a:ext cx="3455987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武松的动作</a:t>
            </a:r>
            <a:endParaRPr lang="zh-CN" altLang="en-US" sz="3200" b="1" dirty="0">
              <a:solidFill>
                <a:srgbClr val="0033CC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框 1"/>
          <p:cNvSpPr txBox="1"/>
          <p:nvPr/>
        </p:nvSpPr>
        <p:spPr>
          <a:xfrm>
            <a:off x="1042988" y="1474788"/>
            <a:ext cx="7416800" cy="2192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默读课文第</a:t>
            </a:r>
            <a:r>
              <a:rPr lang="en-US" altLang="zh-CN" sz="3200" b="1" dirty="0">
                <a:latin typeface="宋体" panose="02010600030101010101" pitchFamily="2" charset="-122"/>
              </a:rPr>
              <a:t>3</a:t>
            </a:r>
            <a:r>
              <a:rPr lang="zh-CN" altLang="en-US" sz="3200" b="1" dirty="0">
                <a:latin typeface="宋体" panose="02010600030101010101" pitchFamily="2" charset="-122"/>
              </a:rPr>
              <a:t>～</a:t>
            </a:r>
            <a:r>
              <a:rPr lang="en-US" altLang="zh-CN" sz="3200" b="1" dirty="0">
                <a:latin typeface="宋体" panose="02010600030101010101" pitchFamily="2" charset="-122"/>
              </a:rPr>
              <a:t>7</a:t>
            </a:r>
            <a:r>
              <a:rPr lang="zh-CN" altLang="en-US" sz="3200" b="1" dirty="0">
                <a:latin typeface="宋体" panose="02010600030101010101" pitchFamily="2" charset="-122"/>
              </a:rPr>
              <a:t>自然段，一边读一边画出描写武松动作的句子。讨论：武松给你留下了什么印象？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1"/>
          <p:cNvSpPr txBox="1"/>
          <p:nvPr/>
        </p:nvSpPr>
        <p:spPr>
          <a:xfrm>
            <a:off x="755650" y="1058863"/>
            <a:ext cx="7632700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这只老虎一跳出来，武松就开打了吗？武松是怎么做的？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16013" y="2571750"/>
            <a:ext cx="7200900" cy="1281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    从青石上翻将下来，便拿那条梢棒在手里，闪在青石边。</a:t>
            </a:r>
            <a:endParaRPr lang="zh-CN" altLang="en-US" sz="3200" b="1" dirty="0">
              <a:solidFill>
                <a:srgbClr val="0033CC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文本框 1"/>
          <p:cNvSpPr txBox="1"/>
          <p:nvPr/>
        </p:nvSpPr>
        <p:spPr>
          <a:xfrm>
            <a:off x="576263" y="930275"/>
            <a:ext cx="7632700" cy="1281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武松在躲老虎，作者为什么没用“躲”，而用了“闪”？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1550" y="2362200"/>
            <a:ext cx="7200900" cy="1922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    武松遭到突然袭击，在毫无防备的情况下，“闪”既是本能的反应，又是防御的手段，体现出武松的机警敏捷。</a:t>
            </a:r>
            <a:endParaRPr lang="zh-CN" altLang="en-US" sz="3200" b="1" dirty="0">
              <a:solidFill>
                <a:srgbClr val="0033CC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文本框 1"/>
          <p:cNvSpPr txBox="1"/>
          <p:nvPr/>
        </p:nvSpPr>
        <p:spPr>
          <a:xfrm>
            <a:off x="684213" y="915988"/>
            <a:ext cx="763270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初见老虎，武松一闪再闪，你怎么看？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16013" y="1708150"/>
            <a:ext cx="7200900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    不了解敌人，上来就硬拼是不对的，那是莽夫的行为。知己知彼，才能百战不殆。武松在一闪再闪之时了解了老虎的性情，真是机智、聪明。</a:t>
            </a:r>
            <a:endParaRPr lang="zh-CN" altLang="en-US" sz="3200" b="1" dirty="0">
              <a:solidFill>
                <a:srgbClr val="0033CC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文本框 1"/>
          <p:cNvSpPr txBox="1"/>
          <p:nvPr/>
        </p:nvSpPr>
        <p:spPr>
          <a:xfrm>
            <a:off x="611188" y="484188"/>
            <a:ext cx="7632700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武松摸清了老虎的底细，还要不要再闪下去？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00338" y="1079500"/>
            <a:ext cx="1150937" cy="684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不要</a:t>
            </a:r>
            <a:endParaRPr lang="zh-CN" altLang="en-US" sz="3200" b="1" dirty="0">
              <a:solidFill>
                <a:srgbClr val="0033CC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0724" name="文本框 3"/>
          <p:cNvSpPr txBox="1"/>
          <p:nvPr/>
        </p:nvSpPr>
        <p:spPr>
          <a:xfrm>
            <a:off x="611188" y="1852613"/>
            <a:ext cx="763270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继续闪下去会怎样？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2988" y="2546350"/>
            <a:ext cx="7200900" cy="1865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    狭路相逢勇者胜，此时，不是老虎死就是武松亡。所以此刻武松只有一条路，那就是打虎。</a:t>
            </a:r>
            <a:endParaRPr lang="zh-CN" altLang="en-US" sz="3200" b="1" dirty="0">
              <a:solidFill>
                <a:srgbClr val="0033CC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0724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框 4"/>
          <p:cNvSpPr txBox="1"/>
          <p:nvPr/>
        </p:nvSpPr>
        <p:spPr>
          <a:xfrm>
            <a:off x="863600" y="598488"/>
            <a:ext cx="7416800" cy="684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找出文中写武松打虎的句子。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55650" y="1492250"/>
            <a:ext cx="7416800" cy="3095625"/>
            <a:chOff x="827584" y="843558"/>
            <a:chExt cx="7416824" cy="4151037"/>
          </a:xfrm>
        </p:grpSpPr>
        <p:sp>
          <p:nvSpPr>
            <p:cNvPr id="35844" name="文本框 2"/>
            <p:cNvSpPr txBox="1"/>
            <p:nvPr/>
          </p:nvSpPr>
          <p:spPr>
            <a:xfrm>
              <a:off x="899592" y="843558"/>
              <a:ext cx="7200800" cy="29694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marL="457200" indent="-457200" eaLnBrk="1" hangingPunct="1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r>
                <a:rPr lang="zh-CN" altLang="en-US" sz="3200" b="1" dirty="0">
                  <a:latin typeface="宋体" panose="02010600030101010101" pitchFamily="2" charset="-122"/>
                </a:rPr>
                <a:t>武松见那大虫复翻身回来，双手轮起梢棒，尽平生气力，只一棒，从半空劈将下来。</a:t>
              </a:r>
              <a:endParaRPr lang="zh-CN" altLang="en-US" sz="3200" b="1" dirty="0">
                <a:latin typeface="宋体" panose="02010600030101010101" pitchFamily="2" charset="-122"/>
              </a:endParaRPr>
            </a:p>
            <a:p>
              <a:pPr marL="457200" indent="-457200" eaLnBrk="1" hangingPunct="1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r>
                <a:rPr lang="zh-CN" altLang="en-US" sz="3200" b="1" dirty="0">
                  <a:latin typeface="宋体" panose="02010600030101010101" pitchFamily="2" charset="-122"/>
                </a:rPr>
                <a:t>武松将半截棒丢在一边，两只手就势把大虫顶花皮揪住，一按按将下来。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  <p:sp>
          <p:nvSpPr>
            <p:cNvPr id="8" name="圆角矩形 3"/>
            <p:cNvSpPr/>
            <p:nvPr/>
          </p:nvSpPr>
          <p:spPr>
            <a:xfrm>
              <a:off x="827584" y="843558"/>
              <a:ext cx="7416824" cy="4151037"/>
            </a:xfrm>
            <a:prstGeom prst="roundRect">
              <a:avLst>
                <a:gd name="adj" fmla="val 8785"/>
              </a:avLst>
            </a:prstGeom>
            <a:noFill/>
            <a:ln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971550" y="1131888"/>
            <a:ext cx="7416800" cy="3168650"/>
            <a:chOff x="827584" y="843558"/>
            <a:chExt cx="7416824" cy="4151037"/>
          </a:xfrm>
        </p:grpSpPr>
        <p:sp>
          <p:nvSpPr>
            <p:cNvPr id="36867" name="文本框 2"/>
            <p:cNvSpPr txBox="1"/>
            <p:nvPr/>
          </p:nvSpPr>
          <p:spPr>
            <a:xfrm>
              <a:off x="899592" y="843558"/>
              <a:ext cx="7200800" cy="388932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marL="457200" indent="-457200" eaLnBrk="1" hangingPunct="1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r>
                <a:rPr lang="zh-CN" altLang="en-US" sz="3200" b="1" dirty="0">
                  <a:latin typeface="宋体" panose="02010600030101010101" pitchFamily="2" charset="-122"/>
                </a:rPr>
                <a:t>武松把只脚望大虫面门上、眼睛里只顾乱踢。</a:t>
              </a:r>
              <a:endParaRPr lang="zh-CN" altLang="en-US" sz="3200" b="1" dirty="0">
                <a:latin typeface="宋体" panose="02010600030101010101" pitchFamily="2" charset="-122"/>
              </a:endParaRPr>
            </a:p>
            <a:p>
              <a:pPr marL="457200" indent="-457200" eaLnBrk="1" hangingPunct="1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r>
                <a:rPr lang="zh-CN" altLang="en-US" sz="3200" b="1" dirty="0">
                  <a:latin typeface="宋体" panose="02010600030101010101" pitchFamily="2" charset="-122"/>
                </a:rPr>
                <a:t>武松把左手紧紧地揪住顶花皮，偷出右手来，提起铁锤般大小拳头，尽平生之力，只顾打。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  <p:sp>
          <p:nvSpPr>
            <p:cNvPr id="7" name="圆角矩形 3"/>
            <p:cNvSpPr/>
            <p:nvPr/>
          </p:nvSpPr>
          <p:spPr>
            <a:xfrm>
              <a:off x="827584" y="843558"/>
              <a:ext cx="7416824" cy="4151037"/>
            </a:xfrm>
            <a:prstGeom prst="roundRect">
              <a:avLst>
                <a:gd name="adj" fmla="val 8785"/>
              </a:avLst>
            </a:prstGeom>
            <a:noFill/>
            <a:ln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16013" y="1130300"/>
            <a:ext cx="727392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buFont typeface="Wingdings" panose="05000000000000000000" pitchFamily="2" charset="2"/>
            </a:pPr>
            <a:r>
              <a:rPr lang="zh-CN" altLang="en-US" sz="3200" b="1" dirty="0">
                <a:latin typeface="宋体" panose="02010600030101010101" pitchFamily="2" charset="-122"/>
              </a:rPr>
              <a:t>你们对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水浒传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这本书有哪些了解？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16013" y="2066925"/>
            <a:ext cx="7129462" cy="1922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    《</a:t>
            </a: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水浒传</a:t>
            </a:r>
            <a:r>
              <a:rPr lang="en-US" altLang="zh-CN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是我国的四大古典名著之一。这部小说塑造了一百零八位个性鲜明的英雄好汉形象。</a:t>
            </a:r>
            <a:endParaRPr lang="zh-CN" altLang="en-US" sz="3200" b="1" dirty="0">
              <a:solidFill>
                <a:srgbClr val="0033CC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文本框 1"/>
          <p:cNvSpPr txBox="1"/>
          <p:nvPr/>
        </p:nvSpPr>
        <p:spPr>
          <a:xfrm>
            <a:off x="611188" y="700088"/>
            <a:ext cx="7632700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这些句子都是写武松打虎的，找一找，“打”这个字出现了几次？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72225" y="1246188"/>
            <a:ext cx="1079500" cy="684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一次</a:t>
            </a:r>
            <a:endParaRPr lang="zh-CN" altLang="en-US" sz="3200" b="1" dirty="0">
              <a:solidFill>
                <a:srgbClr val="0033CC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796" name="文本框 3"/>
          <p:cNvSpPr txBox="1"/>
          <p:nvPr/>
        </p:nvSpPr>
        <p:spPr>
          <a:xfrm>
            <a:off x="611188" y="2208213"/>
            <a:ext cx="763270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描写武松打虎的动作的词语还有哪些？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6013" y="3076575"/>
            <a:ext cx="6840537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40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轮  劈  揪  按  踢  提</a:t>
            </a:r>
            <a:endParaRPr lang="zh-CN" altLang="en-US" sz="4000" b="1" dirty="0">
              <a:solidFill>
                <a:srgbClr val="0033CC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3796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文本框 1"/>
          <p:cNvSpPr txBox="1"/>
          <p:nvPr/>
        </p:nvSpPr>
        <p:spPr>
          <a:xfrm>
            <a:off x="684213" y="411163"/>
            <a:ext cx="763270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武松在打虎时只用了一种打法吗？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16013" y="1131888"/>
            <a:ext cx="7200900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    不是，他是又轮，又劈，又揪，又按，又踢，又打。</a:t>
            </a:r>
            <a:endParaRPr lang="zh-CN" altLang="en-US" sz="3200" b="1" dirty="0">
              <a:solidFill>
                <a:srgbClr val="0033CC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4820" name="文本框 3"/>
          <p:cNvSpPr txBox="1"/>
          <p:nvPr/>
        </p:nvSpPr>
        <p:spPr>
          <a:xfrm>
            <a:off x="684213" y="2500313"/>
            <a:ext cx="7632700" cy="1273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这么多的打法，武松是在乱打一气吗？你从文中哪个词语看出来的？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08175" y="3851275"/>
            <a:ext cx="5616575" cy="684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不是，从“就势”一词看出。</a:t>
            </a:r>
            <a:endParaRPr lang="zh-CN" altLang="en-US" sz="3200" b="1" dirty="0">
              <a:solidFill>
                <a:srgbClr val="0033CC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4820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文本框 1"/>
          <p:cNvSpPr txBox="1"/>
          <p:nvPr/>
        </p:nvSpPr>
        <p:spPr>
          <a:xfrm>
            <a:off x="611188" y="1058863"/>
            <a:ext cx="763270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“就势”是什么意思？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42988" y="1995488"/>
            <a:ext cx="7200900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    见机行事，不同情况下，采用不同的打法。</a:t>
            </a:r>
            <a:endParaRPr lang="zh-CN" altLang="en-US" sz="3200" b="1" dirty="0">
              <a:solidFill>
                <a:srgbClr val="0033CC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文本框 1"/>
          <p:cNvSpPr txBox="1"/>
          <p:nvPr/>
        </p:nvSpPr>
        <p:spPr>
          <a:xfrm>
            <a:off x="519113" y="1000125"/>
            <a:ext cx="4464050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齐读课文第</a:t>
            </a:r>
            <a:r>
              <a:rPr lang="en-US" altLang="zh-CN" sz="3200" b="1" dirty="0">
                <a:latin typeface="宋体" panose="02010600030101010101" pitchFamily="2" charset="-122"/>
              </a:rPr>
              <a:t>5</a:t>
            </a:r>
            <a:r>
              <a:rPr lang="zh-CN" altLang="en-US" sz="3200" b="1" dirty="0">
                <a:latin typeface="宋体" panose="02010600030101010101" pitchFamily="2" charset="-122"/>
              </a:rPr>
              <a:t>自然段，想象当时武松打虎的激烈场面。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9113" y="3208338"/>
            <a:ext cx="7869237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就是因为这一次打虎，武松成了家喻户晓的打虎</a:t>
            </a:r>
            <a:r>
              <a:rPr lang="zh-CN" altLang="en-US" sz="3200" b="1" dirty="0">
                <a:solidFill>
                  <a:srgbClr val="FF00FF"/>
                </a:solidFill>
                <a:latin typeface="宋体" panose="02010600030101010101" pitchFamily="2" charset="-122"/>
              </a:rPr>
              <a:t>英雄</a:t>
            </a:r>
            <a:r>
              <a:rPr lang="zh-CN" altLang="en-US" sz="3200" b="1" dirty="0">
                <a:latin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39" y="666520"/>
            <a:ext cx="3004126" cy="24549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863600" y="700088"/>
            <a:ext cx="7416800" cy="2447925"/>
            <a:chOff x="827584" y="843558"/>
            <a:chExt cx="7416824" cy="2448272"/>
          </a:xfrm>
        </p:grpSpPr>
        <p:sp>
          <p:nvSpPr>
            <p:cNvPr id="41989" name="文本框 2"/>
            <p:cNvSpPr txBox="1"/>
            <p:nvPr/>
          </p:nvSpPr>
          <p:spPr>
            <a:xfrm>
              <a:off x="899592" y="843558"/>
              <a:ext cx="7200800" cy="237791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marL="457200" indent="-457200" eaLnBrk="1" hangingPunct="1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r>
                <a:rPr lang="zh-CN" altLang="en-US" sz="3200" b="1" dirty="0">
                  <a:latin typeface="宋体" panose="02010600030101010101" pitchFamily="2" charset="-122"/>
                </a:rPr>
                <a:t>武松被那一惊，酒都做冷汗出了。</a:t>
              </a:r>
              <a:endParaRPr lang="zh-CN" altLang="en-US" sz="3200" b="1" dirty="0">
                <a:latin typeface="宋体" panose="02010600030101010101" pitchFamily="2" charset="-122"/>
              </a:endParaRPr>
            </a:p>
            <a:p>
              <a:pPr marL="457200" indent="-457200" eaLnBrk="1" hangingPunct="1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r>
                <a:rPr lang="zh-CN" altLang="en-US" sz="3200" b="1" dirty="0">
                  <a:latin typeface="宋体" panose="02010600030101010101" pitchFamily="2" charset="-122"/>
                </a:rPr>
                <a:t>定睛看时，一棒劈不着大虫。原来慌了，正打在枯树上，把那条梢棒折做两截，只拿得一半在手里。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827584" y="843558"/>
              <a:ext cx="7416824" cy="2448272"/>
            </a:xfrm>
            <a:prstGeom prst="roundRect">
              <a:avLst>
                <a:gd name="adj" fmla="val 8785"/>
              </a:avLst>
            </a:prstGeom>
            <a:noFill/>
            <a:ln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719138" y="3241675"/>
            <a:ext cx="763270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从这两句话中你体会到了什么？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50938" y="3940175"/>
            <a:ext cx="7200900" cy="684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武松心里很害怕、紧张。</a:t>
            </a:r>
            <a:endParaRPr lang="zh-CN" altLang="en-US" sz="3200" b="1" dirty="0">
              <a:solidFill>
                <a:srgbClr val="0033CC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文本框 1"/>
          <p:cNvSpPr txBox="1"/>
          <p:nvPr/>
        </p:nvSpPr>
        <p:spPr>
          <a:xfrm>
            <a:off x="1042988" y="1104900"/>
            <a:ext cx="7488237" cy="2932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即使是无所畏惧、机智勇敢的英雄，也有害怕紧张的时候。试着用自己的话详细讲述武松打虎的部分，可以加上适当的语气、表情和动作。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文本框 1"/>
          <p:cNvSpPr txBox="1"/>
          <p:nvPr/>
        </p:nvSpPr>
        <p:spPr>
          <a:xfrm>
            <a:off x="3635375" y="0"/>
            <a:ext cx="19431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整体阅读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035" name="文本框 2"/>
          <p:cNvSpPr txBox="1"/>
          <p:nvPr/>
        </p:nvSpPr>
        <p:spPr>
          <a:xfrm>
            <a:off x="827088" y="1844675"/>
            <a:ext cx="7559675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快速浏览喝酒、上冈这两个部分，说说你看到的武松是怎么样的。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863600" y="627063"/>
            <a:ext cx="7416800" cy="1222375"/>
            <a:chOff x="827584" y="843558"/>
            <a:chExt cx="7416824" cy="1223354"/>
          </a:xfrm>
        </p:grpSpPr>
        <p:sp>
          <p:nvSpPr>
            <p:cNvPr id="45064" name="文本框 2"/>
            <p:cNvSpPr txBox="1"/>
            <p:nvPr/>
          </p:nvSpPr>
          <p:spPr>
            <a:xfrm>
              <a:off x="899592" y="843558"/>
              <a:ext cx="7200800" cy="119667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</a:rPr>
                <a:t>    武松敲着桌子叫道：“主人家，怎的不来筛酒？”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827584" y="843558"/>
              <a:ext cx="7416824" cy="1223354"/>
            </a:xfrm>
            <a:prstGeom prst="roundRect">
              <a:avLst>
                <a:gd name="adj" fmla="val 8785"/>
              </a:avLst>
            </a:prstGeom>
            <a:noFill/>
            <a:ln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771775" y="1919288"/>
            <a:ext cx="406717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粗鲁、没礼貌、豪爽</a:t>
            </a:r>
            <a:endParaRPr lang="zh-CN" altLang="en-US" sz="3200" b="1" dirty="0">
              <a:solidFill>
                <a:srgbClr val="0033CC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63600" y="2693988"/>
            <a:ext cx="7416800" cy="1222375"/>
            <a:chOff x="827584" y="843558"/>
            <a:chExt cx="7416824" cy="1223354"/>
          </a:xfrm>
        </p:grpSpPr>
        <p:sp>
          <p:nvSpPr>
            <p:cNvPr id="45062" name="文本框 6"/>
            <p:cNvSpPr txBox="1"/>
            <p:nvPr/>
          </p:nvSpPr>
          <p:spPr>
            <a:xfrm>
              <a:off x="899592" y="843558"/>
              <a:ext cx="7200800" cy="119667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</a:rPr>
                <a:t>    （武松）便问主人家道：“你如何不肯卖酒与我吃？”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827584" y="843558"/>
              <a:ext cx="7416824" cy="1223354"/>
            </a:xfrm>
            <a:prstGeom prst="roundRect">
              <a:avLst>
                <a:gd name="adj" fmla="val 8785"/>
              </a:avLst>
            </a:prstGeom>
            <a:noFill/>
            <a:ln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095625" y="4062413"/>
            <a:ext cx="2665413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冲动、鲁莽</a:t>
            </a:r>
            <a:endParaRPr lang="zh-CN" altLang="en-US" sz="3200" b="1" dirty="0">
              <a:solidFill>
                <a:srgbClr val="0033CC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863600" y="915988"/>
            <a:ext cx="7416800" cy="1195387"/>
            <a:chOff x="827584" y="843558"/>
            <a:chExt cx="7416824" cy="1194642"/>
          </a:xfrm>
        </p:grpSpPr>
        <p:sp>
          <p:nvSpPr>
            <p:cNvPr id="46086" name="文本框 2"/>
            <p:cNvSpPr txBox="1"/>
            <p:nvPr/>
          </p:nvSpPr>
          <p:spPr>
            <a:xfrm>
              <a:off x="899592" y="843558"/>
              <a:ext cx="7200800" cy="11946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</a:rPr>
                <a:t>    休要胡说。没地不还你钱，再筛三碗来我吃。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827584" y="843558"/>
              <a:ext cx="7416824" cy="1194642"/>
            </a:xfrm>
            <a:prstGeom prst="roundRect">
              <a:avLst>
                <a:gd name="adj" fmla="val 8785"/>
              </a:avLst>
            </a:prstGeom>
            <a:noFill/>
            <a:ln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671888" y="2182813"/>
            <a:ext cx="165735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倔强</a:t>
            </a:r>
            <a:endParaRPr lang="zh-CN" altLang="en-US" sz="3200" b="1" dirty="0">
              <a:solidFill>
                <a:srgbClr val="0033CC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7888" y="2855913"/>
            <a:ext cx="763270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除了倔强，你还读出了什么？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03575" y="3719513"/>
            <a:ext cx="2592388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爱逞能</a:t>
            </a:r>
            <a:endParaRPr lang="zh-CN" altLang="en-US" sz="3200" b="1" dirty="0">
              <a:solidFill>
                <a:srgbClr val="0033CC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55650" y="627063"/>
            <a:ext cx="763270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文中还有哪些句子表现出武松爱逞能？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27088" y="1563688"/>
            <a:ext cx="7704137" cy="2455862"/>
            <a:chOff x="827584" y="843558"/>
            <a:chExt cx="7704733" cy="2456057"/>
          </a:xfrm>
        </p:grpSpPr>
        <p:sp>
          <p:nvSpPr>
            <p:cNvPr id="47108" name="文本框 3"/>
            <p:cNvSpPr txBox="1"/>
            <p:nvPr/>
          </p:nvSpPr>
          <p:spPr>
            <a:xfrm>
              <a:off x="899592" y="843558"/>
              <a:ext cx="7632725" cy="23777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</a:rPr>
                <a:t>    这早晚正是未末申初时分，我见你走都不问人，枉送了自家性命。不如就我此间歇了，等明日慢慢凑的三二十人，一齐好过冈子。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827584" y="843558"/>
              <a:ext cx="7704733" cy="2456057"/>
            </a:xfrm>
            <a:prstGeom prst="roundRect">
              <a:avLst>
                <a:gd name="adj" fmla="val 8785"/>
              </a:avLst>
            </a:prstGeom>
            <a:noFill/>
            <a:ln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1266" name="图片 2"/>
          <p:cNvPicPr>
            <a:picLocks noChangeAspect="1"/>
          </p:cNvPicPr>
          <p:nvPr/>
        </p:nvPicPr>
        <p:blipFill>
          <a:blip r:embed="rId2"/>
          <a:srcRect l="34081" t="-75"/>
          <a:stretch>
            <a:fillRect/>
          </a:stretch>
        </p:blipFill>
        <p:spPr>
          <a:xfrm>
            <a:off x="250825" y="195263"/>
            <a:ext cx="2368550" cy="463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椭圆 5"/>
          <p:cNvSpPr/>
          <p:nvPr/>
        </p:nvSpPr>
        <p:spPr>
          <a:xfrm>
            <a:off x="4932363" y="2066925"/>
            <a:ext cx="720725" cy="720725"/>
          </a:xfrm>
          <a:prstGeom prst="ellipse">
            <a:avLst/>
          </a:prstGeom>
          <a:solidFill>
            <a:srgbClr val="02A0E9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68" name="标题 1"/>
          <p:cNvSpPr txBox="1"/>
          <p:nvPr/>
        </p:nvSpPr>
        <p:spPr>
          <a:xfrm>
            <a:off x="3851275" y="1997075"/>
            <a:ext cx="4897438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 eaLnBrk="1" hangingPunct="1">
              <a:buFont typeface="Arial" panose="020B0604020202020204" pitchFamily="34" charset="0"/>
            </a:pPr>
            <a:r>
              <a:rPr lang="en-US" altLang="zh-CN" sz="44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6</a:t>
            </a:r>
            <a:r>
              <a:rPr lang="en-US" altLang="zh-CN" sz="4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4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景阳冈</a:t>
            </a:r>
            <a:endParaRPr lang="zh-CN" altLang="en-US" sz="44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863600" y="700088"/>
            <a:ext cx="7416800" cy="2455862"/>
            <a:chOff x="827584" y="843558"/>
            <a:chExt cx="7416824" cy="2456057"/>
          </a:xfrm>
        </p:grpSpPr>
        <p:sp>
          <p:nvSpPr>
            <p:cNvPr id="48132" name="文本框 2"/>
            <p:cNvSpPr txBox="1"/>
            <p:nvPr/>
          </p:nvSpPr>
          <p:spPr>
            <a:xfrm>
              <a:off x="899592" y="843558"/>
              <a:ext cx="7200800" cy="23777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</a:rPr>
                <a:t>    武松听了，笑道：“我是清河县人氏，这条景阳冈上少也走过了一二十遭，几时见说有大虫！你休说这话来吓我！便有大虫，我也不怕。”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827584" y="843558"/>
              <a:ext cx="7416824" cy="2456057"/>
            </a:xfrm>
            <a:prstGeom prst="roundRect">
              <a:avLst>
                <a:gd name="adj" fmla="val 8785"/>
              </a:avLst>
            </a:prstGeom>
            <a:noFill/>
            <a:ln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863600" y="3363913"/>
            <a:ext cx="7272338" cy="1274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    武松太逞能了，店家劝他晚上不要独自过冈，他不听，执意上去。</a:t>
            </a:r>
            <a:endParaRPr lang="zh-CN" altLang="en-US" sz="3200" b="1" dirty="0">
              <a:solidFill>
                <a:srgbClr val="0033CC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863600" y="1203325"/>
            <a:ext cx="7416800" cy="1871663"/>
            <a:chOff x="827584" y="843558"/>
            <a:chExt cx="7416824" cy="1872208"/>
          </a:xfrm>
        </p:grpSpPr>
        <p:sp>
          <p:nvSpPr>
            <p:cNvPr id="49156" name="文本框 2"/>
            <p:cNvSpPr txBox="1"/>
            <p:nvPr/>
          </p:nvSpPr>
          <p:spPr>
            <a:xfrm>
              <a:off x="899592" y="843558"/>
              <a:ext cx="7200800" cy="17871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</a:rPr>
                <a:t>    武松道：“便真个有虎，老爷也不怕。你留我在家里歇，莫不半夜三更要谋我财，害我性命，却把大虫吓我？”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827584" y="843558"/>
              <a:ext cx="7416824" cy="1872208"/>
            </a:xfrm>
            <a:prstGeom prst="roundRect">
              <a:avLst>
                <a:gd name="adj" fmla="val 8785"/>
              </a:avLst>
            </a:prstGeom>
            <a:noFill/>
            <a:ln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882650" y="3219450"/>
            <a:ext cx="7237413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多疑</a:t>
            </a:r>
            <a:endParaRPr lang="zh-CN" altLang="en-US" sz="3200" b="1" dirty="0">
              <a:solidFill>
                <a:srgbClr val="0033CC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971550" y="812800"/>
            <a:ext cx="7416800" cy="2378075"/>
            <a:chOff x="827584" y="843558"/>
            <a:chExt cx="7416824" cy="2376518"/>
          </a:xfrm>
        </p:grpSpPr>
        <p:sp>
          <p:nvSpPr>
            <p:cNvPr id="50180" name="文本框 2"/>
            <p:cNvSpPr txBox="1"/>
            <p:nvPr/>
          </p:nvSpPr>
          <p:spPr>
            <a:xfrm>
              <a:off x="899592" y="843558"/>
              <a:ext cx="7200800" cy="23765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</a:rPr>
                <a:t>    武松读了印信榜文，方知端的有虎。欲待发步再回酒店里来，寻思道：“我回去时，须吃他耻笑，不是好汉，难以转去。”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827584" y="843558"/>
              <a:ext cx="7416824" cy="2376518"/>
            </a:xfrm>
            <a:prstGeom prst="roundRect">
              <a:avLst>
                <a:gd name="adj" fmla="val 8785"/>
              </a:avLst>
            </a:prstGeom>
            <a:noFill/>
            <a:ln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755650" y="3692525"/>
            <a:ext cx="7237413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爱面子</a:t>
            </a:r>
            <a:endParaRPr lang="zh-CN" altLang="en-US" sz="3200" b="1" dirty="0">
              <a:solidFill>
                <a:srgbClr val="0033CC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文本框 6"/>
          <p:cNvSpPr txBox="1"/>
          <p:nvPr/>
        </p:nvSpPr>
        <p:spPr>
          <a:xfrm>
            <a:off x="1116013" y="1635125"/>
            <a:ext cx="6769100" cy="1865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从这些语言描写中，我们可以感受到武松</a:t>
            </a:r>
            <a:r>
              <a:rPr lang="zh-CN" altLang="en-US" sz="3200" b="1" dirty="0">
                <a:solidFill>
                  <a:srgbClr val="FF00FF"/>
                </a:solidFill>
                <a:latin typeface="宋体" panose="02010600030101010101" pitchFamily="2" charset="-122"/>
              </a:rPr>
              <a:t>倔强、爱逞能、多疑、爱面子</a:t>
            </a:r>
            <a:r>
              <a:rPr lang="zh-CN" altLang="en-US" sz="3200" b="1" dirty="0">
                <a:latin typeface="宋体" panose="02010600030101010101" pitchFamily="2" charset="-122"/>
              </a:rPr>
              <a:t>的性格特点。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1042988" y="842963"/>
            <a:ext cx="7416800" cy="3673475"/>
            <a:chOff x="827584" y="843558"/>
            <a:chExt cx="7416824" cy="3558819"/>
          </a:xfrm>
        </p:grpSpPr>
        <p:sp>
          <p:nvSpPr>
            <p:cNvPr id="52227" name="文本框 2"/>
            <p:cNvSpPr txBox="1"/>
            <p:nvPr/>
          </p:nvSpPr>
          <p:spPr>
            <a:xfrm>
              <a:off x="899592" y="843558"/>
              <a:ext cx="7200800" cy="35588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</a:rPr>
                <a:t>    武松</a:t>
              </a:r>
              <a:r>
                <a:rPr lang="zh-CN" altLang="en-US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笑</a:t>
              </a:r>
              <a:r>
                <a:rPr lang="zh-CN" altLang="en-US" sz="3200" b="1" dirty="0">
                  <a:latin typeface="宋体" panose="02010600030101010101" pitchFamily="2" charset="-122"/>
                </a:rPr>
                <a:t>道：“原来恁地。我却吃了三碗，如何不醉？”</a:t>
              </a:r>
              <a:endParaRPr lang="zh-CN" altLang="en-US" sz="3200" b="1" dirty="0"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</a:rPr>
                <a:t>    武松听了，</a:t>
              </a:r>
              <a:r>
                <a:rPr lang="zh-CN" altLang="en-US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笑</a:t>
              </a:r>
              <a:r>
                <a:rPr lang="zh-CN" altLang="en-US" sz="3200" b="1" dirty="0">
                  <a:latin typeface="宋体" panose="02010600030101010101" pitchFamily="2" charset="-122"/>
                </a:rPr>
                <a:t>道：“我是清河县人氏，这条景阳冈上少也走过了一二十遭，几时见说有大虫！你休说这话来吓我！便有大虫，我也不怕。”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827584" y="843558"/>
              <a:ext cx="7416824" cy="3528060"/>
            </a:xfrm>
            <a:prstGeom prst="roundRect">
              <a:avLst>
                <a:gd name="adj" fmla="val 8785"/>
              </a:avLst>
            </a:prstGeom>
            <a:noFill/>
            <a:ln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900113" y="771525"/>
            <a:ext cx="7416800" cy="1295400"/>
            <a:chOff x="827584" y="843558"/>
            <a:chExt cx="7416824" cy="1296040"/>
          </a:xfrm>
        </p:grpSpPr>
        <p:sp>
          <p:nvSpPr>
            <p:cNvPr id="53253" name="文本框 2"/>
            <p:cNvSpPr txBox="1"/>
            <p:nvPr/>
          </p:nvSpPr>
          <p:spPr>
            <a:xfrm>
              <a:off x="899592" y="843558"/>
              <a:ext cx="7200800" cy="119559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</a:rPr>
                <a:t>    存想了一回，说道：“怕甚么！且只顾上去，看怎地！”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827584" y="843558"/>
              <a:ext cx="7416824" cy="1296040"/>
            </a:xfrm>
            <a:prstGeom prst="roundRect">
              <a:avLst>
                <a:gd name="adj" fmla="val 8785"/>
              </a:avLst>
            </a:prstGeom>
            <a:noFill/>
            <a:ln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900113" y="2347913"/>
            <a:ext cx="7632700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武松说话时老在笑，他在笑什么？可以看出他怎样的特点？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31913" y="3651250"/>
            <a:ext cx="7127875" cy="1273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    笑别人胆小，说明武松浑身是胆、勇敢无畏。</a:t>
            </a:r>
            <a:endParaRPr lang="zh-CN" altLang="en-US" sz="3200" b="1" dirty="0">
              <a:solidFill>
                <a:srgbClr val="0033CC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39750" y="627063"/>
            <a:ext cx="7993063" cy="1274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武松打虎之前笑了好几次，打虎之后还笑得出来吗？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42988" y="1922463"/>
            <a:ext cx="7416800" cy="1273175"/>
            <a:chOff x="827584" y="843558"/>
            <a:chExt cx="7416824" cy="1274195"/>
          </a:xfrm>
        </p:grpSpPr>
        <p:sp>
          <p:nvSpPr>
            <p:cNvPr id="54281" name="文本框 3"/>
            <p:cNvSpPr txBox="1"/>
            <p:nvPr/>
          </p:nvSpPr>
          <p:spPr>
            <a:xfrm>
              <a:off x="899592" y="843558"/>
              <a:ext cx="7200800" cy="119667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</a:rPr>
                <a:t>    就石头边寻了毡笠儿，转过乱树林边，一步步挨下冈子来。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827584" y="843558"/>
              <a:ext cx="7416824" cy="1274195"/>
            </a:xfrm>
            <a:prstGeom prst="roundRect">
              <a:avLst>
                <a:gd name="adj" fmla="val 8785"/>
              </a:avLst>
            </a:prstGeom>
            <a:noFill/>
            <a:ln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6" name="椭圆 5"/>
          <p:cNvSpPr/>
          <p:nvPr/>
        </p:nvSpPr>
        <p:spPr>
          <a:xfrm>
            <a:off x="3182938" y="2571750"/>
            <a:ext cx="515938" cy="515938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18213" y="2511425"/>
            <a:ext cx="2736850" cy="1368425"/>
            <a:chOff x="5732462" y="1635646"/>
            <a:chExt cx="2736305" cy="1368152"/>
          </a:xfrm>
        </p:grpSpPr>
        <p:sp>
          <p:nvSpPr>
            <p:cNvPr id="8" name="云形标注 7"/>
            <p:cNvSpPr/>
            <p:nvPr/>
          </p:nvSpPr>
          <p:spPr>
            <a:xfrm>
              <a:off x="5732462" y="1635646"/>
              <a:ext cx="2736305" cy="1368152"/>
            </a:xfrm>
            <a:prstGeom prst="cloudCallout">
              <a:avLst>
                <a:gd name="adj1" fmla="val -80564"/>
                <a:gd name="adj2" fmla="val -29652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4280" name="文本框 1"/>
            <p:cNvSpPr txBox="1"/>
            <p:nvPr/>
          </p:nvSpPr>
          <p:spPr>
            <a:xfrm>
              <a:off x="5940153" y="1756074"/>
              <a:ext cx="2384598" cy="10772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3200" b="1" dirty="0">
                  <a:latin typeface="宋体" panose="02010600030101010101" pitchFamily="2" charset="-122"/>
                </a:rPr>
                <a:t>    你感受到了什么？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827088" y="3651250"/>
            <a:ext cx="7561262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    武松在同猛虎博斗后，手脚酥软、筋疲力尽。</a:t>
            </a:r>
            <a:endParaRPr lang="zh-CN" altLang="en-US" sz="3200" b="1" dirty="0">
              <a:solidFill>
                <a:srgbClr val="0033CC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10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文本框 1"/>
          <p:cNvSpPr txBox="1"/>
          <p:nvPr/>
        </p:nvSpPr>
        <p:spPr>
          <a:xfrm>
            <a:off x="900113" y="1058863"/>
            <a:ext cx="7488237" cy="245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从武松打虎这个部分我们看出他是英雄，从武松的豪放、倔强、多疑、爱面子可以看出他其实也是一个什么样的人？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03688" y="3579813"/>
            <a:ext cx="1189037" cy="757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凡人</a:t>
            </a:r>
            <a:endParaRPr lang="zh-CN" altLang="en-US" sz="3600" b="1" dirty="0">
              <a:solidFill>
                <a:srgbClr val="0033CC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95288" y="484188"/>
            <a:ext cx="7993062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课文最精彩的部分是武松打虎，可作者为什么要用大量的笔墨写他喝酒、上冈的部分呢？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6138" y="2271713"/>
            <a:ext cx="7559675" cy="24558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    详细写这两个部分不仅是故事情节发展的需要，为写他勇打猛虎做了很好的铺垫，而且表现了武松豪放、倔强的性格，让我们看到了一个更全面更真实的武松。</a:t>
            </a:r>
            <a:endParaRPr lang="zh-CN" altLang="en-US" sz="3200" b="1" dirty="0">
              <a:solidFill>
                <a:srgbClr val="0033CC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文本框 1"/>
          <p:cNvSpPr txBox="1"/>
          <p:nvPr/>
        </p:nvSpPr>
        <p:spPr>
          <a:xfrm>
            <a:off x="3635375" y="0"/>
            <a:ext cx="19431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9750" y="842963"/>
            <a:ext cx="7993063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为了刻画出武松的人物形象，作者运用了哪些方法？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8375" y="2500313"/>
            <a:ext cx="7561263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    抓住人物的语言、动作、神态和心理描写。</a:t>
            </a:r>
            <a:endParaRPr lang="zh-CN" altLang="en-US" sz="3200" b="1" dirty="0">
              <a:solidFill>
                <a:srgbClr val="0033CC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55650" y="915988"/>
            <a:ext cx="7561263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故事的主人公是谁呢？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80063" y="900113"/>
            <a:ext cx="1079500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武松</a:t>
            </a:r>
            <a:endParaRPr lang="zh-CN" altLang="en-US" sz="3200" b="1" dirty="0">
              <a:solidFill>
                <a:srgbClr val="0033CC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650" y="1708150"/>
            <a:ext cx="7561263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武松为什么来景阳冈？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87450" y="2500313"/>
            <a:ext cx="7561263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    武松许久不见哥哥，急着赶路回清河县寻找哥哥武大郎，途中路过景阳冈。</a:t>
            </a:r>
            <a:endParaRPr lang="zh-CN" altLang="en-US" sz="3200" b="1" dirty="0">
              <a:solidFill>
                <a:srgbClr val="0033CC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95288" y="1131888"/>
            <a:ext cx="8642350" cy="3416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000" b="1" dirty="0">
                <a:latin typeface="楷体" pitchFamily="49" charset="-122"/>
                <a:ea typeface="楷体" pitchFamily="49" charset="-122"/>
              </a:rPr>
              <a:t>第二十三回：横海郡柴进留宾  景阳冈武松打虎</a:t>
            </a:r>
            <a:endParaRPr lang="zh-CN" altLang="en-US" sz="3000" b="1" dirty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000" b="1" dirty="0">
                <a:latin typeface="楷体" pitchFamily="49" charset="-122"/>
                <a:ea typeface="楷体" pitchFamily="49" charset="-122"/>
              </a:rPr>
              <a:t>第二十六回：郓哥大闹授官厅  武松斗杀西门庆</a:t>
            </a:r>
            <a:endParaRPr lang="zh-CN" altLang="en-US" sz="3000" b="1" dirty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000" b="1" dirty="0">
                <a:latin typeface="楷体" pitchFamily="49" charset="-122"/>
                <a:ea typeface="楷体" pitchFamily="49" charset="-122"/>
              </a:rPr>
              <a:t>第二十八回：武松威镇安平寨  施恩义夺快活林</a:t>
            </a:r>
            <a:endParaRPr lang="zh-CN" altLang="en-US" sz="3000" b="1" dirty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000" b="1" dirty="0">
                <a:latin typeface="楷体" pitchFamily="49" charset="-122"/>
                <a:ea typeface="楷体" pitchFamily="49" charset="-122"/>
              </a:rPr>
              <a:t>第二十九回：施恩重霸孟州道  武松醉打蒋门神</a:t>
            </a:r>
            <a:endParaRPr lang="zh-CN" altLang="en-US" sz="3000" b="1" dirty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000" b="1" dirty="0">
                <a:latin typeface="楷体" pitchFamily="49" charset="-122"/>
                <a:ea typeface="楷体" pitchFamily="49" charset="-122"/>
              </a:rPr>
              <a:t>第三十回：施恩三入死囚牢  武松大闹飞云浦</a:t>
            </a:r>
            <a:endParaRPr lang="zh-CN" altLang="en-US" sz="3000" b="1" dirty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000" b="1" dirty="0">
                <a:latin typeface="楷体" pitchFamily="49" charset="-122"/>
                <a:ea typeface="楷体" pitchFamily="49" charset="-122"/>
              </a:rPr>
              <a:t>第三十二回：武行者醉打孔亮  锦毛虎义释宋江</a:t>
            </a:r>
            <a:endParaRPr lang="zh-CN" altLang="en-US" sz="3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8371" name="文本框 2"/>
          <p:cNvSpPr txBox="1"/>
          <p:nvPr/>
        </p:nvSpPr>
        <p:spPr>
          <a:xfrm>
            <a:off x="323850" y="339725"/>
            <a:ext cx="7705725" cy="684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水浒传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中描写武松的篇幅：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6263" y="1993900"/>
            <a:ext cx="7991475" cy="245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    武松天人者，固具有鲁达之阔，林冲之毒，杨志之正，柴进之良，阮七之快，李逵之真，吴用之捷，花荣之雅，卢俊义之大，石秀之警者也。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9395" name="文本框 2"/>
          <p:cNvSpPr txBox="1"/>
          <p:nvPr/>
        </p:nvSpPr>
        <p:spPr>
          <a:xfrm>
            <a:off x="576263" y="627063"/>
            <a:ext cx="7991475" cy="1273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明末清初的著名文学批评家金圣叹对武松的评价：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68313" y="987425"/>
            <a:ext cx="7993062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自由读这段话，你读懂了什么？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17575" y="1924050"/>
            <a:ext cx="7561263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    武松真是很厉害的人，他兼具了梁山其他好汉的优点。</a:t>
            </a:r>
            <a:endParaRPr lang="zh-CN" altLang="en-US" sz="3200" b="1" dirty="0">
              <a:solidFill>
                <a:srgbClr val="0033CC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文本框 1"/>
          <p:cNvSpPr txBox="1"/>
          <p:nvPr/>
        </p:nvSpPr>
        <p:spPr>
          <a:xfrm>
            <a:off x="323850" y="595313"/>
            <a:ext cx="8280400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资料袋：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    《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水浒传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是我国著名的古代长篇小说，写了北宋末年以宋江为首的众多好汉的故事。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1443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338" y="2571750"/>
            <a:ext cx="8315325" cy="2054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文本框 2"/>
          <p:cNvSpPr txBox="1"/>
          <p:nvPr/>
        </p:nvSpPr>
        <p:spPr>
          <a:xfrm>
            <a:off x="684213" y="792163"/>
            <a:ext cx="7991475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宋江是水泊梁山一百零八将的首领；林冲排名第六，武艺高强；吴用是梁山军师，排名第三，满腹经纶，通晓文韬武略，足智多谋，常以诸葛亮自比；张顺有一身好水功，能在水中游移如白条闪现；武松在梁山一百单八将中排行第十四位，人称“行者武松”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文本框 2"/>
          <p:cNvSpPr txBox="1"/>
          <p:nvPr/>
        </p:nvSpPr>
        <p:spPr>
          <a:xfrm>
            <a:off x="827088" y="1058863"/>
            <a:ext cx="7632700" cy="219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绰号：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及时雨宋江，豹子头林冲，智多星吴用，浪里白条张顺，行者武松。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4" name="文本框 1"/>
          <p:cNvSpPr txBox="1"/>
          <p:nvPr/>
        </p:nvSpPr>
        <p:spPr>
          <a:xfrm>
            <a:off x="1258888" y="1574800"/>
            <a:ext cx="3960812" cy="14557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谁能讲一讲这五位好汉的故事？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64515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0425" y="998538"/>
            <a:ext cx="1223963" cy="31448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文本框 1"/>
          <p:cNvSpPr txBox="1"/>
          <p:nvPr/>
        </p:nvSpPr>
        <p:spPr>
          <a:xfrm>
            <a:off x="1141413" y="1203325"/>
            <a:ext cx="3960812" cy="219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请同学们课后读读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水浒传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，与英雄好汉们交朋友吧！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65539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76825" y="915988"/>
            <a:ext cx="3095625" cy="30972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文本框 1"/>
          <p:cNvSpPr txBox="1"/>
          <p:nvPr/>
        </p:nvSpPr>
        <p:spPr>
          <a:xfrm>
            <a:off x="3636963" y="0"/>
            <a:ext cx="19431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AutoShape 2"/>
          <p:cNvSpPr/>
          <p:nvPr/>
        </p:nvSpPr>
        <p:spPr bwMode="auto">
          <a:xfrm>
            <a:off x="823913" y="1023938"/>
            <a:ext cx="301625" cy="3384550"/>
          </a:xfrm>
          <a:prstGeom prst="leftBrace">
            <a:avLst>
              <a:gd name="adj1" fmla="val 35006"/>
              <a:gd name="adj2" fmla="val 50000"/>
            </a:avLst>
          </a:prstGeom>
          <a:noFill/>
          <a:ln w="28575">
            <a:solidFill>
              <a:schemeClr val="accent6">
                <a:lumMod val="7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4" name="AutoShape 4"/>
          <p:cNvSpPr/>
          <p:nvPr/>
        </p:nvSpPr>
        <p:spPr bwMode="auto">
          <a:xfrm rot="10800000">
            <a:off x="7392988" y="1023938"/>
            <a:ext cx="349250" cy="3457575"/>
          </a:xfrm>
          <a:prstGeom prst="leftBrace">
            <a:avLst>
              <a:gd name="adj1" fmla="val 40637"/>
              <a:gd name="adj2" fmla="val 50000"/>
            </a:avLst>
          </a:prstGeom>
          <a:noFill/>
          <a:ln w="28575">
            <a:solidFill>
              <a:schemeClr val="accent6">
                <a:lumMod val="7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5" name="Text Box 6"/>
          <p:cNvSpPr txBox="1"/>
          <p:nvPr/>
        </p:nvSpPr>
        <p:spPr>
          <a:xfrm>
            <a:off x="7740650" y="1462088"/>
            <a:ext cx="1293813" cy="23876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 eaLnBrk="1" hangingPunct="1"/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豪迈气概</a:t>
            </a:r>
            <a:endParaRPr lang="en-US" altLang="zh-CN" sz="3600" b="1" dirty="0">
              <a:latin typeface="楷体" pitchFamily="49" charset="-122"/>
              <a:ea typeface="楷体" pitchFamily="49" charset="-122"/>
            </a:endParaRPr>
          </a:p>
          <a:p>
            <a:pPr algn="ctr" eaLnBrk="1" hangingPunct="1"/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勇猛无畏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 Box 7"/>
          <p:cNvSpPr txBox="1"/>
          <p:nvPr/>
        </p:nvSpPr>
        <p:spPr>
          <a:xfrm>
            <a:off x="155575" y="2128838"/>
            <a:ext cx="739775" cy="1458912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pPr eaLnBrk="1" hangingPunct="1"/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景阳冈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 Box 10"/>
          <p:cNvSpPr txBox="1"/>
          <p:nvPr/>
        </p:nvSpPr>
        <p:spPr>
          <a:xfrm>
            <a:off x="1169988" y="1890713"/>
            <a:ext cx="1008062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上冈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 Box 12"/>
          <p:cNvSpPr txBox="1"/>
          <p:nvPr/>
        </p:nvSpPr>
        <p:spPr>
          <a:xfrm>
            <a:off x="1125538" y="852488"/>
            <a:ext cx="1008062" cy="584200"/>
          </a:xfrm>
          <a:prstGeom prst="rect">
            <a:avLst/>
          </a:prstGeom>
          <a:noFill/>
          <a:ln w="22225">
            <a:noFill/>
          </a:ln>
        </p:spPr>
        <p:txBody>
          <a:bodyPr wrap="none">
            <a:spAutoFit/>
          </a:bodyPr>
          <a:p>
            <a:pPr algn="ctr" eaLnBrk="1" hangingPunct="1"/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喝酒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 Box 17"/>
          <p:cNvSpPr txBox="1"/>
          <p:nvPr/>
        </p:nvSpPr>
        <p:spPr>
          <a:xfrm>
            <a:off x="1979613" y="842963"/>
            <a:ext cx="5614987" cy="584200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连喝十八碗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倔强豪爽 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 Box 20"/>
          <p:cNvSpPr txBox="1"/>
          <p:nvPr/>
        </p:nvSpPr>
        <p:spPr>
          <a:xfrm>
            <a:off x="1200150" y="2930525"/>
            <a:ext cx="100806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打虎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 Box 24"/>
          <p:cNvSpPr txBox="1"/>
          <p:nvPr/>
        </p:nvSpPr>
        <p:spPr>
          <a:xfrm>
            <a:off x="2049463" y="2930525"/>
            <a:ext cx="5262562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空拳打虎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有勇有谋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 Box 28"/>
          <p:cNvSpPr txBox="1"/>
          <p:nvPr/>
        </p:nvSpPr>
        <p:spPr>
          <a:xfrm>
            <a:off x="2049463" y="1890713"/>
            <a:ext cx="5545137" cy="584200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偏向虎山行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英勇无畏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 Box 29"/>
          <p:cNvSpPr txBox="1"/>
          <p:nvPr/>
        </p:nvSpPr>
        <p:spPr>
          <a:xfrm>
            <a:off x="1196975" y="3970338"/>
            <a:ext cx="1073150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下冈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 Box 29"/>
          <p:cNvSpPr txBox="1"/>
          <p:nvPr/>
        </p:nvSpPr>
        <p:spPr>
          <a:xfrm>
            <a:off x="2049463" y="3970338"/>
            <a:ext cx="5100637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精疲力竭，挨下冈来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55650" y="1058863"/>
            <a:ext cx="7632700" cy="1274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武松在景阳冈打死老虎后，又发生了什么事？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87450" y="2498725"/>
            <a:ext cx="7107238" cy="1274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    武松成为了打虎英雄，被阳谷知县看中，做了步兵都头。</a:t>
            </a:r>
            <a:endParaRPr lang="zh-CN" altLang="en-US" sz="3200" b="1" dirty="0">
              <a:solidFill>
                <a:srgbClr val="0033CC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1"/>
          <p:cNvSpPr txBox="1"/>
          <p:nvPr/>
        </p:nvSpPr>
        <p:spPr>
          <a:xfrm>
            <a:off x="3635375" y="-14287"/>
            <a:ext cx="19431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39" name="文本框 2"/>
          <p:cNvSpPr txBox="1"/>
          <p:nvPr/>
        </p:nvSpPr>
        <p:spPr>
          <a:xfrm>
            <a:off x="395288" y="2139950"/>
            <a:ext cx="4608512" cy="1281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默读课文，给这个故事换一个题目。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275606"/>
            <a:ext cx="3343554" cy="28085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55650" y="842963"/>
            <a:ext cx="7632700" cy="1922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这是一篇古代白话文，有些词句不太好懂，如“筛酒、梢棒”等。为了扫除字词障碍，你是怎样做的？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87675" y="3003550"/>
            <a:ext cx="3168650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查工具书</a:t>
            </a:r>
            <a:endParaRPr lang="zh-CN" altLang="en-US" sz="3200" b="1" dirty="0">
              <a:solidFill>
                <a:srgbClr val="0033CC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联系上下文猜测</a:t>
            </a:r>
            <a:endParaRPr lang="zh-CN" altLang="en-US" sz="3200" b="1" dirty="0">
              <a:solidFill>
                <a:srgbClr val="0033CC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"/>
          <p:cNvSpPr txBox="1"/>
          <p:nvPr/>
        </p:nvSpPr>
        <p:spPr>
          <a:xfrm>
            <a:off x="1403350" y="268288"/>
            <a:ext cx="6119813" cy="172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400" b="1" dirty="0">
                <a:latin typeface="楷体" pitchFamily="49" charset="-122"/>
                <a:ea typeface="楷体" pitchFamily="49" charset="-122"/>
              </a:rPr>
              <a:t>筛酒    吊睛白额大虫</a:t>
            </a:r>
            <a:endParaRPr lang="en-US" altLang="zh-CN" sz="4400" b="1" dirty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4400" b="1" dirty="0">
                <a:latin typeface="楷体" pitchFamily="49" charset="-122"/>
                <a:ea typeface="楷体" pitchFamily="49" charset="-122"/>
              </a:rPr>
              <a:t>梢棒    印信</a:t>
            </a:r>
            <a:endParaRPr lang="zh-CN" altLang="en-US" sz="4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7088" y="2185988"/>
            <a:ext cx="7272337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猜一猜它们的意思。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85863" y="2849563"/>
            <a:ext cx="7200900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    “筛酒”指倒酒；“吊睛白额大虫”指老虎；“梢棒”是防身用的木棒；“印信”是指印章。</a:t>
            </a:r>
            <a:endParaRPr lang="zh-CN" altLang="en-US" sz="3200" b="1" dirty="0">
              <a:solidFill>
                <a:srgbClr val="0033CC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3636</Words>
  <Application>WPS 演示</Application>
  <PresentationFormat>全屏显示(16:9)</PresentationFormat>
  <Paragraphs>313</Paragraphs>
  <Slides>58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71" baseType="lpstr">
      <vt:lpstr>Arial</vt:lpstr>
      <vt:lpstr>宋体</vt:lpstr>
      <vt:lpstr>Wingdings</vt:lpstr>
      <vt:lpstr>Calibri</vt:lpstr>
      <vt:lpstr>Cambria</vt:lpstr>
      <vt:lpstr>黑体</vt:lpstr>
      <vt:lpstr>楷体</vt:lpstr>
      <vt:lpstr>微软雅黑</vt:lpstr>
      <vt:lpstr>+mn-ea</vt:lpstr>
      <vt:lpstr>Segoe Print</vt:lpstr>
      <vt:lpstr>等线 Light</vt:lpstr>
      <vt:lpstr>Arial Unicode MS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Administrator</dc:creator>
  <cp:keywords>状元成才路</cp:keywords>
  <dc:description>声  明
 本文件仅用于个人学习、研究或欣赏，以及其他非商业性或非盈利性用途，但同时应遵守著作权法及其他相关法律的规定，不得侵犯本司及相关权利人的合法权利。
 除此以外，将本文件任何内容用于其他用途时，应获得授权，如发现未经授权用于商业或盈利用途将追加侵权者的法律责任。
武汉天成贵龙文化传播有限公司</dc:description>
  <dc:subject>状元成才路</dc:subject>
  <cp:category>状元成才路</cp:category>
  <cp:lastModifiedBy>米妮</cp:lastModifiedBy>
  <cp:revision>740</cp:revision>
  <dcterms:created xsi:type="dcterms:W3CDTF">2016-10-29T08:56:49Z</dcterms:created>
  <dcterms:modified xsi:type="dcterms:W3CDTF">2020-02-05T06:45:48Z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KSOProductBuildVer">
    <vt:lpwstr>2052-11.1.0.9339</vt:lpwstr>
  </property>
</Properties>
</file>