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33"/>
  </p:notesMasterIdLst>
  <p:sldIdLst>
    <p:sldId id="316" r:id="rId5"/>
    <p:sldId id="338" r:id="rId6"/>
    <p:sldId id="323" r:id="rId7"/>
    <p:sldId id="333" r:id="rId8"/>
    <p:sldId id="332" r:id="rId9"/>
    <p:sldId id="354" r:id="rId10"/>
    <p:sldId id="355" r:id="rId11"/>
    <p:sldId id="335" r:id="rId12"/>
    <p:sldId id="330" r:id="rId13"/>
    <p:sldId id="340" r:id="rId14"/>
    <p:sldId id="331" r:id="rId15"/>
    <p:sldId id="334" r:id="rId16"/>
    <p:sldId id="358" r:id="rId17"/>
    <p:sldId id="356" r:id="rId18"/>
    <p:sldId id="359" r:id="rId19"/>
    <p:sldId id="357" r:id="rId20"/>
    <p:sldId id="360" r:id="rId21"/>
    <p:sldId id="361" r:id="rId22"/>
    <p:sldId id="381" r:id="rId23"/>
    <p:sldId id="336" r:id="rId24"/>
    <p:sldId id="383" r:id="rId25"/>
    <p:sldId id="382" r:id="rId26"/>
    <p:sldId id="363" r:id="rId27"/>
    <p:sldId id="364" r:id="rId28"/>
    <p:sldId id="365" r:id="rId29"/>
    <p:sldId id="329" r:id="rId30"/>
    <p:sldId id="322" r:id="rId31"/>
    <p:sldId id="366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1F4"/>
    <a:srgbClr val="4F80BD"/>
    <a:srgbClr val="4E70A8"/>
    <a:srgbClr val="CC00CC"/>
    <a:srgbClr val="009900"/>
    <a:srgbClr val="FF6600"/>
    <a:srgbClr val="996633"/>
    <a:srgbClr val="C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 showGuides="1">
      <p:cViewPr varScale="1">
        <p:scale>
          <a:sx n="114" d="100"/>
          <a:sy n="114" d="100"/>
        </p:scale>
        <p:origin x="-1554" y="-102"/>
      </p:cViewPr>
      <p:guideLst>
        <p:guide orient="horz" pos="2204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0" y="2997200"/>
            <a:ext cx="7115175" cy="54483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1015543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粗圆简" panose="02010609000101010101" charset="-122"/>
                <a:ea typeface="经典粗圆简" panose="02010609000101010101" charset="-122"/>
                <a:cs typeface="经典粗圆简" panose="02010609000101010101" charset="-122"/>
              </a:rPr>
              <a:t>语文</a:t>
            </a: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粗圆简" panose="02010609000101010101" charset="-122"/>
                <a:ea typeface="经典粗圆简" panose="02010609000101010101" charset="-122"/>
                <a:cs typeface="经典粗圆简" panose="02010609000101010101" charset="-122"/>
              </a:rPr>
              <a:t>六</a:t>
            </a:r>
            <a:r>
              <a:rPr lang="zh-CN" altLang="en-US" sz="3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经典粗圆简" panose="02010609000101010101" charset="-122"/>
                <a:ea typeface="经典粗圆简" panose="02010609000101010101" charset="-122"/>
                <a:cs typeface="经典粗圆简" panose="02010609000101010101" charset="-122"/>
              </a:rPr>
              <a:t>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经典粗圆简" panose="02010609000101010101" charset="-122"/>
              <a:ea typeface="经典粗圆简" panose="02010609000101010101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5" y="1108075"/>
            <a:ext cx="640080" cy="368300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宋体 CN Heavy" panose="02020900000000000000" charset="-122"/>
                <a:ea typeface="思源宋体 CN Heavy" panose="02020900000000000000" charset="-122"/>
              </a:rPr>
              <a:t>上册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669415" y="1950720"/>
            <a:ext cx="5842635" cy="3215640"/>
          </a:xfrm>
          <a:prstGeom prst="flowChartPunchedCard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2463" y="2276920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4F80BD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第一单元</a:t>
            </a:r>
            <a:endParaRPr lang="zh-CN" altLang="en-US" sz="2800" dirty="0">
              <a:solidFill>
                <a:srgbClr val="4F80BD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pic>
        <p:nvPicPr>
          <p:cNvPr id="13" name="图片 12" descr="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8485" y="3032125"/>
            <a:ext cx="591185" cy="5911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51640" y="3081020"/>
            <a:ext cx="51327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3</a:t>
            </a:r>
            <a:endParaRPr lang="en-US" altLang="zh-CN" sz="2400" dirty="0">
              <a:solidFill>
                <a:schemeClr val="bg1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9670" y="2943225"/>
            <a:ext cx="2976880" cy="7683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dirty="0" smtClean="0">
                <a:solidFill>
                  <a:srgbClr val="4F80BD"/>
                </a:solidFill>
                <a:latin typeface="华文细黑" panose="02010600040101010101" pitchFamily="2" charset="-122"/>
                <a:ea typeface="思源宋体 CN Heavy"/>
              </a:rPr>
              <a:t>古诗词三首</a:t>
            </a:r>
            <a:endParaRPr lang="zh-CN" altLang="en-US" sz="4400" dirty="0" smtClean="0">
              <a:solidFill>
                <a:srgbClr val="4F80BD"/>
              </a:solidFill>
              <a:latin typeface="华文细黑" panose="02010600040101010101" pitchFamily="2" charset="-122"/>
              <a:ea typeface="思源宋体 CN Heavy"/>
            </a:endParaRPr>
          </a:p>
        </p:txBody>
      </p:sp>
      <p:grpSp>
        <p:nvGrpSpPr>
          <p:cNvPr id="19" name="组合 18"/>
          <p:cNvGrpSpPr/>
          <p:nvPr/>
        </p:nvGrpSpPr>
        <p:grpSpPr>
          <a:xfrm flipV="1">
            <a:off x="3241040" y="3711575"/>
            <a:ext cx="3445510" cy="7620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487853" y="4323080"/>
            <a:ext cx="1912620" cy="293560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80" ptsTypes="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20650" y="476885"/>
            <a:ext cx="277050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883285" y="481330"/>
            <a:ext cx="221996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0" y="1064895"/>
            <a:ext cx="82054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过故人庄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（唐）孟浩然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故人具鸡黍，邀我至田家。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绿树村边合，青山郭外斜。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开轩面场圃，把酒话桑麻。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待到重阳日，还来就菊花。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20650" y="548640"/>
            <a:ext cx="277050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596265" y="553085"/>
            <a:ext cx="221996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小组讨论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0" y="1567180"/>
            <a:ext cx="82054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分组讨论《六月二十七日望湖楼醉书》诗句的意思；思考作者是怎样描写西湖雨的？这样写有什么好处？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450" y="347345"/>
            <a:ext cx="82054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黑云翻墨”  和“白雨跳珠”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" y="1407160"/>
            <a:ext cx="82054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（1）理解黑云和打翻的墨水，白雨和跳动的珍珠之间的关系。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940" y="3041015"/>
            <a:ext cx="82054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（2）作者是通过什么把他们联系到一起的？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3700" y="4794250"/>
            <a:ext cx="31699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观察和想象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8450" y="725170"/>
            <a:ext cx="82054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（3）想象画面，理解跳珠。这是一场怎样的雨？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205" y="2287270"/>
            <a:ext cx="82054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是雨点落在船上，又被弹起才形成跳珠。滂沱大雨，瓢泼大雨，倾盆大雨。这一团滚滚而来的黑云和一阵歘歘而下的白雨形成了色彩美；打翻的墨汁和跳动的珍珠形成动态美。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20650" y="548640"/>
            <a:ext cx="370268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524510" y="553085"/>
            <a:ext cx="322643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比喻生动的诗句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065" y="1139825"/>
            <a:ext cx="82054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《饮湖上初晴后雨》水光潋滟晴方好，山色空蒙雨亦奇。欲把西湖比西子，淡妆浓抹总相宜。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885" y="3580765"/>
            <a:ext cx="82054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《赠刘景文》荷尽已无擎雨盖，菊残犹有傲霜枝。一年好景君须记，正是橙黄橘绿时。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450" y="347345"/>
            <a:ext cx="8205470" cy="793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 忽吹散”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和“水如天”  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940" y="1247140"/>
            <a:ext cx="82054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（1）忽是什么意思？在这里体现了什么？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1795" y="2169160"/>
            <a:ext cx="31699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变化之快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940" y="2952750"/>
            <a:ext cx="82054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）还有哪首含有忽的诗？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340" y="3946525"/>
            <a:ext cx="74256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忽如一夜春风来，千树万树梨花开。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830" y="4719320"/>
            <a:ext cx="74256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意欲捕鸣蝉，忽然闭口立。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08940" y="441325"/>
            <a:ext cx="82054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）如是什么意思？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340" y="1363345"/>
            <a:ext cx="74256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如是像的意思。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>
            <a:off x="48895" y="333375"/>
            <a:ext cx="270129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309245" y="337820"/>
            <a:ext cx="240601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吟诵古诗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0980" y="981710"/>
            <a:ext cx="87020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六月二十七日望湖楼醉书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作者：苏轼 (宋)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黑云翻墨未遮山，白雨跳珠乱入船。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卷地风来忽吹散，望湖楼下水如天。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02560" y="4396740"/>
            <a:ext cx="5525770" cy="2212340"/>
            <a:chOff x="6957" y="440"/>
            <a:chExt cx="8702" cy="3484"/>
          </a:xfrm>
        </p:grpSpPr>
        <p:sp>
          <p:nvSpPr>
            <p:cNvPr id="14" name="云形 13"/>
            <p:cNvSpPr/>
            <p:nvPr/>
          </p:nvSpPr>
          <p:spPr>
            <a:xfrm>
              <a:off x="8804" y="440"/>
              <a:ext cx="5358" cy="3484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957" y="538"/>
              <a:ext cx="8703" cy="3046"/>
              <a:chOff x="6957" y="538"/>
              <a:chExt cx="8703" cy="3046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056" y="538"/>
                <a:ext cx="8338" cy="11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 (1)想象画面读</a:t>
                </a:r>
                <a:endParaRPr lang="zh-CN" altLang="en-US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957" y="1489"/>
                <a:ext cx="8338" cy="11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 (2)打着节拍读</a:t>
                </a:r>
                <a:endParaRPr lang="zh-CN" altLang="en-US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322" y="2424"/>
                <a:ext cx="8338" cy="116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800">
                    <a:solidFill>
                      <a:srgbClr val="0070C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(3)吟唱，自唱。</a:t>
                </a:r>
                <a:endParaRPr lang="zh-CN" altLang="en-US" sz="28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单角的矩形 2"/>
          <p:cNvSpPr/>
          <p:nvPr/>
        </p:nvSpPr>
        <p:spPr>
          <a:xfrm>
            <a:off x="62865" y="333375"/>
            <a:ext cx="512953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560070" y="365760"/>
            <a:ext cx="4632325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再读古诗，体会情感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655" y="1124840"/>
            <a:ext cx="8735060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err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苏轼这首诗想要表达什么？我们从这首诗中学到什么</a:t>
            </a:r>
            <a:r>
              <a:rPr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？</a:t>
            </a:r>
            <a:endParaRPr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2340" y="1940653"/>
            <a:ext cx="74256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1.对西湖晴雨的喜爱，对大自然的喜爱。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5830" y="2664460"/>
            <a:ext cx="742569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.苏轼为人坦荡，有志于改革朝政且勇于进言，因始终坚持自己的见解，遭到朝廷当权的排挤打压，被贬官三次，流放到八个地方，做地方官时，勤于政事，为百姓做实事，灭蝗救灾，抗洪筑堤，政绩卓著。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5" grpId="1"/>
      <p:bldP spid="6" grpId="0"/>
      <p:bldP spid="6" grpId="1"/>
      <p:bldP spid="13" grpId="0"/>
      <p:bldP spid="1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925830" y="440055"/>
            <a:ext cx="742569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3.诗中的乌云、白雨有了象征意义。象征朝堂风起云涌的新党与旧党之争，预示这一切就像疾风骤雨一样，终会归于平静；还象征着自己被贬的悲惨遭遇，象征着人生道路上的各种阻碍，这些都会归于平静。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40" y="692785"/>
            <a:ext cx="317436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51700" y="724589"/>
            <a:ext cx="20116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古诗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欣赏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1547495"/>
            <a:ext cx="79057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宿建德江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作者：孟浩然 (唐)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移舟泊烟渚，日暮客愁新。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野旷天低树，江清月近人。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7565" y="710565"/>
            <a:ext cx="74256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总结：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短短的一首诗，仅仅二十八个字，我们就读出了西湖疾风骤雨的美，黑云翻墨的美，白雨跳珠的美。还寻到了二十八个字背后的那种精神情怀，面对风浪挫折乐观从容地面对。这就是诗歌的独特魅力。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40" y="692785"/>
            <a:ext cx="317436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488555" y="757609"/>
            <a:ext cx="1402080" cy="5835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endParaRPr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4130" y="1188720"/>
            <a:ext cx="876744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《西江月·夜行黄沙道中》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作者：孟浩然 (唐)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明月别枝惊鹊，清风半夜鸣蝉。稻花香里说丰年。听取蛙声一片。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七八个星天外，两三点雨山前。旧时茅店社林边。路转溪桥忽见。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20650" y="548640"/>
            <a:ext cx="2770505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596265" y="553085"/>
            <a:ext cx="221996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小组交流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645" y="1188720"/>
            <a:ext cx="83515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、品读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上阕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“明月别枝惊鹊，清风半夜鸣蝉。稻花香里说丰年，听取蛙声一片。”“说”字是谁在说?</a:t>
            </a:r>
            <a:endParaRPr 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890" y="3540125"/>
            <a:ext cx="83515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可能是农民在说：“你听，青蛙叫着，田里的害虫少了，今年的水稻肯定会丰收。”</a:t>
            </a:r>
            <a:endParaRPr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3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645" y="1188720"/>
            <a:ext cx="83515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、品读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阕</a:t>
            </a:r>
            <a:r>
              <a:rPr 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“七八个星天外，两三点雨山前。旧时茅店社林边，路转溪桥忽见。”此刻他的心情怎样?</a:t>
            </a:r>
            <a:endParaRPr 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9145" y="3596005"/>
            <a:ext cx="67386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着急</a:t>
            </a:r>
            <a:r>
              <a:rPr 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、惊喜、放松、兴奋</a:t>
            </a:r>
            <a:endParaRPr 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4645" y="686435"/>
            <a:ext cx="83515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总结：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多么美妙的夏夜，多么奇妙的经历啊！这首词充分表现了词人农村生活的热爱，对老百姓的关心。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120650" y="548640"/>
            <a:ext cx="5162550" cy="648335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381000" y="409575"/>
            <a:ext cx="4686935" cy="79248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3600" spc="35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拓展，感悟作者人生</a:t>
            </a:r>
            <a:endParaRPr lang="zh-CN" altLang="en-US" sz="3600" spc="35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240" y="1632585"/>
            <a:ext cx="83515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词人辛弃疾以稼轩为</a:t>
            </a: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号，“稼”就是种植庄稼的意思，“轩”过去书斋、茶馆、饭馆的名字常常用“轩”，“稼轩”说明辛弃疾十分关心种庄稼的人。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6240" y="699770"/>
            <a:ext cx="862901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清平乐·村居</a:t>
            </a:r>
            <a:endParaRPr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茅檐低小，溪上青青草。</a:t>
            </a:r>
            <a:endParaRPr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醉里吴音相媚好，白发谁家翁媪？</a:t>
            </a:r>
            <a:endParaRPr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大儿锄豆溪东，中儿正织鸡笼。</a:t>
            </a:r>
            <a:endParaRPr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最喜小儿亡赖，溪头卧剥莲蓬。</a:t>
            </a:r>
            <a:endParaRPr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6985" y="1058545"/>
            <a:ext cx="925931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sz="3200" b="1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破阵子·为陈同甫赋壮词以寄之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醉里挑灯看剑，梦回吹角连营</a:t>
            </a:r>
            <a:r>
              <a:rPr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八百里分麾下炙，五十弦翻塞外声。沙场秋点兵</a:t>
            </a:r>
            <a:r>
              <a:rPr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马作的卢飞快，弓如霹雳弦惊</a:t>
            </a:r>
            <a:r>
              <a:rPr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320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了却君王天下事，赢得生前身后名。可怜白发生</a:t>
            </a:r>
            <a:r>
              <a:rPr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6985" y="1058545"/>
            <a:ext cx="903224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永遇乐·京口北固亭怀古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千古江山，英雄无觅孙仲谋处。舞榭歌台，风流总被雨打风吹去。斜阳草树，寻常巷陌，人道寄奴曾住。想当年，金戈铁马，气吞万里如虎。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元嘉草草，封狼居胥，赢得仓皇北顾。四十三年，望中犹记，烽火扬州路。可堪回首，佛狸祠下，一片神鸦社鼓。凭谁问：廉颇老矣，尚能饭否？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课件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010" y="2430145"/>
            <a:ext cx="2314575" cy="2314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28010" y="1495425"/>
            <a:ext cx="3850640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0" dirty="0">
                <a:solidFill>
                  <a:schemeClr val="tx1"/>
                </a:solidFill>
                <a:uFillTx/>
                <a:latin typeface="+中文正文" charset="0"/>
                <a:ea typeface="+mn-ea"/>
                <a:cs typeface="楷体" panose="02010609060101010101" charset="-122"/>
                <a:sym typeface="+mn-ea"/>
              </a:rPr>
              <a:t>渚</a:t>
            </a:r>
            <a:endParaRPr lang="zh-CN" altLang="en-US" sz="15000" dirty="0">
              <a:solidFill>
                <a:schemeClr val="tx1"/>
              </a:solidFill>
              <a:uFillTx/>
              <a:latin typeface="+中文正文" charset="0"/>
              <a:ea typeface="+mn-ea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4080" y="748665"/>
            <a:ext cx="39890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</a:t>
            </a:r>
            <a:r>
              <a:rPr lang="en-US" altLang="zh-CN" sz="7200" kern="0" spc="-5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hǔ</a:t>
            </a:r>
            <a:endParaRPr lang="en-US" altLang="zh-CN" sz="7200" kern="0" spc="-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825" y="569595"/>
            <a:ext cx="534606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入境悟情体验升华</a:t>
            </a:r>
            <a:endParaRPr lang="zh-CN" altLang="en-US" sz="32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1547495"/>
            <a:ext cx="86156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通过诗看到：夜幕降临，江中小舟，烟雾迷蒙，孤身夜宿，身处异乡，旷野无边，天比树低，月与人亲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28420" y="608330"/>
            <a:ext cx="6660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最触动心</a:t>
            </a:r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的字是什么？</a:t>
            </a:r>
            <a:endParaRPr 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585" y="1405890"/>
            <a:ext cx="2725420" cy="871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愁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2529205"/>
            <a:ext cx="77876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</a:pPr>
            <a:r>
              <a:rPr sz="3200">
                <a:latin typeface="楷体" panose="02010609060101010101" charset="-122"/>
                <a:ea typeface="楷体" panose="02010609060101010101" charset="-122"/>
              </a:rPr>
              <a:t>作者的新愁是什么?哪一个字看出来的?</a:t>
            </a:r>
            <a:endParaRPr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87880" y="3463925"/>
            <a:ext cx="4046220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思乡之愁</a:t>
            </a:r>
            <a:endParaRPr lang="zh-CN" altLang="en-US" sz="40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客（客指诗人）</a:t>
            </a:r>
            <a:endParaRPr lang="zh-CN" altLang="en-US" sz="40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376555"/>
            <a:ext cx="4968875" cy="5551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1110" y="1228090"/>
            <a:ext cx="4046220" cy="738664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看到了什么?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4600" y="3651250"/>
            <a:ext cx="4046220" cy="737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会想到什么?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1110" y="2122805"/>
            <a:ext cx="4046220" cy="1284006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sz="2800" dirty="0" err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空旷的原野和江面上只有诗人一个人</a:t>
            </a:r>
            <a:r>
              <a:rPr lang="zh-CN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8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1110" y="4544695"/>
            <a:ext cx="4046220" cy="737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sz="280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怀念家乡</a:t>
            </a:r>
            <a:endParaRPr sz="280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825" y="569595"/>
            <a:ext cx="534606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情景预设</a:t>
            </a:r>
            <a:endParaRPr lang="zh-CN" altLang="en-US" sz="32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825" y="1329690"/>
            <a:ext cx="820547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此时的诗人虽置身于孤舟之上，思绪却早已随月飞远。他的心飞到(家乡去了)他想到了往日与亲人朋友相聚的情景，是一幅什样的情景呢?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315" y="3465830"/>
            <a:ext cx="82054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(预设1)在一个寒冷的夜晚，诗人和朋友围坐炉边，把酒言欢。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8450" y="2356485"/>
            <a:ext cx="82054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(预设3)在一个秋风送爽的日子里，诗人和家人相聚树下，其乐融融。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4805" y="866140"/>
            <a:ext cx="82054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(预设2)在一个风和日丽的日子里，诗人和朋友在桃花林中吟诗作对，流连忘返。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7825" y="426085"/>
            <a:ext cx="534606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同样用月来寄托情感的诗</a:t>
            </a:r>
            <a:endParaRPr lang="zh-CN" altLang="en-US" sz="32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450" y="1351915"/>
            <a:ext cx="820547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举头望明月，低头思故乡。—李白《静夜思》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露从今夜白，月是故乡明。—杜甫《月夜忆舍弟》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海上生明月，天涯共此时。—张九龄《望月怀远》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风又绿江南岸，明月何时照我还。——王安石《泊船瓜洲》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RESET_TEXT_INDEX" val="0"/>
  <p:tag name="KSO_WM_UNIT_PRESET_TEXT_LEN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OneParaText2_5*f*1"/>
  <p:tag name="KSO_WM_TEMPLATE_CATEGORY" val="OneParaText"/>
  <p:tag name="KSO_WM_TEMPLATE_INDEX" val="2"/>
  <p:tag name="KSO_WM_UNIT_LAYERLEVEL" val="1"/>
  <p:tag name="KSO_WM_TAG_VERSION" val="1.0"/>
  <p:tag name="KSO_WM_BEAUTIFY_FLAG" val="#wm#"/>
  <p:tag name="KSO_WM_UNIT_TEXTBOXSTYLE_GUID" val="{b88eff22-ffbc-477d-9c19-bfd116f32a3b}"/>
  <p:tag name="KSO_WM_UNIT_TEXTBOXSTYLE_INDEX" val="5"/>
  <p:tag name="KSO_WM_UNIT_TEXTBOXSTYLE_TYPE" val="OneParaTitle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演示</Application>
  <PresentationFormat>全屏显示(4:3)</PresentationFormat>
  <Paragraphs>172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经典粗圆简</vt:lpstr>
      <vt:lpstr>思源宋体 CN Heavy</vt:lpstr>
      <vt:lpstr>华文细黑</vt:lpstr>
      <vt:lpstr>思源宋体 CN Heavy</vt:lpstr>
      <vt:lpstr>黑体</vt:lpstr>
      <vt:lpstr>楷体</vt:lpstr>
      <vt:lpstr>+中文正文</vt:lpstr>
      <vt:lpstr>Segoe Print</vt:lpstr>
      <vt:lpstr>Segoe UI</vt:lpstr>
      <vt:lpstr>微软雅黑</vt:lpstr>
      <vt:lpstr>3_自定义设计方案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作者</cp:lastModifiedBy>
  <cp:revision>140</cp:revision>
  <dcterms:created xsi:type="dcterms:W3CDTF">2009-04-21T00:44:00Z</dcterms:created>
  <dcterms:modified xsi:type="dcterms:W3CDTF">2019-08-26T01:23:03Z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