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9" r:id="rId2"/>
    <p:sldId id="265" r:id="rId3"/>
    <p:sldId id="260" r:id="rId4"/>
    <p:sldId id="272" r:id="rId5"/>
    <p:sldId id="261" r:id="rId6"/>
    <p:sldId id="262" r:id="rId7"/>
    <p:sldId id="271" r:id="rId8"/>
    <p:sldId id="273" r:id="rId9"/>
    <p:sldId id="274" r:id="rId10"/>
    <p:sldId id="275" r:id="rId11"/>
    <p:sldId id="276" r:id="rId12"/>
    <p:sldId id="264" r:id="rId13"/>
    <p:sldId id="267" r:id="rId14"/>
    <p:sldId id="266" r:id="rId15"/>
    <p:sldId id="268" r:id="rId16"/>
    <p:sldId id="269" r:id="rId17"/>
    <p:sldId id="278" r:id="rId18"/>
    <p:sldId id="279" r:id="rId19"/>
    <p:sldId id="281" r:id="rId20"/>
    <p:sldId id="280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00"/>
    <a:srgbClr val="FF66FF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1" autoAdjust="0"/>
    <p:restoredTop sz="94660"/>
  </p:normalViewPr>
  <p:slideViewPr>
    <p:cSldViewPr>
      <p:cViewPr varScale="1">
        <p:scale>
          <a:sx n="71" d="100"/>
          <a:sy n="71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87BC1-387A-4B64-8C81-AF1416516031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EF0E3-86B4-4F2E-A690-EC30ED868A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595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71914">
            <a:off x="7851627" y="5502688"/>
            <a:ext cx="1309876" cy="12290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3" y="2060848"/>
            <a:ext cx="1309876" cy="122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2677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E5E08B3C-AA83-41FA-B7A6-5D043950477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4F931B5-E064-4976-B85B-87C12EC5D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288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E5E08B3C-AA83-41FA-B7A6-5D043950477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4F931B5-E064-4976-B85B-87C12EC5D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272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E5E08B3C-AA83-41FA-B7A6-5D043950477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4F931B5-E064-4976-B85B-87C12EC5D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998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76"/>
          <p:cNvSpPr txBox="1">
            <a:spLocks noChangeArrowheads="1"/>
          </p:cNvSpPr>
          <p:nvPr userDrawn="1"/>
        </p:nvSpPr>
        <p:spPr bwMode="auto">
          <a:xfrm>
            <a:off x="740770" y="332656"/>
            <a:ext cx="3197670" cy="707886"/>
          </a:xfrm>
          <a:prstGeom prst="rect">
            <a:avLst/>
          </a:prstGeom>
          <a:solidFill>
            <a:srgbClr val="F0AF1D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弧形 5"/>
          <p:cNvSpPr/>
          <p:nvPr userDrawn="1"/>
        </p:nvSpPr>
        <p:spPr>
          <a:xfrm rot="10800000">
            <a:off x="683567" y="1757946"/>
            <a:ext cx="3516647" cy="3486124"/>
          </a:xfrm>
          <a:prstGeom prst="arc">
            <a:avLst>
              <a:gd name="adj1" fmla="val 5360679"/>
              <a:gd name="adj2" fmla="val 16249888"/>
            </a:avLst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58736" y="4253090"/>
            <a:ext cx="4124295" cy="0"/>
          </a:xfrm>
          <a:prstGeom prst="line">
            <a:avLst/>
          </a:prstGeom>
          <a:ln w="1270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3566004" y="1983950"/>
            <a:ext cx="4711546" cy="0"/>
          </a:xfrm>
          <a:prstGeom prst="line">
            <a:avLst/>
          </a:prstGeom>
          <a:ln w="12700">
            <a:solidFill>
              <a:srgbClr val="6EBB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 userDrawn="1"/>
        </p:nvSpPr>
        <p:spPr>
          <a:xfrm rot="10800000">
            <a:off x="3383121" y="1894796"/>
            <a:ext cx="224028" cy="224028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 userDrawn="1"/>
        </p:nvSpPr>
        <p:spPr>
          <a:xfrm rot="10800000">
            <a:off x="4035196" y="4141076"/>
            <a:ext cx="224028" cy="224028"/>
          </a:xfrm>
          <a:prstGeom prst="ellipse">
            <a:avLst/>
          </a:prstGeom>
          <a:solidFill>
            <a:srgbClr val="6E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4258736" y="3080290"/>
            <a:ext cx="4268197" cy="25718"/>
          </a:xfrm>
          <a:prstGeom prst="line">
            <a:avLst/>
          </a:prstGeom>
          <a:ln w="12700">
            <a:solidFill>
              <a:srgbClr val="258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 userDrawn="1"/>
        </p:nvSpPr>
        <p:spPr>
          <a:xfrm rot="10800000">
            <a:off x="4147483" y="2968276"/>
            <a:ext cx="224028" cy="224028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 flipV="1">
            <a:off x="3089554" y="5244070"/>
            <a:ext cx="5370879" cy="66106"/>
          </a:xfrm>
          <a:prstGeom prst="line">
            <a:avLst/>
          </a:prstGeom>
          <a:ln w="12700">
            <a:solidFill>
              <a:srgbClr val="258E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/>
        </p:nvSpPr>
        <p:spPr>
          <a:xfrm rot="10800000">
            <a:off x="2906669" y="5186732"/>
            <a:ext cx="224028" cy="224028"/>
          </a:xfrm>
          <a:prstGeom prst="ellipse">
            <a:avLst/>
          </a:prstGeom>
          <a:solidFill>
            <a:srgbClr val="258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 userDrawn="1"/>
        </p:nvSpPr>
        <p:spPr>
          <a:xfrm>
            <a:off x="701391" y="2006810"/>
            <a:ext cx="2934358" cy="293435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86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14016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4663"/>
            <a:ext cx="7776864" cy="389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439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E5E08B3C-AA83-41FA-B7A6-5D043950477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4F931B5-E064-4976-B85B-87C12EC5D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675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E5E08B3C-AA83-41FA-B7A6-5D043950477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4F931B5-E064-4976-B85B-87C12EC5D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882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E5E08B3C-AA83-41FA-B7A6-5D043950477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D4F931B5-E064-4976-B85B-87C12EC5DA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381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alphaModFix amt="51000"/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9497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3993232" cy="39932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182" y="1091884"/>
            <a:ext cx="3993232" cy="39932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" y="4581669"/>
            <a:ext cx="2001307" cy="218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7882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3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51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6657055" y="6145392"/>
            <a:ext cx="2448272" cy="692696"/>
          </a:xfrm>
          <a:prstGeom prst="roundRect">
            <a:avLst/>
          </a:prstGeom>
          <a:gradFill>
            <a:gsLst>
              <a:gs pos="0">
                <a:srgbClr val="FFFF00"/>
              </a:gs>
              <a:gs pos="50000">
                <a:srgbClr val="FFFF66"/>
              </a:gs>
              <a:gs pos="100000">
                <a:schemeClr val="bg1">
                  <a:alpha val="74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66FF"/>
              </a:solidFill>
            </a:endParaRPr>
          </a:p>
        </p:txBody>
      </p:sp>
      <p:pic>
        <p:nvPicPr>
          <p:cNvPr id="5" name="图片 4">
            <a:hlinkClick r:id="rId15" action="ppaction://hlinksldjump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667" y="6230739"/>
            <a:ext cx="522000" cy="522000"/>
          </a:xfrm>
          <a:prstGeom prst="rect">
            <a:avLst/>
          </a:prstGeom>
        </p:spPr>
      </p:pic>
      <p:pic>
        <p:nvPicPr>
          <p:cNvPr id="7" name="图片 6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339" y="6246880"/>
            <a:ext cx="504000" cy="512543"/>
          </a:xfrm>
          <a:prstGeom prst="rect">
            <a:avLst/>
          </a:prstGeom>
        </p:spPr>
      </p:pic>
      <p:pic>
        <p:nvPicPr>
          <p:cNvPr id="8" name="图片 7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227" y="6230739"/>
            <a:ext cx="522000" cy="522000"/>
          </a:xfrm>
          <a:prstGeom prst="rect">
            <a:avLst/>
          </a:prstGeom>
        </p:spPr>
      </p:pic>
      <p:pic>
        <p:nvPicPr>
          <p:cNvPr id="9" name="图片 8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804" y="6242149"/>
            <a:ext cx="522000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320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png"/><Relationship Id="rId4" Type="http://schemas.openxmlformats.org/officeDocument/2006/relationships/audio" Target="../media/audio7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6.png"/><Relationship Id="rId7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11" Type="http://schemas.openxmlformats.org/officeDocument/2006/relationships/image" Target="../media/image19.png"/><Relationship Id="rId5" Type="http://schemas.microsoft.com/office/2007/relationships/hdphoto" Target="../media/hdphoto1.wdp"/><Relationship Id="rId10" Type="http://schemas.openxmlformats.org/officeDocument/2006/relationships/image" Target="../media/image39.png"/><Relationship Id="rId4" Type="http://schemas.openxmlformats.org/officeDocument/2006/relationships/image" Target="../media/image18.png"/><Relationship Id="rId9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slide" Target="slide7.xml"/><Relationship Id="rId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gif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3048321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年级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第一课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417" y="5934670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班级：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小学教育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班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姓名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:    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史佳敏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学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号：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160441118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983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838508"/>
            <a:ext cx="326082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轻</a:t>
            </a:r>
            <a:endParaRPr lang="zh-CN" altLang="en-US" sz="23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15255" y="864495"/>
            <a:ext cx="326082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洒</a:t>
            </a:r>
            <a:endParaRPr lang="zh-CN" altLang="en-US" sz="23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8832" y="410207"/>
            <a:ext cx="10823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</a:rPr>
              <a:t>qīng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30518" y="480000"/>
            <a:ext cx="630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</a:rPr>
              <a:t>sǎ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2108979" y="4608771"/>
            <a:ext cx="909234" cy="892017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274100" y="5557606"/>
            <a:ext cx="25812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老师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轻轻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的摸了一下小明的头。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下箭头 7"/>
          <p:cNvSpPr/>
          <p:nvPr/>
        </p:nvSpPr>
        <p:spPr>
          <a:xfrm rot="1481119">
            <a:off x="5883162" y="4421900"/>
            <a:ext cx="909234" cy="1075193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851920" y="5400218"/>
            <a:ext cx="3323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我把汤都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洒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在地上了。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9039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7" grpId="0"/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>
            <a:extLst>
              <a:ext uri="{FF2B5EF4-FFF2-40B4-BE49-F238E27FC236}">
                <a16:creationId xmlns:a16="http://schemas.microsoft.com/office/drawing/2014/main" xmlns="" id="{5A911D44-16F9-432C-9AAC-76C47D33A8D9}"/>
              </a:ext>
            </a:extLst>
          </p:cNvPr>
          <p:cNvSpPr txBox="1"/>
          <p:nvPr/>
        </p:nvSpPr>
        <p:spPr>
          <a:xfrm>
            <a:off x="2915816" y="100317"/>
            <a:ext cx="4248472" cy="6463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itchFamily="65" charset="-122"/>
                <a:ea typeface="方正古隶简体" pitchFamily="65" charset="-122"/>
              </a:rPr>
              <a:t>动脑筋，找朋友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9439" y="1727578"/>
            <a:ext cx="5004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</a:t>
            </a:r>
            <a:r>
              <a:rPr lang="zh-CN" altLang="en-US" sz="2800" dirty="0" smtClean="0"/>
              <a:t>、下列哪些字是提土旁的字呢？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811995" y="2483752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A</a:t>
            </a:r>
            <a:r>
              <a:rPr lang="zh-CN" altLang="en-US" sz="2000" dirty="0" smtClean="0"/>
              <a:t>、地</a:t>
            </a:r>
            <a:endParaRPr lang="zh-CN" alt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2365335" y="2483752"/>
            <a:ext cx="1206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B</a:t>
            </a:r>
            <a:r>
              <a:rPr lang="zh-CN" altLang="en-US" sz="2000" dirty="0" smtClean="0"/>
              <a:t>、墙</a:t>
            </a:r>
            <a:endParaRPr lang="zh-CN" alt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796514" y="2483752"/>
            <a:ext cx="1206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</a:t>
            </a:r>
            <a:r>
              <a:rPr lang="zh-CN" altLang="en-US" sz="2000" dirty="0" smtClean="0"/>
              <a:t>、塔</a:t>
            </a:r>
            <a:endParaRPr lang="zh-CN" alt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5267942" y="2431652"/>
            <a:ext cx="1206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D</a:t>
            </a:r>
            <a:r>
              <a:rPr lang="zh-CN" altLang="en-US" sz="2000" dirty="0" smtClean="0"/>
              <a:t>、理</a:t>
            </a:r>
            <a:endParaRPr lang="zh-CN" altLang="en-US" sz="2000" dirty="0"/>
          </a:p>
        </p:txBody>
      </p:sp>
      <p:sp>
        <p:nvSpPr>
          <p:cNvPr id="12" name="矩形 11"/>
          <p:cNvSpPr/>
          <p:nvPr/>
        </p:nvSpPr>
        <p:spPr>
          <a:xfrm>
            <a:off x="492224" y="1124981"/>
            <a:ext cx="23727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200" dirty="0" smtClean="0">
                <a:ln w="29210">
                  <a:noFill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一、多选题</a:t>
            </a:r>
            <a:endParaRPr lang="zh-CN" altLang="en-US" sz="3200" b="1" cap="none" spc="200" dirty="0">
              <a:ln w="29210">
                <a:noFill/>
              </a:ln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64195" y="2277764"/>
            <a:ext cx="684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√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29076" y="2277764"/>
            <a:ext cx="684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√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2372420"/>
            <a:ext cx="684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√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50040" y="2189243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×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0930" y="2986053"/>
            <a:ext cx="23727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spc="200" dirty="0">
                <a:ln w="29210">
                  <a:noFill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</a:t>
            </a:r>
            <a:r>
              <a:rPr lang="zh-CN" altLang="en-US" sz="3200" b="1" cap="none" spc="200" dirty="0" smtClean="0">
                <a:ln w="29210">
                  <a:noFill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en-US" sz="3200" b="1" spc="200" dirty="0">
                <a:ln w="29210">
                  <a:noFill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</a:t>
            </a:r>
            <a:r>
              <a:rPr lang="zh-CN" altLang="en-US" sz="3200" b="1" cap="none" spc="200" dirty="0" smtClean="0">
                <a:ln w="29210">
                  <a:noFill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选题</a:t>
            </a:r>
            <a:endParaRPr lang="zh-CN" altLang="en-US" sz="3200" b="1" cap="none" spc="200" dirty="0">
              <a:ln w="29210">
                <a:noFill/>
              </a:ln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9544" y="3751142"/>
            <a:ext cx="5004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</a:t>
            </a:r>
            <a:r>
              <a:rPr lang="zh-CN" altLang="en-US" sz="2800" dirty="0" smtClean="0"/>
              <a:t>、</a:t>
            </a:r>
            <a:endParaRPr lang="zh-CN" alt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6669416" y="3625936"/>
            <a:ext cx="978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sp>
        <p:nvSpPr>
          <p:cNvPr id="21" name="矩形 20"/>
          <p:cNvSpPr/>
          <p:nvPr/>
        </p:nvSpPr>
        <p:spPr>
          <a:xfrm>
            <a:off x="1304148" y="3625936"/>
            <a:ext cx="5631670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3200" u="sng" dirty="0" err="1">
                <a:solidFill>
                  <a:srgbClr val="FFC000"/>
                </a:solidFill>
              </a:rPr>
              <a:t>q</a:t>
            </a:r>
            <a:r>
              <a:rPr lang="en-US" altLang="zh-CN" sz="3200" u="sng" dirty="0" err="1" smtClean="0">
                <a:solidFill>
                  <a:srgbClr val="FFC000"/>
                </a:solidFill>
              </a:rPr>
              <a:t>īng</a:t>
            </a:r>
            <a:r>
              <a:rPr lang="zh-CN" altLang="en-US" sz="3200" u="sng" dirty="0" smtClean="0">
                <a:solidFill>
                  <a:srgbClr val="FFC000"/>
                </a:solidFill>
              </a:rPr>
              <a:t>拿</a:t>
            </a:r>
            <a:r>
              <a:rPr lang="en-US" altLang="zh-CN" sz="3200" u="sng" dirty="0" err="1" smtClean="0">
                <a:solidFill>
                  <a:srgbClr val="FFC000"/>
                </a:solidFill>
              </a:rPr>
              <a:t>qīng</a:t>
            </a:r>
            <a:r>
              <a:rPr lang="zh-CN" altLang="en-US" sz="3200" u="sng" dirty="0" smtClean="0">
                <a:solidFill>
                  <a:srgbClr val="FFC000"/>
                </a:solidFill>
              </a:rPr>
              <a:t>放</a:t>
            </a:r>
            <a:r>
              <a:rPr lang="zh-CN" altLang="en-US" sz="3200" dirty="0" smtClean="0"/>
              <a:t>的</a:t>
            </a:r>
            <a:r>
              <a:rPr lang="en-US" altLang="zh-CN" sz="3200" dirty="0" err="1" smtClean="0"/>
              <a:t>qīng</a:t>
            </a:r>
            <a:r>
              <a:rPr lang="zh-CN" altLang="en-US" sz="3200" dirty="0" smtClean="0"/>
              <a:t>是那个字？</a:t>
            </a:r>
            <a:endParaRPr lang="zh-CN" altLang="en-US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647055" y="4415787"/>
            <a:ext cx="1223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A</a:t>
            </a:r>
            <a:r>
              <a:rPr lang="zh-CN" altLang="en-US" sz="2400" dirty="0" smtClean="0"/>
              <a:t>、轻</a:t>
            </a:r>
            <a:endParaRPr lang="zh-CN" alt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2686114" y="4385009"/>
            <a:ext cx="1206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B</a:t>
            </a:r>
            <a:r>
              <a:rPr lang="zh-CN" altLang="en-US" sz="2400" dirty="0" smtClean="0"/>
              <a:t>、清</a:t>
            </a:r>
            <a:endParaRPr lang="zh-CN" alt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4869431" y="4385009"/>
            <a:ext cx="1206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C</a:t>
            </a:r>
            <a:r>
              <a:rPr lang="zh-CN" altLang="en-US" sz="2400" dirty="0" smtClean="0"/>
              <a:t>、青</a:t>
            </a:r>
            <a:endParaRPr lang="zh-CN" alt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6127192" y="1910755"/>
            <a:ext cx="1460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smtClean="0"/>
              <a:t>A,B,C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sp>
        <p:nvSpPr>
          <p:cNvPr id="28" name="矩形 27"/>
          <p:cNvSpPr/>
          <p:nvPr/>
        </p:nvSpPr>
        <p:spPr>
          <a:xfrm>
            <a:off x="647055" y="5013176"/>
            <a:ext cx="23727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spc="200" dirty="0">
                <a:ln w="29210">
                  <a:noFill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</a:t>
            </a:r>
            <a:r>
              <a:rPr lang="zh-CN" altLang="en-US" sz="3200" b="1" cap="none" spc="200" dirty="0" smtClean="0">
                <a:ln w="29210">
                  <a:noFill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en-US" sz="3200" b="1" spc="200" dirty="0">
                <a:ln w="29210">
                  <a:noFill/>
                </a:ln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判断题</a:t>
            </a:r>
            <a:endParaRPr lang="zh-CN" altLang="en-US" sz="3200" b="1" cap="none" spc="200" dirty="0">
              <a:ln w="29210">
                <a:noFill/>
              </a:ln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84916" y="5157192"/>
            <a:ext cx="902811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船将</a:t>
            </a:r>
            <a:endParaRPr lang="zh-CN" altLang="en-US" sz="2800" dirty="0"/>
          </a:p>
        </p:txBody>
      </p:sp>
      <p:sp>
        <p:nvSpPr>
          <p:cNvPr id="30" name="TextBox 29"/>
          <p:cNvSpPr txBox="1"/>
          <p:nvPr/>
        </p:nvSpPr>
        <p:spPr>
          <a:xfrm>
            <a:off x="4336219" y="5060486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×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 flipV="1">
            <a:off x="4956735" y="5418801"/>
            <a:ext cx="1234519" cy="2640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300998" y="4843898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桨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2E9E1EC2-2290-4211-A359-0BC481E062E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194784" y="260648"/>
            <a:ext cx="1635538" cy="134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7107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7" grpId="1"/>
      <p:bldP spid="18" grpId="0"/>
      <p:bldP spid="19" grpId="0"/>
      <p:bldP spid="20" grpId="0"/>
      <p:bldP spid="20" grpId="1"/>
      <p:bldP spid="21" grpId="0" animBg="1"/>
      <p:bldP spid="23" grpId="0"/>
      <p:bldP spid="24" grpId="0"/>
      <p:bldP spid="25" grpId="0"/>
      <p:bldP spid="27" grpId="0"/>
      <p:bldP spid="27" grpId="1"/>
      <p:bldP spid="28" grpId="0"/>
      <p:bldP spid="29" grpId="0" animBg="1"/>
      <p:bldP spid="30" grpId="0"/>
      <p:bldP spid="30" grpId="1"/>
      <p:bldP spid="33" grpId="0"/>
      <p:bldP spid="3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cxnSpLocks/>
          </p:cNvCxnSpPr>
          <p:nvPr/>
        </p:nvCxnSpPr>
        <p:spPr>
          <a:xfrm>
            <a:off x="429987" y="4394910"/>
            <a:ext cx="5565493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文本框 8"/>
          <p:cNvSpPr txBox="1"/>
          <p:nvPr/>
        </p:nvSpPr>
        <p:spPr>
          <a:xfrm>
            <a:off x="2575507" y="4926370"/>
            <a:ext cx="16088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800" dirty="0">
                <a:solidFill>
                  <a:prstClr val="black">
                    <a:lumMod val="95000"/>
                    <a:lumOff val="5000"/>
                  </a:prstClr>
                </a:solidFill>
                <a:latin typeface="华康宋体W12" panose="02020C09000000000000" pitchFamily="49" charset="-122"/>
                <a:ea typeface="华康宋体W12" panose="02020C09000000000000" pitchFamily="49" charset="-122"/>
              </a:rPr>
              <a:t>小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康宋体W12" panose="02020C09000000000000" pitchFamily="49" charset="-122"/>
              <a:ea typeface="华康宋体W12" panose="02020C09000000000000" pitchFamily="49" charset="-122"/>
              <a:cs typeface="+mn-cs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370832" y="4574826"/>
            <a:ext cx="16088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rgbClr val="FF0000"/>
                </a:solidFill>
                <a:latin typeface="华康宋体W12" panose="02020C09000000000000" pitchFamily="49" charset="-122"/>
                <a:ea typeface="华康宋体W12" panose="02020C09000000000000" pitchFamily="49" charset="-122"/>
              </a:rPr>
              <a:t>第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康宋体W12" panose="02020C09000000000000" pitchFamily="49" charset="-122"/>
              <a:ea typeface="华康宋体W12" panose="02020C09000000000000" pitchFamily="49" charset="-122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3563888" y="4909475"/>
            <a:ext cx="16088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dirty="0">
                <a:solidFill>
                  <a:prstClr val="black">
                    <a:lumMod val="95000"/>
                    <a:lumOff val="5000"/>
                  </a:prstClr>
                </a:solidFill>
                <a:latin typeface="华康宋体W12" panose="02020C09000000000000" pitchFamily="49" charset="-122"/>
                <a:ea typeface="华康宋体W12" panose="02020C09000000000000" pitchFamily="49" charset="-122"/>
              </a:rPr>
              <a:t>节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华康宋体W12" panose="02020C09000000000000" pitchFamily="49" charset="-122"/>
              <a:ea typeface="华康宋体W12" panose="02020C09000000000000" pitchFamily="49" charset="-122"/>
              <a:cs typeface="+mn-cs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1594968" y="4990326"/>
            <a:ext cx="1608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200" dirty="0">
                <a:solidFill>
                  <a:srgbClr val="FF0000"/>
                </a:solidFill>
                <a:latin typeface="华康宋体W12" panose="02020C09000000000000" pitchFamily="49" charset="-122"/>
                <a:ea typeface="华康宋体W12" panose="02020C09000000000000" pitchFamily="49" charset="-122"/>
              </a:rPr>
              <a:t>一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康宋体W12" panose="02020C09000000000000" pitchFamily="49" charset="-122"/>
              <a:ea typeface="华康宋体W12" panose="02020C09000000000000" pitchFamily="49" charset="-122"/>
            </a:endParaRPr>
          </a:p>
        </p:txBody>
      </p:sp>
      <p:sp>
        <p:nvSpPr>
          <p:cNvPr id="2" name="太阳形 1"/>
          <p:cNvSpPr/>
          <p:nvPr/>
        </p:nvSpPr>
        <p:spPr>
          <a:xfrm>
            <a:off x="7236296" y="4718682"/>
            <a:ext cx="1224136" cy="1152128"/>
          </a:xfrm>
          <a:prstGeom prst="su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059" y="4481480"/>
            <a:ext cx="1224528" cy="233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37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51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心形 6"/>
          <p:cNvSpPr/>
          <p:nvPr/>
        </p:nvSpPr>
        <p:spPr>
          <a:xfrm>
            <a:off x="2032843" y="1588767"/>
            <a:ext cx="602551" cy="571585"/>
          </a:xfrm>
          <a:prstGeom prst="heart">
            <a:avLst/>
          </a:prstGeom>
          <a:solidFill>
            <a:srgbClr val="FF7C80">
              <a:alpha val="76863"/>
            </a:srgb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7C80"/>
              </a:solidFill>
            </a:endParaRPr>
          </a:p>
        </p:txBody>
      </p:sp>
      <p:sp>
        <p:nvSpPr>
          <p:cNvPr id="8" name="心形 7"/>
          <p:cNvSpPr/>
          <p:nvPr/>
        </p:nvSpPr>
        <p:spPr>
          <a:xfrm>
            <a:off x="2058114" y="2160352"/>
            <a:ext cx="602551" cy="571585"/>
          </a:xfrm>
          <a:prstGeom prst="heart">
            <a:avLst/>
          </a:prstGeom>
          <a:solidFill>
            <a:srgbClr val="FF7C80">
              <a:alpha val="76863"/>
            </a:srgb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>
            <a:off x="1672339" y="3502468"/>
            <a:ext cx="602551" cy="571585"/>
          </a:xfrm>
          <a:prstGeom prst="heart">
            <a:avLst/>
          </a:prstGeom>
          <a:solidFill>
            <a:srgbClr val="FF7C80">
              <a:alpha val="76863"/>
            </a:srgb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心形 9"/>
          <p:cNvSpPr/>
          <p:nvPr/>
        </p:nvSpPr>
        <p:spPr>
          <a:xfrm>
            <a:off x="1672339" y="2883466"/>
            <a:ext cx="602551" cy="571585"/>
          </a:xfrm>
          <a:prstGeom prst="heart">
            <a:avLst/>
          </a:prstGeom>
          <a:solidFill>
            <a:srgbClr val="FF7C80">
              <a:alpha val="76863"/>
            </a:srgb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心形 10"/>
          <p:cNvSpPr/>
          <p:nvPr/>
        </p:nvSpPr>
        <p:spPr>
          <a:xfrm>
            <a:off x="2757516" y="4104431"/>
            <a:ext cx="602551" cy="571585"/>
          </a:xfrm>
          <a:prstGeom prst="heart">
            <a:avLst/>
          </a:prstGeom>
          <a:solidFill>
            <a:srgbClr val="FF7C80">
              <a:alpha val="76863"/>
            </a:srgb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心形 11"/>
          <p:cNvSpPr/>
          <p:nvPr/>
        </p:nvSpPr>
        <p:spPr>
          <a:xfrm>
            <a:off x="1672338" y="4724799"/>
            <a:ext cx="687051" cy="629771"/>
          </a:xfrm>
          <a:prstGeom prst="heart">
            <a:avLst/>
          </a:prstGeom>
          <a:solidFill>
            <a:srgbClr val="FF7C80">
              <a:alpha val="76863"/>
            </a:srgb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8746" y="1384252"/>
            <a:ext cx="459105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7200">
              <a:lnSpc>
                <a:spcPct val="150000"/>
              </a:lnSpc>
            </a:pP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让我们荡起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双桨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小船儿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推开波浪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pPr indent="457200">
              <a:lnSpc>
                <a:spcPct val="150000"/>
              </a:lnSpc>
            </a:pP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海面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倒映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着美丽的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白塔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pPr indent="457200">
              <a:lnSpc>
                <a:spcPct val="150000"/>
              </a:lnSpc>
            </a:pP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四周</a:t>
            </a:r>
            <a:r>
              <a:rPr kumimoji="1" lang="zh-CN" altLang="en-US" sz="2800" b="1" u="dashHeavy" dirty="0">
                <a:uFill>
                  <a:solidFill>
                    <a:srgbClr val="FF0000"/>
                  </a:solidFill>
                </a:uFill>
                <a:latin typeface="华文楷体" pitchFamily="2" charset="-122"/>
                <a:ea typeface="华文楷体" pitchFamily="2" charset="-122"/>
              </a:rPr>
              <a:t>环绕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着绿树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红墙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小船儿轻轻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飘荡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在水中，</a:t>
            </a:r>
          </a:p>
          <a:p>
            <a:pPr indent="457200">
              <a:lnSpc>
                <a:spcPct val="150000"/>
              </a:lnSpc>
            </a:pP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迎面吹来了</a:t>
            </a:r>
            <a:r>
              <a:rPr kumimoji="1" lang="zh-CN" altLang="en-US" sz="2800" b="1" u="wavyHeavy" dirty="0">
                <a:uFill>
                  <a:solidFill>
                    <a:srgbClr val="FF0000"/>
                  </a:solidFill>
                </a:uFill>
                <a:latin typeface="华文楷体" pitchFamily="2" charset="-122"/>
                <a:ea typeface="华文楷体" pitchFamily="2" charset="-122"/>
              </a:rPr>
              <a:t>凉爽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的风。</a:t>
            </a:r>
          </a:p>
        </p:txBody>
      </p:sp>
      <p:sp>
        <p:nvSpPr>
          <p:cNvPr id="3" name="矩形 2"/>
          <p:cNvSpPr/>
          <p:nvPr/>
        </p:nvSpPr>
        <p:spPr>
          <a:xfrm>
            <a:off x="2286222" y="698862"/>
            <a:ext cx="5054590" cy="92333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让</a:t>
            </a:r>
            <a:r>
              <a:rPr lang="zh-CN" alt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我们荡起双桨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4810523" y="3788260"/>
            <a:ext cx="3834699" cy="1873079"/>
          </a:xfrm>
          <a:prstGeom prst="cloud">
            <a:avLst/>
          </a:prstGeom>
          <a:gradFill flip="none" rotWithShape="1">
            <a:gsLst>
              <a:gs pos="0">
                <a:schemeClr val="accent5">
                  <a:tint val="70000"/>
                  <a:satMod val="130000"/>
                </a:schemeClr>
              </a:gs>
              <a:gs pos="43000">
                <a:schemeClr val="accent5">
                  <a:tint val="44000"/>
                  <a:satMod val="165000"/>
                </a:schemeClr>
              </a:gs>
              <a:gs pos="93000">
                <a:schemeClr val="accent5">
                  <a:tint val="15000"/>
                  <a:satMod val="165000"/>
                </a:schemeClr>
              </a:gs>
              <a:gs pos="100000">
                <a:schemeClr val="accent5">
                  <a:tint val="5000"/>
                  <a:satMod val="250000"/>
                </a:schemeClr>
              </a:gs>
            </a:gsLst>
            <a:lin ang="16200000" scaled="1"/>
            <a:tileRect/>
          </a:gra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、找出课文中表示</a:t>
            </a:r>
            <a:r>
              <a:rPr lang="zh-CN" altLang="en-US" sz="24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动作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的词语，试着“    ”出来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双波形 5"/>
          <p:cNvSpPr/>
          <p:nvPr/>
        </p:nvSpPr>
        <p:spPr>
          <a:xfrm>
            <a:off x="5076093" y="1588767"/>
            <a:ext cx="3384376" cy="1552201"/>
          </a:xfrm>
          <a:prstGeom prst="doubleWav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、读一读，比一比，</a:t>
            </a:r>
            <a:endParaRPr lang="en-US" altLang="zh-CN" sz="2400" b="1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看谁读的最好！</a:t>
            </a:r>
            <a:endParaRPr lang="zh-CN" altLang="en-US" sz="24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483376" y="4965923"/>
            <a:ext cx="262780" cy="26278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75894" y="5841740"/>
            <a:ext cx="516038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喵呜体" pitchFamily="2" charset="-122"/>
                <a:ea typeface="方正喵呜体" pitchFamily="2" charset="-122"/>
              </a:rPr>
              <a:t>试着跟着写一写！</a:t>
            </a:r>
            <a:endParaRPr lang="zh-CN" altLang="en-US" sz="4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方正喵呜体" pitchFamily="2" charset="-122"/>
              <a:ea typeface="方正喵呜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45727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/>
      <p:bldP spid="3" grpId="0" animBg="1"/>
      <p:bldP spid="3" grpId="1" animBg="1"/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50600" y="345430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认一认</a:t>
            </a:r>
            <a:r>
              <a:rPr lang="zh-CN" alt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读一读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981"/>
            <a:ext cx="1343096" cy="14684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36032" y="4653136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波 浪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04520" y="1916831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四 </a:t>
            </a:r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周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36032" y="1916832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白 </a:t>
            </a:r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塔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1079" y="3284984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红 </a:t>
            </a:r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墙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04520" y="3284982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洒 </a:t>
            </a:r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落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97799" y="3284984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轻 轻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1916832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双 </a:t>
            </a:r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桨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06111" y="4653129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倒 映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4" y="4653135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飘 荡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30141" y="1685997"/>
            <a:ext cx="8515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</a:rPr>
              <a:t>jiǎng</a:t>
            </a:r>
            <a:endParaRPr lang="zh-CN" altLang="en-US" sz="2400" b="1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40188" y="1685999"/>
            <a:ext cx="82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   t </a:t>
            </a:r>
            <a:r>
              <a:rPr lang="en-US" altLang="zh-CN" sz="2400" dirty="0" smtClean="0">
                <a:solidFill>
                  <a:srgbClr val="FF0000"/>
                </a:solidFill>
              </a:rPr>
              <a:t>ǎ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60840" y="1685010"/>
            <a:ext cx="103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zhōu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71700" y="2973247"/>
            <a:ext cx="870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qiáng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22376" y="3032965"/>
            <a:ext cx="723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qīng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32405" y="3032965"/>
            <a:ext cx="45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sǎ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73551" y="4422303"/>
            <a:ext cx="7264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piāo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50497" y="442230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d</a:t>
            </a:r>
            <a:r>
              <a:rPr lang="en-US" altLang="zh-CN" sz="2400" dirty="0" err="1">
                <a:solidFill>
                  <a:srgbClr val="FF0000"/>
                </a:solidFill>
              </a:rPr>
              <a:t>à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ng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21751" y="4422299"/>
            <a:ext cx="82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   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bō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52028" y="4422298"/>
            <a:ext cx="7088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l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àng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60549" y="4422297"/>
            <a:ext cx="655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d</a:t>
            </a:r>
            <a:r>
              <a:rPr lang="en-US" altLang="zh-CN" sz="2400" dirty="0" err="1">
                <a:solidFill>
                  <a:srgbClr val="FF0000"/>
                </a:solidFill>
              </a:rPr>
              <a:t>à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o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60840" y="4422301"/>
            <a:ext cx="700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yìng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847" y="99397"/>
            <a:ext cx="1068839" cy="1501179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147872" y="5805573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凉 爽</a:t>
            </a:r>
            <a:endParaRPr lang="zh-CN" altLang="en-US" sz="4400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2449" y="5526740"/>
            <a:ext cx="7793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l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iáng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551830" y="5516847"/>
            <a:ext cx="1091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shu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ǎng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12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51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29938" y="1804779"/>
            <a:ext cx="7303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白 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6385" y="1805184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itchFamily="49" charset="-122"/>
                <a:ea typeface="楷体" pitchFamily="49" charset="-122"/>
              </a:rPr>
              <a:t>双</a:t>
            </a:r>
            <a:endParaRPr lang="zh-CN" altLang="en-US" sz="4400" dirty="0"/>
          </a:p>
        </p:txBody>
      </p:sp>
      <p:sp>
        <p:nvSpPr>
          <p:cNvPr id="15" name="矩形 14"/>
          <p:cNvSpPr/>
          <p:nvPr/>
        </p:nvSpPr>
        <p:spPr>
          <a:xfrm>
            <a:off x="1596707" y="1804783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桨</a:t>
            </a:r>
            <a:endParaRPr lang="zh-CN" altLang="en-US" sz="4400" dirty="0"/>
          </a:p>
        </p:txBody>
      </p:sp>
      <p:sp>
        <p:nvSpPr>
          <p:cNvPr id="16" name="矩形 15"/>
          <p:cNvSpPr/>
          <p:nvPr/>
        </p:nvSpPr>
        <p:spPr>
          <a:xfrm>
            <a:off x="4321281" y="1804779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塔</a:t>
            </a:r>
            <a:endParaRPr lang="zh-CN" altLang="en-US" sz="4400" dirty="0"/>
          </a:p>
        </p:txBody>
      </p:sp>
      <p:sp>
        <p:nvSpPr>
          <p:cNvPr id="19" name="矩形 18"/>
          <p:cNvSpPr/>
          <p:nvPr/>
        </p:nvSpPr>
        <p:spPr>
          <a:xfrm>
            <a:off x="6362816" y="1848068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四</a:t>
            </a:r>
            <a:endParaRPr lang="zh-CN" altLang="en-US" sz="4400" dirty="0"/>
          </a:p>
        </p:txBody>
      </p:sp>
      <p:sp>
        <p:nvSpPr>
          <p:cNvPr id="20" name="矩形 19"/>
          <p:cNvSpPr/>
          <p:nvPr/>
        </p:nvSpPr>
        <p:spPr>
          <a:xfrm>
            <a:off x="7093138" y="1847667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周</a:t>
            </a:r>
            <a:endParaRPr lang="zh-CN" altLang="en-US" sz="4400" dirty="0"/>
          </a:p>
        </p:txBody>
      </p:sp>
      <p:sp>
        <p:nvSpPr>
          <p:cNvPr id="21" name="矩形 20"/>
          <p:cNvSpPr/>
          <p:nvPr/>
        </p:nvSpPr>
        <p:spPr>
          <a:xfrm>
            <a:off x="866384" y="3190679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红</a:t>
            </a:r>
            <a:endParaRPr lang="zh-CN" altLang="en-US" sz="4400" dirty="0"/>
          </a:p>
        </p:txBody>
      </p:sp>
      <p:sp>
        <p:nvSpPr>
          <p:cNvPr id="22" name="矩形 21"/>
          <p:cNvSpPr/>
          <p:nvPr/>
        </p:nvSpPr>
        <p:spPr>
          <a:xfrm>
            <a:off x="1596706" y="3190278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墙</a:t>
            </a:r>
            <a:endParaRPr lang="zh-CN" altLang="en-US" sz="4400" dirty="0"/>
          </a:p>
        </p:txBody>
      </p:sp>
      <p:sp>
        <p:nvSpPr>
          <p:cNvPr id="25" name="矩形 24"/>
          <p:cNvSpPr/>
          <p:nvPr/>
        </p:nvSpPr>
        <p:spPr>
          <a:xfrm>
            <a:off x="3611337" y="3173733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轻</a:t>
            </a:r>
            <a:endParaRPr lang="zh-CN" altLang="en-US" sz="4400" dirty="0"/>
          </a:p>
        </p:txBody>
      </p:sp>
      <p:sp>
        <p:nvSpPr>
          <p:cNvPr id="26" name="矩形 25"/>
          <p:cNvSpPr/>
          <p:nvPr/>
        </p:nvSpPr>
        <p:spPr>
          <a:xfrm>
            <a:off x="4341659" y="3173332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轻</a:t>
            </a:r>
            <a:endParaRPr lang="zh-CN" altLang="en-US" sz="4400" dirty="0"/>
          </a:p>
        </p:txBody>
      </p:sp>
      <p:sp>
        <p:nvSpPr>
          <p:cNvPr id="27" name="矩形 26"/>
          <p:cNvSpPr/>
          <p:nvPr/>
        </p:nvSpPr>
        <p:spPr>
          <a:xfrm>
            <a:off x="6362815" y="3191080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洒</a:t>
            </a:r>
            <a:endParaRPr lang="zh-CN" altLang="en-US" sz="4400" dirty="0"/>
          </a:p>
        </p:txBody>
      </p:sp>
      <p:sp>
        <p:nvSpPr>
          <p:cNvPr id="28" name="矩形 27"/>
          <p:cNvSpPr/>
          <p:nvPr/>
        </p:nvSpPr>
        <p:spPr>
          <a:xfrm>
            <a:off x="7093137" y="3190679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落</a:t>
            </a:r>
            <a:endParaRPr lang="zh-CN" altLang="en-US" sz="4400" dirty="0"/>
          </a:p>
        </p:txBody>
      </p:sp>
      <p:sp>
        <p:nvSpPr>
          <p:cNvPr id="29" name="矩形 28"/>
          <p:cNvSpPr/>
          <p:nvPr/>
        </p:nvSpPr>
        <p:spPr>
          <a:xfrm>
            <a:off x="866383" y="4757913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飘</a:t>
            </a:r>
            <a:endParaRPr lang="zh-CN" altLang="en-US" sz="4400" dirty="0"/>
          </a:p>
        </p:txBody>
      </p:sp>
      <p:sp>
        <p:nvSpPr>
          <p:cNvPr id="30" name="矩形 29"/>
          <p:cNvSpPr/>
          <p:nvPr/>
        </p:nvSpPr>
        <p:spPr>
          <a:xfrm>
            <a:off x="1596705" y="4757512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荡</a:t>
            </a:r>
            <a:endParaRPr lang="zh-CN" altLang="en-US" sz="4400" dirty="0"/>
          </a:p>
        </p:txBody>
      </p:sp>
      <p:sp>
        <p:nvSpPr>
          <p:cNvPr id="31" name="矩形 30"/>
          <p:cNvSpPr/>
          <p:nvPr/>
        </p:nvSpPr>
        <p:spPr>
          <a:xfrm>
            <a:off x="3629938" y="4757912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波</a:t>
            </a:r>
            <a:endParaRPr lang="zh-CN" altLang="en-US" sz="4400" dirty="0"/>
          </a:p>
        </p:txBody>
      </p:sp>
      <p:sp>
        <p:nvSpPr>
          <p:cNvPr id="32" name="矩形 31"/>
          <p:cNvSpPr/>
          <p:nvPr/>
        </p:nvSpPr>
        <p:spPr>
          <a:xfrm>
            <a:off x="4360260" y="4757511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浪</a:t>
            </a:r>
            <a:endParaRPr lang="zh-CN" altLang="en-US" sz="4400" dirty="0"/>
          </a:p>
        </p:txBody>
      </p:sp>
      <p:sp>
        <p:nvSpPr>
          <p:cNvPr id="33" name="矩形 32"/>
          <p:cNvSpPr/>
          <p:nvPr/>
        </p:nvSpPr>
        <p:spPr>
          <a:xfrm>
            <a:off x="6362816" y="4757910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倒</a:t>
            </a:r>
            <a:endParaRPr lang="zh-CN" altLang="en-US" sz="4400" dirty="0"/>
          </a:p>
        </p:txBody>
      </p:sp>
      <p:sp>
        <p:nvSpPr>
          <p:cNvPr id="34" name="矩形 33"/>
          <p:cNvSpPr/>
          <p:nvPr/>
        </p:nvSpPr>
        <p:spPr>
          <a:xfrm>
            <a:off x="7093138" y="4757509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映</a:t>
            </a:r>
            <a:endParaRPr lang="zh-CN" altLang="en-US" sz="4400" dirty="0"/>
          </a:p>
        </p:txBody>
      </p:sp>
      <p:sp>
        <p:nvSpPr>
          <p:cNvPr id="36" name="矩形 35"/>
          <p:cNvSpPr/>
          <p:nvPr/>
        </p:nvSpPr>
        <p:spPr>
          <a:xfrm>
            <a:off x="179512" y="245095"/>
            <a:ext cx="5724644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汉仪清韵体简" pitchFamily="2" charset="-122"/>
                <a:ea typeface="汉仪清韵体简" pitchFamily="2" charset="-122"/>
              </a:rPr>
              <a:t>我</a:t>
            </a:r>
            <a:r>
              <a:rPr lang="zh-CN" alt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汉仪清韵体简" pitchFamily="2" charset="-122"/>
                <a:ea typeface="汉仪清韵体简" pitchFamily="2" charset="-122"/>
              </a:rPr>
              <a:t>是汉字小侦探！</a:t>
            </a:r>
            <a:endParaRPr lang="zh-CN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汉仪清韵体简" pitchFamily="2" charset="-122"/>
              <a:ea typeface="汉仪清韵体简" pitchFamily="2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187">
            <a:off x="6433804" y="50619"/>
            <a:ext cx="1311483" cy="1635670"/>
          </a:xfrm>
          <a:prstGeom prst="rect">
            <a:avLst/>
          </a:prstGeom>
        </p:spPr>
      </p:pic>
      <p:cxnSp>
        <p:nvCxnSpPr>
          <p:cNvPr id="39" name="直接连接符 38"/>
          <p:cNvCxnSpPr/>
          <p:nvPr/>
        </p:nvCxnSpPr>
        <p:spPr>
          <a:xfrm>
            <a:off x="1551965" y="2461647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321281" y="2461647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089545" y="2501995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596705" y="3789040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341659" y="3789040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089545" y="3789040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583404" y="5373216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341659" y="5373216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7089545" y="5373216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16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C 0.01284 -0.00394 0.02274 -0.01019 0.03524 -0.01574 C 0.04236 -0.01898 0.05017 -0.01991 0.05729 -0.02361 C 0.06336 -0.02662 0.06684 -0.0294 0.07343 -0.0294 L 0.07934 0.02546 L 1.66667E-6 1.48148E-6 Z " pathEditMode="relative" ptsTypes="fffAAf">
                                      <p:cBhvr>
                                        <p:cTn id="13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15" grpId="1"/>
      <p:bldP spid="16" grpId="0"/>
      <p:bldP spid="16" grpId="1"/>
      <p:bldP spid="19" grpId="0"/>
      <p:bldP spid="20" grpId="0"/>
      <p:bldP spid="20" grpId="1"/>
      <p:bldP spid="21" grpId="0"/>
      <p:bldP spid="22" grpId="0"/>
      <p:bldP spid="22" grpId="1"/>
      <p:bldP spid="25" grpId="0"/>
      <p:bldP spid="26" grpId="0"/>
      <p:bldP spid="26" grpId="1"/>
      <p:bldP spid="27" grpId="0"/>
      <p:bldP spid="28" grpId="0"/>
      <p:bldP spid="28" grpId="1"/>
      <p:bldP spid="29" grpId="0"/>
      <p:bldP spid="30" grpId="0"/>
      <p:bldP spid="30" grpId="1"/>
      <p:bldP spid="31" grpId="0"/>
      <p:bldP spid="32" grpId="0"/>
      <p:bldP spid="32" grpId="1"/>
      <p:bldP spid="33" grpId="0"/>
      <p:bldP spid="34" grpId="0"/>
      <p:bldP spid="34" grpId="1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103" y="1720985"/>
            <a:ext cx="871297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、这一节中都写了哪些景物？你看到了什么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小船</a:t>
            </a:r>
            <a:r>
              <a:rPr lang="zh-CN" altLang="en-US" sz="3200" b="1" dirty="0" smtClean="0"/>
              <a:t>，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白塔，</a:t>
            </a: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绿树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红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墙</a:t>
            </a:r>
            <a:endParaRPr lang="en-US" altLang="zh-CN" sz="32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“四周”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“环绕”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是什么意思？（</a:t>
            </a:r>
            <a:r>
              <a:rPr lang="zh-CN" altLang="en-US" sz="32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造句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32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、  你觉得小朋友们的</a:t>
            </a:r>
            <a:r>
              <a:rPr lang="zh-CN" altLang="en-US" sz="3200" b="1" u="sng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心情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是什么？（</a:t>
            </a:r>
            <a:r>
              <a:rPr lang="zh-CN" altLang="en-US" sz="32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词语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1" dirty="0" smtClean="0">
                <a:solidFill>
                  <a:srgbClr val="FF66FF"/>
                </a:solidFill>
                <a:latin typeface="华文楷体" pitchFamily="2" charset="-122"/>
                <a:ea typeface="华文楷体" pitchFamily="2" charset="-122"/>
              </a:rPr>
              <a:t>Q: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假如你也在这小船上，你想说些什么？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600" b="1" dirty="0" smtClean="0">
              <a:solidFill>
                <a:srgbClr val="FFC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xmlns="" id="{5A911D44-16F9-432C-9AAC-76C47D33A8D9}"/>
              </a:ext>
            </a:extLst>
          </p:cNvPr>
          <p:cNvSpPr txBox="1"/>
          <p:nvPr/>
        </p:nvSpPr>
        <p:spPr>
          <a:xfrm>
            <a:off x="3123618" y="178836"/>
            <a:ext cx="3073941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动脑筋，想一想</a:t>
            </a:r>
            <a:endParaRPr lang="zh-CN" altLang="en-US" sz="3200" b="1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8A04423-902D-4506-AC95-861D3542E2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3003" y="916380"/>
            <a:ext cx="399255" cy="160921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B771DF1-028A-44E1-9E86-7A54295EC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322" y="-26831"/>
            <a:ext cx="640705" cy="25823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3031">
            <a:off x="6729633" y="-213335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64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F95B91C-FFEF-4FA0-B709-7F2E8A720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0" y="16037"/>
            <a:ext cx="9133400" cy="68500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AD7777-6CDA-4372-B592-43DC7F3066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6" b="99479" l="9961" r="89844">
                        <a14:foregroundMark x1="29102" y1="94531" x2="29102" y2="94531"/>
                        <a14:foregroundMark x1="52539" y1="35807" x2="52539" y2="35807"/>
                        <a14:foregroundMark x1="51270" y1="34896" x2="51270" y2="34896"/>
                        <a14:foregroundMark x1="30078" y1="99479" x2="30078" y2="99479"/>
                        <a14:foregroundMark x1="34961" y1="98698" x2="31250" y2="97005"/>
                        <a14:foregroundMark x1="51270" y1="34896" x2="51270" y2="34896"/>
                        <a14:foregroundMark x1="50684" y1="36979" x2="53125" y2="32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23876" flipH="1">
            <a:off x="4283324" y="864805"/>
            <a:ext cx="2340864" cy="2340864"/>
          </a:xfrm>
          <a:custGeom>
            <a:avLst/>
            <a:gdLst>
              <a:gd name="connsiteX0" fmla="*/ 3121152 w 3121152"/>
              <a:gd name="connsiteY0" fmla="*/ 0 h 2340864"/>
              <a:gd name="connsiteX1" fmla="*/ 0 w 3121152"/>
              <a:gd name="connsiteY1" fmla="*/ 0 h 2340864"/>
              <a:gd name="connsiteX2" fmla="*/ 0 w 3121152"/>
              <a:gd name="connsiteY2" fmla="*/ 2340864 h 2340864"/>
              <a:gd name="connsiteX3" fmla="*/ 389651 w 3121152"/>
              <a:gd name="connsiteY3" fmla="*/ 2340864 h 2340864"/>
              <a:gd name="connsiteX4" fmla="*/ 393582 w 3121152"/>
              <a:gd name="connsiteY4" fmla="*/ 2321400 h 2340864"/>
              <a:gd name="connsiteX5" fmla="*/ 570456 w 3121152"/>
              <a:gd name="connsiteY5" fmla="*/ 2072195 h 2340864"/>
              <a:gd name="connsiteX6" fmla="*/ 599049 w 3121152"/>
              <a:gd name="connsiteY6" fmla="*/ 1778218 h 2340864"/>
              <a:gd name="connsiteX7" fmla="*/ 875140 w 3121152"/>
              <a:gd name="connsiteY7" fmla="*/ 1585240 h 2340864"/>
              <a:gd name="connsiteX8" fmla="*/ 1000096 w 3121152"/>
              <a:gd name="connsiteY8" fmla="*/ 1565157 h 2340864"/>
              <a:gd name="connsiteX9" fmla="*/ 1001705 w 3121152"/>
              <a:gd name="connsiteY9" fmla="*/ 1564900 h 2340864"/>
              <a:gd name="connsiteX10" fmla="*/ 1325826 w 3121152"/>
              <a:gd name="connsiteY10" fmla="*/ 1331164 h 2340864"/>
              <a:gd name="connsiteX11" fmla="*/ 1555165 w 3121152"/>
              <a:gd name="connsiteY11" fmla="*/ 1336069 h 2340864"/>
              <a:gd name="connsiteX12" fmla="*/ 1865507 w 3121152"/>
              <a:gd name="connsiteY12" fmla="*/ 1517972 h 2340864"/>
              <a:gd name="connsiteX13" fmla="*/ 1870797 w 3121152"/>
              <a:gd name="connsiteY13" fmla="*/ 1514999 h 2340864"/>
              <a:gd name="connsiteX14" fmla="*/ 1956369 w 3121152"/>
              <a:gd name="connsiteY14" fmla="*/ 1466897 h 2340864"/>
              <a:gd name="connsiteX15" fmla="*/ 2288161 w 3121152"/>
              <a:gd name="connsiteY15" fmla="*/ 1450527 h 2340864"/>
              <a:gd name="connsiteX16" fmla="*/ 2537579 w 3121152"/>
              <a:gd name="connsiteY16" fmla="*/ 1606490 h 2340864"/>
              <a:gd name="connsiteX17" fmla="*/ 2581761 w 3121152"/>
              <a:gd name="connsiteY17" fmla="*/ 1678655 h 2340864"/>
              <a:gd name="connsiteX18" fmla="*/ 2584803 w 3121152"/>
              <a:gd name="connsiteY18" fmla="*/ 1683624 h 2340864"/>
              <a:gd name="connsiteX19" fmla="*/ 3093769 w 3121152"/>
              <a:gd name="connsiteY19" fmla="*/ 1652417 h 2340864"/>
              <a:gd name="connsiteX20" fmla="*/ 3121152 w 3121152"/>
              <a:gd name="connsiteY20" fmla="*/ 1664579 h 2340864"/>
              <a:gd name="connsiteX21" fmla="*/ 3121152 w 3121152"/>
              <a:gd name="connsiteY21" fmla="*/ 0 h 234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21152" h="2340864">
                <a:moveTo>
                  <a:pt x="3121152" y="0"/>
                </a:moveTo>
                <a:lnTo>
                  <a:pt x="0" y="0"/>
                </a:lnTo>
                <a:lnTo>
                  <a:pt x="0" y="2340864"/>
                </a:lnTo>
                <a:lnTo>
                  <a:pt x="389651" y="2340864"/>
                </a:lnTo>
                <a:lnTo>
                  <a:pt x="393582" y="2321400"/>
                </a:lnTo>
                <a:cubicBezTo>
                  <a:pt x="420023" y="2226134"/>
                  <a:pt x="480569" y="2139408"/>
                  <a:pt x="570456" y="2072195"/>
                </a:cubicBezTo>
                <a:cubicBezTo>
                  <a:pt x="534043" y="1972078"/>
                  <a:pt x="544246" y="1867516"/>
                  <a:pt x="599049" y="1778218"/>
                </a:cubicBezTo>
                <a:cubicBezTo>
                  <a:pt x="655621" y="1685941"/>
                  <a:pt x="754819" y="1617837"/>
                  <a:pt x="875140" y="1585240"/>
                </a:cubicBezTo>
                <a:lnTo>
                  <a:pt x="1000096" y="1565157"/>
                </a:lnTo>
                <a:lnTo>
                  <a:pt x="1001705" y="1564900"/>
                </a:lnTo>
                <a:cubicBezTo>
                  <a:pt x="1049055" y="1445907"/>
                  <a:pt x="1170751" y="1358178"/>
                  <a:pt x="1325826" y="1331164"/>
                </a:cubicBezTo>
                <a:cubicBezTo>
                  <a:pt x="1402146" y="1317861"/>
                  <a:pt x="1480661" y="1320212"/>
                  <a:pt x="1555165" y="1336069"/>
                </a:cubicBezTo>
                <a:cubicBezTo>
                  <a:pt x="1679338" y="1362499"/>
                  <a:pt x="1792364" y="1426445"/>
                  <a:pt x="1865507" y="1517972"/>
                </a:cubicBezTo>
                <a:lnTo>
                  <a:pt x="1870797" y="1514999"/>
                </a:lnTo>
                <a:lnTo>
                  <a:pt x="1956369" y="1466897"/>
                </a:lnTo>
                <a:cubicBezTo>
                  <a:pt x="2055086" y="1426763"/>
                  <a:pt x="2174443" y="1419918"/>
                  <a:pt x="2288161" y="1450527"/>
                </a:cubicBezTo>
                <a:cubicBezTo>
                  <a:pt x="2391484" y="1478319"/>
                  <a:pt x="2479688" y="1534307"/>
                  <a:pt x="2537579" y="1606490"/>
                </a:cubicBezTo>
                <a:lnTo>
                  <a:pt x="2581761" y="1678655"/>
                </a:lnTo>
                <a:lnTo>
                  <a:pt x="2584803" y="1683624"/>
                </a:lnTo>
                <a:cubicBezTo>
                  <a:pt x="2738147" y="1598966"/>
                  <a:pt x="2930270" y="1594833"/>
                  <a:pt x="3093769" y="1652417"/>
                </a:cubicBezTo>
                <a:lnTo>
                  <a:pt x="3121152" y="1664579"/>
                </a:lnTo>
                <a:lnTo>
                  <a:pt x="3121152" y="0"/>
                </a:lnTo>
                <a:close/>
              </a:path>
            </a:pathLst>
          </a:custGeom>
        </p:spPr>
      </p:pic>
      <p:sp>
        <p:nvSpPr>
          <p:cNvPr id="10" name="云形 9">
            <a:extLst>
              <a:ext uri="{FF2B5EF4-FFF2-40B4-BE49-F238E27FC236}">
                <a16:creationId xmlns:a16="http://schemas.microsoft.com/office/drawing/2014/main" xmlns="" id="{88909F12-2374-4831-88AB-1207632EFF70}"/>
              </a:ext>
            </a:extLst>
          </p:cNvPr>
          <p:cNvSpPr/>
          <p:nvPr/>
        </p:nvSpPr>
        <p:spPr>
          <a:xfrm>
            <a:off x="2580917" y="2266586"/>
            <a:ext cx="3992765" cy="2872663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8A3D553-82A6-46EE-A5B4-830C5D6FA5A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7605" y="1477152"/>
            <a:ext cx="299441" cy="160921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E5DF9A2-838C-49BE-965E-0029B1FBEE3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0752" y="503978"/>
            <a:ext cx="480529" cy="258238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53758C8-6347-4FC4-BE8B-E7A1796DB698}"/>
              </a:ext>
            </a:extLst>
          </p:cNvPr>
          <p:cNvSpPr txBox="1"/>
          <p:nvPr/>
        </p:nvSpPr>
        <p:spPr>
          <a:xfrm>
            <a:off x="2411760" y="3096111"/>
            <a:ext cx="47635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总结与迁移</a:t>
            </a:r>
            <a:endParaRPr lang="zh-CN" altLang="en-US" sz="4400" b="1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190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302" y="476672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方正古隶简体" pitchFamily="65" charset="-122"/>
                <a:ea typeface="方正古隶简体" pitchFamily="65" charset="-122"/>
              </a:rPr>
              <a:t>左右结构的字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511" y="1484784"/>
            <a:ext cx="166012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墙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37138" y="1484784"/>
            <a:ext cx="14205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塔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7225" y="1526829"/>
            <a:ext cx="14205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轻</a:t>
            </a:r>
            <a:endParaRPr lang="zh-CN" altLang="en-U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7311" y="2276872"/>
            <a:ext cx="98616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……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96" y="3054444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你还能举出</a:t>
            </a:r>
            <a:r>
              <a:rPr lang="zh-CN" altLang="en-US" sz="2400" i="1" u="sng" dirty="0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哪些例子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呢？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27504" y="2875330"/>
            <a:ext cx="51070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洒，眼，睛，栏，演，狗，被，糕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……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339" y="3614505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方正古隶简体" pitchFamily="65" charset="-122"/>
                <a:ea typeface="方正古隶简体" pitchFamily="65" charset="-122"/>
              </a:rPr>
              <a:t>半包</a:t>
            </a:r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方正古隶简体" pitchFamily="65" charset="-122"/>
                <a:ea typeface="方正古隶简体" pitchFamily="65" charset="-122"/>
              </a:rPr>
              <a:t>结构的字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3944" y="4218927"/>
            <a:ext cx="1977025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周</a:t>
            </a:r>
            <a:endParaRPr lang="zh-CN" altLang="en-US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75148" y="4857563"/>
            <a:ext cx="5867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包，问，</a:t>
            </a:r>
            <a:r>
              <a:rPr lang="zh-CN" altLang="en-US" sz="3200" b="1" dirty="0">
                <a:solidFill>
                  <a:srgbClr val="FF0000"/>
                </a:solidFill>
              </a:rPr>
              <a:t>床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</a:rPr>
              <a:t>厂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，间，同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……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311" y="389367"/>
            <a:ext cx="1908880" cy="188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79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72275 0.0006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28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1" grpId="0"/>
      <p:bldP spid="11" grpId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38482" y="116632"/>
            <a:ext cx="327846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4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方正古隶简体" pitchFamily="65" charset="-122"/>
                <a:ea typeface="方正古隶简体" pitchFamily="65" charset="-122"/>
              </a:rPr>
              <a:t>齐声读一读</a:t>
            </a:r>
            <a:endParaRPr lang="zh-CN" altLang="en-US" sz="4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30945" y="1556792"/>
            <a:ext cx="4572000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7200">
              <a:lnSpc>
                <a:spcPct val="150000"/>
              </a:lnSpc>
            </a:pPr>
            <a:r>
              <a:rPr kumimoji="1"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让我们荡起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双桨</a:t>
            </a:r>
            <a:r>
              <a:rPr kumimoji="1"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pPr lvl="0" indent="457200">
              <a:lnSpc>
                <a:spcPct val="150000"/>
              </a:lnSpc>
            </a:pPr>
            <a:r>
              <a:rPr kumimoji="1"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小船儿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推开波浪</a:t>
            </a:r>
            <a:r>
              <a:rPr kumimoji="1" lang="zh-CN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pPr lvl="0" indent="457200">
              <a:lnSpc>
                <a:spcPct val="150000"/>
              </a:lnSpc>
            </a:pPr>
            <a:r>
              <a:rPr kumimoji="1"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海面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倒映</a:t>
            </a:r>
            <a:r>
              <a:rPr kumimoji="1"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着美丽的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白塔</a:t>
            </a:r>
            <a:r>
              <a:rPr kumimoji="1"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pPr lvl="0" indent="457200">
              <a:lnSpc>
                <a:spcPct val="150000"/>
              </a:lnSpc>
            </a:pP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四周</a:t>
            </a:r>
            <a:r>
              <a:rPr kumimoji="1" lang="zh-CN" altLang="en-US" sz="2800" b="1" u="dashHeavy" dirty="0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华文楷体" pitchFamily="2" charset="-122"/>
                <a:ea typeface="华文楷体" pitchFamily="2" charset="-122"/>
              </a:rPr>
              <a:t>环绕</a:t>
            </a:r>
            <a:r>
              <a:rPr kumimoji="1"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着绿树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红墙</a:t>
            </a:r>
            <a:r>
              <a:rPr kumimoji="1"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lvl="0" indent="457200">
              <a:lnSpc>
                <a:spcPct val="150000"/>
              </a:lnSpc>
            </a:pPr>
            <a:r>
              <a:rPr kumimoji="1"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小船儿轻轻</a:t>
            </a:r>
            <a:r>
              <a:rPr kumimoji="1"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飘荡</a:t>
            </a:r>
            <a:r>
              <a:rPr kumimoji="1"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在水中，</a:t>
            </a:r>
          </a:p>
          <a:p>
            <a:pPr lvl="0" indent="457200">
              <a:lnSpc>
                <a:spcPct val="150000"/>
              </a:lnSpc>
            </a:pPr>
            <a:r>
              <a:rPr kumimoji="1"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迎面吹来了</a:t>
            </a:r>
            <a:r>
              <a:rPr kumimoji="1" lang="zh-CN" altLang="en-US" sz="2800" b="1" u="wavyHeavy" dirty="0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华文楷体" pitchFamily="2" charset="-122"/>
                <a:ea typeface="华文楷体" pitchFamily="2" charset="-122"/>
              </a:rPr>
              <a:t>凉爽</a:t>
            </a:r>
            <a:r>
              <a:rPr kumimoji="1" lang="zh-CN" altLang="en-US" sz="28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的风。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662"/>
            <a:ext cx="2221784" cy="20662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04646" y="2175921"/>
            <a:ext cx="30243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u"/>
            </a:pPr>
            <a:r>
              <a:rPr lang="zh-CN" altLang="en-US" sz="2800" dirty="0" smtClean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有感情</a:t>
            </a:r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，带着你的理解</a:t>
            </a:r>
            <a:r>
              <a:rPr lang="zh-CN" altLang="en-US" sz="2800" dirty="0" smtClean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读一读</a:t>
            </a:r>
            <a:r>
              <a:rPr lang="en-US" altLang="zh-CN" sz="2800" dirty="0" smtClean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!</a:t>
            </a:r>
          </a:p>
          <a:p>
            <a:pPr marL="457200" indent="-457200">
              <a:buFont typeface="Wingdings" pitchFamily="2" charset="2"/>
              <a:buChar char="u"/>
            </a:pPr>
            <a:endParaRPr lang="en-US" altLang="zh-CN" sz="2800" dirty="0" smtClean="0">
              <a:solidFill>
                <a:srgbClr val="FFC000"/>
              </a:solidFill>
              <a:latin typeface="华文新魏" pitchFamily="2" charset="-122"/>
              <a:ea typeface="华文新魏" pitchFamily="2" charset="-122"/>
            </a:endParaRPr>
          </a:p>
          <a:p>
            <a:pPr marL="457200" indent="-457200">
              <a:buFont typeface="Wingdings" pitchFamily="2" charset="2"/>
              <a:buChar char="u"/>
            </a:pPr>
            <a:r>
              <a:rPr lang="zh-CN" altLang="en-US" sz="2800" dirty="0" smtClean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分小组</a:t>
            </a:r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比赛，看看哪一组的同学读的</a:t>
            </a:r>
            <a:r>
              <a:rPr lang="zh-CN" altLang="en-US" sz="2800" dirty="0" smtClean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又准确又好听！</a:t>
            </a:r>
            <a:endParaRPr lang="zh-CN" altLang="en-US" sz="2800" dirty="0">
              <a:solidFill>
                <a:srgbClr val="FFC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030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51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7" y="764704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音乐欣赏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群星 - 让我们荡起双桨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5966048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628799"/>
            <a:ext cx="6336704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听一听，想一想，</a:t>
            </a:r>
            <a:endParaRPr lang="en-US" altLang="zh-CN" sz="3600" dirty="0" smtClean="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2400" dirty="0" smtClean="0"/>
          </a:p>
          <a:p>
            <a:r>
              <a:rPr lang="en-US" altLang="zh-CN" sz="3200" b="1" dirty="0" smtClean="0"/>
              <a:t>1</a:t>
            </a:r>
            <a:r>
              <a:rPr lang="zh-CN" altLang="en-US" sz="3200" b="1" dirty="0"/>
              <a:t>、</a:t>
            </a:r>
            <a:r>
              <a:rPr lang="zh-CN" altLang="en-US" sz="3200" b="1" dirty="0" smtClean="0"/>
              <a:t>你觉得</a:t>
            </a:r>
            <a:r>
              <a:rPr lang="zh-CN" altLang="en-US" sz="3200" b="1" u="sng" dirty="0" smtClean="0">
                <a:solidFill>
                  <a:srgbClr val="FF0000"/>
                </a:solidFill>
              </a:rPr>
              <a:t>谁</a:t>
            </a:r>
            <a:r>
              <a:rPr lang="zh-CN" altLang="en-US" sz="3200" b="1" dirty="0" smtClean="0"/>
              <a:t>在划船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</a:t>
            </a:r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、歌里有哪些</a:t>
            </a:r>
            <a:r>
              <a:rPr lang="zh-CN" altLang="en-US" sz="3200" b="1" u="sng" dirty="0" smtClean="0">
                <a:solidFill>
                  <a:srgbClr val="FF0000"/>
                </a:solidFill>
              </a:rPr>
              <a:t>景物</a:t>
            </a:r>
            <a:r>
              <a:rPr lang="zh-CN" altLang="en-US" sz="3200" b="1" dirty="0" smtClean="0"/>
              <a:t>呢</a:t>
            </a:r>
            <a:endParaRPr lang="en-US" altLang="zh-CN" sz="32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3598784" y="2276872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？</a:t>
            </a:r>
            <a:endParaRPr lang="zh-CN" altLang="en-US" sz="5400" b="1" cap="none" spc="0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30294" y="3690902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？</a:t>
            </a:r>
            <a:endParaRPr lang="zh-CN" altLang="en-US" sz="5400" b="1" cap="none" spc="0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7020272" y="1126630"/>
            <a:ext cx="1800200" cy="1004337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rPr>
              <a:t>播放</a:t>
            </a:r>
            <a:endParaRPr lang="zh-CN" altLang="en-US" sz="2400" b="1" dirty="0">
              <a:solidFill>
                <a:schemeClr val="bg1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2" name="云形 11"/>
          <p:cNvSpPr/>
          <p:nvPr/>
        </p:nvSpPr>
        <p:spPr>
          <a:xfrm>
            <a:off x="6516216" y="2619346"/>
            <a:ext cx="1800200" cy="1004337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rPr>
              <a:t>暂停</a:t>
            </a:r>
          </a:p>
        </p:txBody>
      </p:sp>
      <p:sp>
        <p:nvSpPr>
          <p:cNvPr id="13" name="云形 12"/>
          <p:cNvSpPr/>
          <p:nvPr/>
        </p:nvSpPr>
        <p:spPr>
          <a:xfrm>
            <a:off x="7164288" y="4106873"/>
            <a:ext cx="1800200" cy="1004337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rPr>
              <a:t>停止</a:t>
            </a:r>
          </a:p>
        </p:txBody>
      </p:sp>
      <p:sp>
        <p:nvSpPr>
          <p:cNvPr id="3" name="矩形 2"/>
          <p:cNvSpPr/>
          <p:nvPr/>
        </p:nvSpPr>
        <p:spPr>
          <a:xfrm>
            <a:off x="467544" y="3224230"/>
            <a:ext cx="33377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小朋友，小学生</a:t>
            </a:r>
            <a:endParaRPr lang="zh-CN" altLang="en-US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489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429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C9657B8E-97C4-4137-8100-D7FE3C3C6E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00570">
            <a:off x="976093" y="5429560"/>
            <a:ext cx="559483" cy="1409067"/>
          </a:xfrm>
          <a:prstGeom prst="rect">
            <a:avLst/>
          </a:prstGeom>
        </p:spPr>
      </p:pic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4A5E0C26-2ADF-41D2-B1AF-FD7EABFDDB20}"/>
              </a:ext>
            </a:extLst>
          </p:cNvPr>
          <p:cNvSpPr/>
          <p:nvPr/>
        </p:nvSpPr>
        <p:spPr>
          <a:xfrm rot="10800000">
            <a:off x="2116555" y="2109036"/>
            <a:ext cx="1141197" cy="790463"/>
          </a:xfrm>
          <a:custGeom>
            <a:avLst/>
            <a:gdLst>
              <a:gd name="connsiteX0" fmla="*/ 5965 w 1521596"/>
              <a:gd name="connsiteY0" fmla="*/ 0 h 790463"/>
              <a:gd name="connsiteX1" fmla="*/ 1521596 w 1521596"/>
              <a:gd name="connsiteY1" fmla="*/ 0 h 790463"/>
              <a:gd name="connsiteX2" fmla="*/ 1505532 w 1521596"/>
              <a:gd name="connsiteY2" fmla="*/ 59992 h 790463"/>
              <a:gd name="connsiteX3" fmla="*/ 1329277 w 1521596"/>
              <a:gd name="connsiteY3" fmla="*/ 241468 h 790463"/>
              <a:gd name="connsiteX4" fmla="*/ 1256048 w 1521596"/>
              <a:gd name="connsiteY4" fmla="*/ 487541 h 790463"/>
              <a:gd name="connsiteX5" fmla="*/ 1006729 w 1521596"/>
              <a:gd name="connsiteY5" fmla="*/ 517335 h 790463"/>
              <a:gd name="connsiteX6" fmla="*/ 828560 w 1521596"/>
              <a:gd name="connsiteY6" fmla="*/ 779850 h 790463"/>
              <a:gd name="connsiteX7" fmla="*/ 566592 w 1521596"/>
              <a:gd name="connsiteY7" fmla="*/ 619612 h 790463"/>
              <a:gd name="connsiteX8" fmla="*/ 177450 w 1521596"/>
              <a:gd name="connsiteY8" fmla="*/ 461294 h 790463"/>
              <a:gd name="connsiteX9" fmla="*/ 6353 w 1521596"/>
              <a:gd name="connsiteY9" fmla="*/ 285116 h 790463"/>
              <a:gd name="connsiteX10" fmla="*/ 42912 w 1521596"/>
              <a:gd name="connsiteY10" fmla="*/ 47305 h 790463"/>
              <a:gd name="connsiteX11" fmla="*/ 6809 w 1521596"/>
              <a:gd name="connsiteY11" fmla="*/ 1917 h 790463"/>
              <a:gd name="connsiteX12" fmla="*/ 5965 w 1521596"/>
              <a:gd name="connsiteY12" fmla="*/ 0 h 790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1596" h="790463">
                <a:moveTo>
                  <a:pt x="5965" y="0"/>
                </a:moveTo>
                <a:lnTo>
                  <a:pt x="1521596" y="0"/>
                </a:lnTo>
                <a:lnTo>
                  <a:pt x="1505532" y="59992"/>
                </a:lnTo>
                <a:cubicBezTo>
                  <a:pt x="1467837" y="156890"/>
                  <a:pt x="1403745" y="224881"/>
                  <a:pt x="1329277" y="241468"/>
                </a:cubicBezTo>
                <a:cubicBezTo>
                  <a:pt x="1328803" y="336066"/>
                  <a:pt x="1302085" y="425783"/>
                  <a:pt x="1256048" y="487541"/>
                </a:cubicBezTo>
                <a:cubicBezTo>
                  <a:pt x="1186100" y="581389"/>
                  <a:pt x="1085060" y="593448"/>
                  <a:pt x="1006729" y="517335"/>
                </a:cubicBezTo>
                <a:cubicBezTo>
                  <a:pt x="981396" y="648071"/>
                  <a:pt x="913562" y="748011"/>
                  <a:pt x="828560" y="779850"/>
                </a:cubicBezTo>
                <a:cubicBezTo>
                  <a:pt x="728395" y="817364"/>
                  <a:pt x="623856" y="753436"/>
                  <a:pt x="566592" y="619612"/>
                </a:cubicBezTo>
                <a:cubicBezTo>
                  <a:pt x="431435" y="746634"/>
                  <a:pt x="255891" y="675236"/>
                  <a:pt x="177450" y="461294"/>
                </a:cubicBezTo>
                <a:cubicBezTo>
                  <a:pt x="100394" y="475356"/>
                  <a:pt x="28041" y="400871"/>
                  <a:pt x="6353" y="285116"/>
                </a:cubicBezTo>
                <a:cubicBezTo>
                  <a:pt x="-9357" y="201367"/>
                  <a:pt x="4530" y="110983"/>
                  <a:pt x="42912" y="47305"/>
                </a:cubicBezTo>
                <a:cubicBezTo>
                  <a:pt x="29298" y="34818"/>
                  <a:pt x="17192" y="19462"/>
                  <a:pt x="6809" y="1917"/>
                </a:cubicBezTo>
                <a:lnTo>
                  <a:pt x="5965" y="0"/>
                </a:lnTo>
                <a:close/>
              </a:path>
            </a:pathLst>
          </a:custGeom>
          <a:solidFill>
            <a:srgbClr val="24BEB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2E9E1EC2-2290-4211-A359-0BC481E062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443171" y="5061878"/>
            <a:ext cx="1226654" cy="134023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03EAB450-5BE3-482A-BE17-E2FF40DC68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99479" l="9961" r="89844">
                        <a14:foregroundMark x1="29102" y1="94531" x2="29102" y2="94531"/>
                        <a14:foregroundMark x1="52539" y1="35807" x2="52539" y2="35807"/>
                        <a14:foregroundMark x1="51270" y1="34896" x2="51270" y2="34896"/>
                        <a14:foregroundMark x1="30078" y1="99479" x2="30078" y2="99479"/>
                        <a14:foregroundMark x1="34961" y1="98698" x2="31250" y2="97005"/>
                        <a14:foregroundMark x1="51270" y1="34896" x2="51270" y2="34896"/>
                        <a14:foregroundMark x1="50684" y1="36979" x2="53125" y2="32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735" flipH="1">
            <a:off x="5373996" y="4248992"/>
            <a:ext cx="2340864" cy="2340864"/>
          </a:xfrm>
          <a:prstGeom prst="rect">
            <a:avLst/>
          </a:prstGeom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61A22045-65EF-4382-84CA-D02228F255A6}"/>
              </a:ext>
            </a:extLst>
          </p:cNvPr>
          <p:cNvSpPr/>
          <p:nvPr/>
        </p:nvSpPr>
        <p:spPr>
          <a:xfrm rot="2600481">
            <a:off x="3261190" y="1104916"/>
            <a:ext cx="2691873" cy="3589164"/>
          </a:xfrm>
          <a:prstGeom prst="roundRect">
            <a:avLst>
              <a:gd name="adj" fmla="val 32298"/>
            </a:avLst>
          </a:prstGeom>
          <a:solidFill>
            <a:srgbClr val="F4B05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70352A3-1156-49C9-AFF3-24401571C21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9440" y="5599006"/>
            <a:ext cx="932468" cy="107017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BD8C085-E39D-47BF-933D-E1F5DBBC9F57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6658" y="5742830"/>
            <a:ext cx="932468" cy="107017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851B8E6-E025-4CD1-AC51-3174C2FC16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3037" y="5808276"/>
            <a:ext cx="416803" cy="10497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251D4C0-8D1C-46A2-BBCB-3DC9392DCB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8285" y="5302523"/>
            <a:ext cx="416803" cy="10497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0D3711D-D441-48E6-A405-0BAC8C98BCB1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8963" y="5081798"/>
            <a:ext cx="580904" cy="10344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E9F17BE-12B6-4AFB-9914-2D5A3D50A2ED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6183" y="5374428"/>
            <a:ext cx="1017374" cy="148357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5FACA9D-5546-4670-8653-BF4959EA8FFE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7915" y="4845747"/>
            <a:ext cx="1146857" cy="16723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B6181FB-4F5A-4D5C-90E1-FAAECA8B0BC6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86869" flipH="1">
            <a:off x="3880087" y="5923044"/>
            <a:ext cx="580904" cy="103441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9D30E99-3D7E-41C2-8825-3C8371B42EDD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3996" y="5923044"/>
            <a:ext cx="610298" cy="8899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57C9446-7716-4584-BBF1-10C8222EEE15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9284" y="5419425"/>
            <a:ext cx="815851" cy="118970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D02704A-A638-418B-9E43-A9809420422A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4836" y="6090544"/>
            <a:ext cx="348470" cy="62052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DC714F89-04A4-4CB1-8B06-6F5E434D1ABD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280" y="6464627"/>
            <a:ext cx="229752" cy="399190"/>
          </a:xfrm>
          <a:prstGeom prst="rect">
            <a:avLst/>
          </a:prstGeom>
        </p:spPr>
      </p:pic>
      <p:sp>
        <p:nvSpPr>
          <p:cNvPr id="27" name="云形 26">
            <a:extLst>
              <a:ext uri="{FF2B5EF4-FFF2-40B4-BE49-F238E27FC236}">
                <a16:creationId xmlns:a16="http://schemas.microsoft.com/office/drawing/2014/main" xmlns="" id="{3E0AC700-AB60-462C-B913-47ACF6C0B180}"/>
              </a:ext>
            </a:extLst>
          </p:cNvPr>
          <p:cNvSpPr/>
          <p:nvPr/>
        </p:nvSpPr>
        <p:spPr>
          <a:xfrm>
            <a:off x="2313374" y="-423067"/>
            <a:ext cx="1299863" cy="996172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云形 27">
            <a:extLst>
              <a:ext uri="{FF2B5EF4-FFF2-40B4-BE49-F238E27FC236}">
                <a16:creationId xmlns:a16="http://schemas.microsoft.com/office/drawing/2014/main" xmlns="" id="{EA1583BC-BCF2-44E1-B602-4D4AA0AA79A0}"/>
              </a:ext>
            </a:extLst>
          </p:cNvPr>
          <p:cNvSpPr/>
          <p:nvPr/>
        </p:nvSpPr>
        <p:spPr>
          <a:xfrm>
            <a:off x="245873" y="362640"/>
            <a:ext cx="1180190" cy="904458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897516E0-653B-4E60-BEB3-DAC0CE9EE9E0}"/>
              </a:ext>
            </a:extLst>
          </p:cNvPr>
          <p:cNvSpPr>
            <a:spLocks noChangeAspect="1"/>
          </p:cNvSpPr>
          <p:nvPr/>
        </p:nvSpPr>
        <p:spPr>
          <a:xfrm>
            <a:off x="937641" y="515035"/>
            <a:ext cx="405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5E52ACA5-E299-4FA6-84EF-99E28F07957E}"/>
              </a:ext>
            </a:extLst>
          </p:cNvPr>
          <p:cNvSpPr>
            <a:spLocks noChangeAspect="1"/>
          </p:cNvSpPr>
          <p:nvPr/>
        </p:nvSpPr>
        <p:spPr>
          <a:xfrm>
            <a:off x="789655" y="573105"/>
            <a:ext cx="405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B598A694-68BB-4C3B-A6ED-0EF7313690D5}"/>
              </a:ext>
            </a:extLst>
          </p:cNvPr>
          <p:cNvSpPr>
            <a:spLocks noChangeAspect="1"/>
          </p:cNvSpPr>
          <p:nvPr/>
        </p:nvSpPr>
        <p:spPr>
          <a:xfrm>
            <a:off x="899972" y="821477"/>
            <a:ext cx="405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82759CB9-2F0B-45BE-843F-E68FBACF61C0}"/>
              </a:ext>
            </a:extLst>
          </p:cNvPr>
          <p:cNvSpPr>
            <a:spLocks noChangeAspect="1"/>
          </p:cNvSpPr>
          <p:nvPr/>
        </p:nvSpPr>
        <p:spPr>
          <a:xfrm>
            <a:off x="518207" y="735673"/>
            <a:ext cx="405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286C121B-3064-45AC-8A8C-2074F91125E9}"/>
              </a:ext>
            </a:extLst>
          </p:cNvPr>
          <p:cNvSpPr>
            <a:spLocks noChangeAspect="1"/>
          </p:cNvSpPr>
          <p:nvPr/>
        </p:nvSpPr>
        <p:spPr>
          <a:xfrm>
            <a:off x="677395" y="937617"/>
            <a:ext cx="405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1E068D73-B08A-42DD-996E-3AC87FF61366}"/>
              </a:ext>
            </a:extLst>
          </p:cNvPr>
          <p:cNvSpPr>
            <a:spLocks noChangeAspect="1"/>
          </p:cNvSpPr>
          <p:nvPr/>
        </p:nvSpPr>
        <p:spPr>
          <a:xfrm>
            <a:off x="1144786" y="689245"/>
            <a:ext cx="405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E25FB265-20A6-4EED-9AC7-ABA154222A46}"/>
              </a:ext>
            </a:extLst>
          </p:cNvPr>
          <p:cNvSpPr>
            <a:spLocks noChangeAspect="1"/>
          </p:cNvSpPr>
          <p:nvPr/>
        </p:nvSpPr>
        <p:spPr>
          <a:xfrm>
            <a:off x="702465" y="752524"/>
            <a:ext cx="405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98B2C78B-7C87-4B50-A5F2-218B44D6C143}"/>
              </a:ext>
            </a:extLst>
          </p:cNvPr>
          <p:cNvSpPr>
            <a:spLocks noChangeAspect="1"/>
          </p:cNvSpPr>
          <p:nvPr/>
        </p:nvSpPr>
        <p:spPr>
          <a:xfrm>
            <a:off x="833207" y="1072970"/>
            <a:ext cx="405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F249FC49-EF86-42BB-9431-145CE0823FDE}"/>
              </a:ext>
            </a:extLst>
          </p:cNvPr>
          <p:cNvSpPr>
            <a:spLocks noChangeAspect="1"/>
          </p:cNvSpPr>
          <p:nvPr/>
        </p:nvSpPr>
        <p:spPr>
          <a:xfrm>
            <a:off x="529409" y="925328"/>
            <a:ext cx="405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2394E687-902F-4F97-8519-687C00772372}"/>
              </a:ext>
            </a:extLst>
          </p:cNvPr>
          <p:cNvSpPr>
            <a:spLocks noChangeAspect="1"/>
          </p:cNvSpPr>
          <p:nvPr/>
        </p:nvSpPr>
        <p:spPr>
          <a:xfrm>
            <a:off x="645061" y="586197"/>
            <a:ext cx="405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8B0288C-EA10-4D65-AE86-51D838E935D3}"/>
              </a:ext>
            </a:extLst>
          </p:cNvPr>
          <p:cNvSpPr>
            <a:spLocks noChangeAspect="1"/>
          </p:cNvSpPr>
          <p:nvPr/>
        </p:nvSpPr>
        <p:spPr>
          <a:xfrm>
            <a:off x="389176" y="793743"/>
            <a:ext cx="40500" cy="5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495D5B23-A2F2-4B7A-B2B3-58ACE103AF6E}"/>
              </a:ext>
            </a:extLst>
          </p:cNvPr>
          <p:cNvSpPr/>
          <p:nvPr/>
        </p:nvSpPr>
        <p:spPr>
          <a:xfrm>
            <a:off x="7208371" y="844104"/>
            <a:ext cx="1128323" cy="686448"/>
          </a:xfrm>
          <a:custGeom>
            <a:avLst/>
            <a:gdLst>
              <a:gd name="connsiteX0" fmla="*/ 932394 w 1504431"/>
              <a:gd name="connsiteY0" fmla="*/ 449 h 686448"/>
              <a:gd name="connsiteX1" fmla="*/ 1019367 w 1504431"/>
              <a:gd name="connsiteY1" fmla="*/ 50880 h 686448"/>
              <a:gd name="connsiteX2" fmla="*/ 1047597 w 1504431"/>
              <a:gd name="connsiteY2" fmla="*/ 94923 h 686448"/>
              <a:gd name="connsiteX3" fmla="*/ 1049342 w 1504431"/>
              <a:gd name="connsiteY3" fmla="*/ 97646 h 686448"/>
              <a:gd name="connsiteX4" fmla="*/ 1199405 w 1504431"/>
              <a:gd name="connsiteY4" fmla="*/ 1350 h 686448"/>
              <a:gd name="connsiteX5" fmla="*/ 1254557 w 1504431"/>
              <a:gd name="connsiteY5" fmla="*/ 22910 h 686448"/>
              <a:gd name="connsiteX6" fmla="*/ 1358622 w 1504431"/>
              <a:gd name="connsiteY6" fmla="*/ 226796 h 686448"/>
              <a:gd name="connsiteX7" fmla="*/ 1359189 w 1504431"/>
              <a:gd name="connsiteY7" fmla="*/ 227159 h 686448"/>
              <a:gd name="connsiteX8" fmla="*/ 1403191 w 1504431"/>
              <a:gd name="connsiteY8" fmla="*/ 255402 h 686448"/>
              <a:gd name="connsiteX9" fmla="*/ 1492176 w 1504431"/>
              <a:gd name="connsiteY9" fmla="*/ 424672 h 686448"/>
              <a:gd name="connsiteX10" fmla="*/ 1486198 w 1504431"/>
              <a:gd name="connsiteY10" fmla="*/ 639241 h 686448"/>
              <a:gd name="connsiteX11" fmla="*/ 1504431 w 1504431"/>
              <a:gd name="connsiteY11" fmla="*/ 686448 h 686448"/>
              <a:gd name="connsiteX12" fmla="*/ 0 w 1504431"/>
              <a:gd name="connsiteY12" fmla="*/ 686448 h 686448"/>
              <a:gd name="connsiteX13" fmla="*/ 7987 w 1504431"/>
              <a:gd name="connsiteY13" fmla="*/ 669238 h 686448"/>
              <a:gd name="connsiteX14" fmla="*/ 102730 w 1504431"/>
              <a:gd name="connsiteY14" fmla="*/ 599473 h 686448"/>
              <a:gd name="connsiteX15" fmla="*/ 104079 w 1504431"/>
              <a:gd name="connsiteY15" fmla="*/ 593757 h 686448"/>
              <a:gd name="connsiteX16" fmla="*/ 166883 w 1504431"/>
              <a:gd name="connsiteY16" fmla="*/ 282336 h 686448"/>
              <a:gd name="connsiteX17" fmla="*/ 472408 w 1504431"/>
              <a:gd name="connsiteY17" fmla="*/ 211189 h 686448"/>
              <a:gd name="connsiteX18" fmla="*/ 472467 w 1504431"/>
              <a:gd name="connsiteY18" fmla="*/ 211058 h 686448"/>
              <a:gd name="connsiteX19" fmla="*/ 499352 w 1504431"/>
              <a:gd name="connsiteY19" fmla="*/ 150746 h 686448"/>
              <a:gd name="connsiteX20" fmla="*/ 780449 w 1504431"/>
              <a:gd name="connsiteY20" fmla="*/ 137330 h 686448"/>
              <a:gd name="connsiteX21" fmla="*/ 781823 w 1504431"/>
              <a:gd name="connsiteY21" fmla="*/ 134092 h 686448"/>
              <a:gd name="connsiteX22" fmla="*/ 801777 w 1504431"/>
              <a:gd name="connsiteY22" fmla="*/ 87075 h 686448"/>
              <a:gd name="connsiteX23" fmla="*/ 900479 w 1504431"/>
              <a:gd name="connsiteY23" fmla="*/ 2463 h 686448"/>
              <a:gd name="connsiteX24" fmla="*/ 932394 w 1504431"/>
              <a:gd name="connsiteY24" fmla="*/ 449 h 686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04431" h="686448">
                <a:moveTo>
                  <a:pt x="932394" y="449"/>
                </a:moveTo>
                <a:cubicBezTo>
                  <a:pt x="964012" y="3417"/>
                  <a:pt x="994305" y="21057"/>
                  <a:pt x="1019367" y="50880"/>
                </a:cubicBezTo>
                <a:lnTo>
                  <a:pt x="1047597" y="94923"/>
                </a:lnTo>
                <a:lnTo>
                  <a:pt x="1049342" y="97646"/>
                </a:lnTo>
                <a:cubicBezTo>
                  <a:pt x="1087123" y="28355"/>
                  <a:pt x="1143438" y="-6032"/>
                  <a:pt x="1199405" y="1350"/>
                </a:cubicBezTo>
                <a:cubicBezTo>
                  <a:pt x="1218061" y="3811"/>
                  <a:pt x="1236678" y="10913"/>
                  <a:pt x="1254557" y="22910"/>
                </a:cubicBezTo>
                <a:cubicBezTo>
                  <a:pt x="1309050" y="59464"/>
                  <a:pt x="1348124" y="135994"/>
                  <a:pt x="1358622" y="226796"/>
                </a:cubicBezTo>
                <a:lnTo>
                  <a:pt x="1359189" y="227159"/>
                </a:lnTo>
                <a:lnTo>
                  <a:pt x="1403191" y="255402"/>
                </a:lnTo>
                <a:cubicBezTo>
                  <a:pt x="1444827" y="292132"/>
                  <a:pt x="1476867" y="352065"/>
                  <a:pt x="1492176" y="424672"/>
                </a:cubicBezTo>
                <a:cubicBezTo>
                  <a:pt x="1507011" y="494943"/>
                  <a:pt x="1504897" y="571265"/>
                  <a:pt x="1486198" y="639241"/>
                </a:cubicBezTo>
                <a:lnTo>
                  <a:pt x="1504431" y="686448"/>
                </a:lnTo>
                <a:lnTo>
                  <a:pt x="0" y="686448"/>
                </a:lnTo>
                <a:lnTo>
                  <a:pt x="7987" y="669238"/>
                </a:lnTo>
                <a:cubicBezTo>
                  <a:pt x="32928" y="630874"/>
                  <a:pt x="65952" y="605399"/>
                  <a:pt x="102730" y="599473"/>
                </a:cubicBezTo>
                <a:cubicBezTo>
                  <a:pt x="103168" y="597554"/>
                  <a:pt x="103641" y="595676"/>
                  <a:pt x="104079" y="593757"/>
                </a:cubicBezTo>
                <a:cubicBezTo>
                  <a:pt x="94201" y="480547"/>
                  <a:pt x="117237" y="366378"/>
                  <a:pt x="166883" y="282336"/>
                </a:cubicBezTo>
                <a:cubicBezTo>
                  <a:pt x="245323" y="149598"/>
                  <a:pt x="372498" y="120012"/>
                  <a:pt x="472408" y="211189"/>
                </a:cubicBezTo>
                <a:lnTo>
                  <a:pt x="472467" y="211058"/>
                </a:lnTo>
                <a:lnTo>
                  <a:pt x="499352" y="150746"/>
                </a:lnTo>
                <a:cubicBezTo>
                  <a:pt x="571025" y="25597"/>
                  <a:pt x="699375" y="12822"/>
                  <a:pt x="780449" y="137330"/>
                </a:cubicBezTo>
                <a:lnTo>
                  <a:pt x="781823" y="134092"/>
                </a:lnTo>
                <a:lnTo>
                  <a:pt x="801777" y="87075"/>
                </a:lnTo>
                <a:cubicBezTo>
                  <a:pt x="826681" y="41560"/>
                  <a:pt x="861633" y="11038"/>
                  <a:pt x="900479" y="2463"/>
                </a:cubicBezTo>
                <a:cubicBezTo>
                  <a:pt x="911168" y="100"/>
                  <a:pt x="921855" y="-541"/>
                  <a:pt x="932394" y="449"/>
                </a:cubicBezTo>
                <a:close/>
              </a:path>
            </a:pathLst>
          </a:custGeom>
          <a:solidFill>
            <a:srgbClr val="24BEB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9140A90E-0209-47EB-BC18-9AC93049DA87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7600" y="5517914"/>
            <a:ext cx="729304" cy="1282650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F41FDDFB-EBCD-49EB-9752-42AA16CE97F9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8026" y="983399"/>
            <a:ext cx="299441" cy="160921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0F39F667-72B4-4E9E-AD73-58734FDB431C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2508" y="-493753"/>
            <a:ext cx="480529" cy="2582384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F130C209-193F-4C80-85AF-493DAEC04544}"/>
              </a:ext>
            </a:extLst>
          </p:cNvPr>
          <p:cNvSpPr txBox="1"/>
          <p:nvPr/>
        </p:nvSpPr>
        <p:spPr>
          <a:xfrm>
            <a:off x="3092700" y="2495277"/>
            <a:ext cx="30288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9C5C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THANKS</a:t>
            </a:r>
            <a:endParaRPr lang="zh-CN" altLang="en-US" sz="4400" b="1" dirty="0">
              <a:solidFill>
                <a:srgbClr val="69C5C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712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3" action="ppaction://hlinksldjump"/>
          </p:cNvPr>
          <p:cNvSpPr txBox="1"/>
          <p:nvPr/>
        </p:nvSpPr>
        <p:spPr>
          <a:xfrm>
            <a:off x="4231741" y="148478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方正宋刻本秀楷简体"/>
                <a:ea typeface="华文新魏" pitchFamily="2" charset="-122"/>
              </a:rPr>
              <a:t>走，去北海公园！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方正宋刻本秀楷简体"/>
              <a:ea typeface="华文新魏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85928" y="390169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4716396" y="3662917"/>
            <a:ext cx="2788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华文新魏" pitchFamily="2" charset="-122"/>
                <a:ea typeface="华文新魏" pitchFamily="2" charset="-122"/>
              </a:rPr>
              <a:t>读读第一小节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4716397" y="2539026"/>
            <a:ext cx="2788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华文新魏" pitchFamily="2" charset="-122"/>
                <a:ea typeface="华文新魏" pitchFamily="2" charset="-122"/>
              </a:rPr>
              <a:t>生字，我能行！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58417" y="4797152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华文新魏" pitchFamily="2" charset="-122"/>
                <a:ea typeface="华文新魏" pitchFamily="2" charset="-122"/>
              </a:rPr>
              <a:t>总结与迁移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五角星 5"/>
          <p:cNvSpPr/>
          <p:nvPr/>
        </p:nvSpPr>
        <p:spPr>
          <a:xfrm>
            <a:off x="7611787" y="2492896"/>
            <a:ext cx="538263" cy="504056"/>
          </a:xfrm>
          <a:prstGeom prst="star5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五角星 15"/>
          <p:cNvSpPr/>
          <p:nvPr/>
        </p:nvSpPr>
        <p:spPr>
          <a:xfrm>
            <a:off x="7411149" y="3649670"/>
            <a:ext cx="538263" cy="504056"/>
          </a:xfrm>
          <a:prstGeom prst="star5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角星 16"/>
          <p:cNvSpPr/>
          <p:nvPr/>
        </p:nvSpPr>
        <p:spPr>
          <a:xfrm>
            <a:off x="7952183" y="3674695"/>
            <a:ext cx="538263" cy="504056"/>
          </a:xfrm>
          <a:prstGeom prst="star5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040" y="220216"/>
            <a:ext cx="1219200" cy="1219200"/>
          </a:xfrm>
          <a:prstGeom prst="rect">
            <a:avLst/>
          </a:prstGeom>
        </p:spPr>
      </p:pic>
      <p:sp>
        <p:nvSpPr>
          <p:cNvPr id="14" name="五角星 13"/>
          <p:cNvSpPr/>
          <p:nvPr/>
        </p:nvSpPr>
        <p:spPr>
          <a:xfrm>
            <a:off x="8067065" y="2492896"/>
            <a:ext cx="538263" cy="504056"/>
          </a:xfrm>
          <a:prstGeom prst="star5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笑脸 2"/>
          <p:cNvSpPr/>
          <p:nvPr/>
        </p:nvSpPr>
        <p:spPr>
          <a:xfrm>
            <a:off x="7237917" y="4653136"/>
            <a:ext cx="631563" cy="557518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94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6" grpId="0" animBg="1"/>
      <p:bldP spid="16" grpId="0" animBg="1"/>
      <p:bldP spid="17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F95B91C-FFEF-4FA0-B709-7F2E8A720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0" y="16037"/>
            <a:ext cx="9133400" cy="68500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AD7777-6CDA-4372-B592-43DC7F3066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6" b="99479" l="9961" r="89844">
                        <a14:foregroundMark x1="29102" y1="94531" x2="29102" y2="94531"/>
                        <a14:foregroundMark x1="52539" y1="35807" x2="52539" y2="35807"/>
                        <a14:foregroundMark x1="51270" y1="34896" x2="51270" y2="34896"/>
                        <a14:foregroundMark x1="30078" y1="99479" x2="30078" y2="99479"/>
                        <a14:foregroundMark x1="34961" y1="98698" x2="31250" y2="97005"/>
                        <a14:foregroundMark x1="51270" y1="34896" x2="51270" y2="34896"/>
                        <a14:foregroundMark x1="50684" y1="36979" x2="53125" y2="32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23876" flipH="1">
            <a:off x="4283324" y="864805"/>
            <a:ext cx="2340864" cy="2340864"/>
          </a:xfrm>
          <a:custGeom>
            <a:avLst/>
            <a:gdLst>
              <a:gd name="connsiteX0" fmla="*/ 3121152 w 3121152"/>
              <a:gd name="connsiteY0" fmla="*/ 0 h 2340864"/>
              <a:gd name="connsiteX1" fmla="*/ 0 w 3121152"/>
              <a:gd name="connsiteY1" fmla="*/ 0 h 2340864"/>
              <a:gd name="connsiteX2" fmla="*/ 0 w 3121152"/>
              <a:gd name="connsiteY2" fmla="*/ 2340864 h 2340864"/>
              <a:gd name="connsiteX3" fmla="*/ 389651 w 3121152"/>
              <a:gd name="connsiteY3" fmla="*/ 2340864 h 2340864"/>
              <a:gd name="connsiteX4" fmla="*/ 393582 w 3121152"/>
              <a:gd name="connsiteY4" fmla="*/ 2321400 h 2340864"/>
              <a:gd name="connsiteX5" fmla="*/ 570456 w 3121152"/>
              <a:gd name="connsiteY5" fmla="*/ 2072195 h 2340864"/>
              <a:gd name="connsiteX6" fmla="*/ 599049 w 3121152"/>
              <a:gd name="connsiteY6" fmla="*/ 1778218 h 2340864"/>
              <a:gd name="connsiteX7" fmla="*/ 875140 w 3121152"/>
              <a:gd name="connsiteY7" fmla="*/ 1585240 h 2340864"/>
              <a:gd name="connsiteX8" fmla="*/ 1000096 w 3121152"/>
              <a:gd name="connsiteY8" fmla="*/ 1565157 h 2340864"/>
              <a:gd name="connsiteX9" fmla="*/ 1001705 w 3121152"/>
              <a:gd name="connsiteY9" fmla="*/ 1564900 h 2340864"/>
              <a:gd name="connsiteX10" fmla="*/ 1325826 w 3121152"/>
              <a:gd name="connsiteY10" fmla="*/ 1331164 h 2340864"/>
              <a:gd name="connsiteX11" fmla="*/ 1555165 w 3121152"/>
              <a:gd name="connsiteY11" fmla="*/ 1336069 h 2340864"/>
              <a:gd name="connsiteX12" fmla="*/ 1865507 w 3121152"/>
              <a:gd name="connsiteY12" fmla="*/ 1517972 h 2340864"/>
              <a:gd name="connsiteX13" fmla="*/ 1870797 w 3121152"/>
              <a:gd name="connsiteY13" fmla="*/ 1514999 h 2340864"/>
              <a:gd name="connsiteX14" fmla="*/ 1956369 w 3121152"/>
              <a:gd name="connsiteY14" fmla="*/ 1466897 h 2340864"/>
              <a:gd name="connsiteX15" fmla="*/ 2288161 w 3121152"/>
              <a:gd name="connsiteY15" fmla="*/ 1450527 h 2340864"/>
              <a:gd name="connsiteX16" fmla="*/ 2537579 w 3121152"/>
              <a:gd name="connsiteY16" fmla="*/ 1606490 h 2340864"/>
              <a:gd name="connsiteX17" fmla="*/ 2581761 w 3121152"/>
              <a:gd name="connsiteY17" fmla="*/ 1678655 h 2340864"/>
              <a:gd name="connsiteX18" fmla="*/ 2584803 w 3121152"/>
              <a:gd name="connsiteY18" fmla="*/ 1683624 h 2340864"/>
              <a:gd name="connsiteX19" fmla="*/ 3093769 w 3121152"/>
              <a:gd name="connsiteY19" fmla="*/ 1652417 h 2340864"/>
              <a:gd name="connsiteX20" fmla="*/ 3121152 w 3121152"/>
              <a:gd name="connsiteY20" fmla="*/ 1664579 h 2340864"/>
              <a:gd name="connsiteX21" fmla="*/ 3121152 w 3121152"/>
              <a:gd name="connsiteY21" fmla="*/ 0 h 234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21152" h="2340864">
                <a:moveTo>
                  <a:pt x="3121152" y="0"/>
                </a:moveTo>
                <a:lnTo>
                  <a:pt x="0" y="0"/>
                </a:lnTo>
                <a:lnTo>
                  <a:pt x="0" y="2340864"/>
                </a:lnTo>
                <a:lnTo>
                  <a:pt x="389651" y="2340864"/>
                </a:lnTo>
                <a:lnTo>
                  <a:pt x="393582" y="2321400"/>
                </a:lnTo>
                <a:cubicBezTo>
                  <a:pt x="420023" y="2226134"/>
                  <a:pt x="480569" y="2139408"/>
                  <a:pt x="570456" y="2072195"/>
                </a:cubicBezTo>
                <a:cubicBezTo>
                  <a:pt x="534043" y="1972078"/>
                  <a:pt x="544246" y="1867516"/>
                  <a:pt x="599049" y="1778218"/>
                </a:cubicBezTo>
                <a:cubicBezTo>
                  <a:pt x="655621" y="1685941"/>
                  <a:pt x="754819" y="1617837"/>
                  <a:pt x="875140" y="1585240"/>
                </a:cubicBezTo>
                <a:lnTo>
                  <a:pt x="1000096" y="1565157"/>
                </a:lnTo>
                <a:lnTo>
                  <a:pt x="1001705" y="1564900"/>
                </a:lnTo>
                <a:cubicBezTo>
                  <a:pt x="1049055" y="1445907"/>
                  <a:pt x="1170751" y="1358178"/>
                  <a:pt x="1325826" y="1331164"/>
                </a:cubicBezTo>
                <a:cubicBezTo>
                  <a:pt x="1402146" y="1317861"/>
                  <a:pt x="1480661" y="1320212"/>
                  <a:pt x="1555165" y="1336069"/>
                </a:cubicBezTo>
                <a:cubicBezTo>
                  <a:pt x="1679338" y="1362499"/>
                  <a:pt x="1792364" y="1426445"/>
                  <a:pt x="1865507" y="1517972"/>
                </a:cubicBezTo>
                <a:lnTo>
                  <a:pt x="1870797" y="1514999"/>
                </a:lnTo>
                <a:lnTo>
                  <a:pt x="1956369" y="1466897"/>
                </a:lnTo>
                <a:cubicBezTo>
                  <a:pt x="2055086" y="1426763"/>
                  <a:pt x="2174443" y="1419918"/>
                  <a:pt x="2288161" y="1450527"/>
                </a:cubicBezTo>
                <a:cubicBezTo>
                  <a:pt x="2391484" y="1478319"/>
                  <a:pt x="2479688" y="1534307"/>
                  <a:pt x="2537579" y="1606490"/>
                </a:cubicBezTo>
                <a:lnTo>
                  <a:pt x="2581761" y="1678655"/>
                </a:lnTo>
                <a:lnTo>
                  <a:pt x="2584803" y="1683624"/>
                </a:lnTo>
                <a:cubicBezTo>
                  <a:pt x="2738147" y="1598966"/>
                  <a:pt x="2930270" y="1594833"/>
                  <a:pt x="3093769" y="1652417"/>
                </a:cubicBezTo>
                <a:lnTo>
                  <a:pt x="3121152" y="1664579"/>
                </a:lnTo>
                <a:lnTo>
                  <a:pt x="3121152" y="0"/>
                </a:lnTo>
                <a:close/>
              </a:path>
            </a:pathLst>
          </a:custGeom>
        </p:spPr>
      </p:pic>
      <p:sp>
        <p:nvSpPr>
          <p:cNvPr id="10" name="云形 9">
            <a:extLst>
              <a:ext uri="{FF2B5EF4-FFF2-40B4-BE49-F238E27FC236}">
                <a16:creationId xmlns:a16="http://schemas.microsoft.com/office/drawing/2014/main" xmlns="" id="{88909F12-2374-4831-88AB-1207632EFF70}"/>
              </a:ext>
            </a:extLst>
          </p:cNvPr>
          <p:cNvSpPr/>
          <p:nvPr/>
        </p:nvSpPr>
        <p:spPr>
          <a:xfrm>
            <a:off x="2580917" y="2266586"/>
            <a:ext cx="3992765" cy="2872663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8A3D553-82A6-46EE-A5B4-830C5D6FA5A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7605" y="1477152"/>
            <a:ext cx="299441" cy="160921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E5DF9A2-838C-49BE-965E-0029B1FBEE3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0752" y="503978"/>
            <a:ext cx="480529" cy="258238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53758C8-6347-4FC4-BE8B-E7A1796DB698}"/>
              </a:ext>
            </a:extLst>
          </p:cNvPr>
          <p:cNvSpPr txBox="1"/>
          <p:nvPr/>
        </p:nvSpPr>
        <p:spPr>
          <a:xfrm>
            <a:off x="2839489" y="3318195"/>
            <a:ext cx="47635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走进北海公园</a:t>
            </a:r>
            <a:endParaRPr lang="zh-CN" altLang="en-US" sz="4400" b="1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96035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84451" y="3384662"/>
            <a:ext cx="30899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让我们荡起双桨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  <a:cs typeface="+mn-cs"/>
            </a:endParaRPr>
          </a:p>
        </p:txBody>
      </p:sp>
      <p:sp>
        <p:nvSpPr>
          <p:cNvPr id="6" name="文本框 21"/>
          <p:cNvSpPr txBox="1"/>
          <p:nvPr/>
        </p:nvSpPr>
        <p:spPr>
          <a:xfrm>
            <a:off x="2458268" y="1869451"/>
            <a:ext cx="16088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宋体W12" panose="02020C09000000000000" pitchFamily="49" charset="-122"/>
                <a:ea typeface="华康宋体W12" panose="02020C09000000000000" pitchFamily="49" charset="-122"/>
                <a:cs typeface="+mn-cs"/>
              </a:rPr>
              <a:t>公</a:t>
            </a:r>
          </a:p>
        </p:txBody>
      </p:sp>
      <p:sp>
        <p:nvSpPr>
          <p:cNvPr id="7" name="文本框 22"/>
          <p:cNvSpPr txBox="1"/>
          <p:nvPr/>
        </p:nvSpPr>
        <p:spPr>
          <a:xfrm>
            <a:off x="391400" y="1537967"/>
            <a:ext cx="16088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宋体W12" panose="02020C09000000000000" pitchFamily="49" charset="-122"/>
                <a:ea typeface="华康宋体W12" panose="02020C09000000000000" pitchFamily="49" charset="-122"/>
                <a:cs typeface="+mn-cs"/>
              </a:rPr>
              <a:t>北</a:t>
            </a:r>
          </a:p>
        </p:txBody>
      </p:sp>
      <p:sp>
        <p:nvSpPr>
          <p:cNvPr id="8" name="文本框 23"/>
          <p:cNvSpPr txBox="1"/>
          <p:nvPr/>
        </p:nvSpPr>
        <p:spPr>
          <a:xfrm>
            <a:off x="3419872" y="1598016"/>
            <a:ext cx="1608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宋体W12" panose="02020C09000000000000" pitchFamily="49" charset="-122"/>
                <a:ea typeface="华康宋体W12" panose="02020C09000000000000" pitchFamily="49" charset="-122"/>
                <a:cs typeface="+mn-cs"/>
              </a:rPr>
              <a:t>园</a:t>
            </a:r>
          </a:p>
        </p:txBody>
      </p:sp>
      <p:sp>
        <p:nvSpPr>
          <p:cNvPr id="9" name="文本框 24"/>
          <p:cNvSpPr txBox="1"/>
          <p:nvPr/>
        </p:nvSpPr>
        <p:spPr>
          <a:xfrm>
            <a:off x="1418022" y="1621460"/>
            <a:ext cx="1608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宋体W12" panose="02020C09000000000000" pitchFamily="49" charset="-122"/>
                <a:ea typeface="华康宋体W12" panose="02020C09000000000000" pitchFamily="49" charset="-122"/>
                <a:cs typeface="+mn-cs"/>
              </a:rPr>
              <a:t>海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91400" y="1598308"/>
            <a:ext cx="44760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cxnSpLocks/>
          </p:cNvCxnSpPr>
          <p:nvPr/>
        </p:nvCxnSpPr>
        <p:spPr>
          <a:xfrm>
            <a:off x="391399" y="3614150"/>
            <a:ext cx="6930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cxnSpLocks/>
          </p:cNvCxnSpPr>
          <p:nvPr/>
        </p:nvCxnSpPr>
        <p:spPr>
          <a:xfrm>
            <a:off x="4174374" y="3614150"/>
            <a:ext cx="6930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69019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582625" y="1916832"/>
            <a:ext cx="428835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北京北海公园白塔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17241" y="2781954"/>
            <a:ext cx="7366119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200" dirty="0"/>
              <a:t>  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（北海）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在北京故宫西北侧，是我国现存</a:t>
            </a:r>
          </a:p>
          <a:p>
            <a:pPr eaLnBrk="1" hangingPunct="1"/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最完整的古代园林之一，是首都北京的游览胜</a:t>
            </a:r>
          </a:p>
          <a:p>
            <a:pPr eaLnBrk="1" hangingPunct="1"/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地，全国重点文物保护单位。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22" y="1092961"/>
            <a:ext cx="8593350" cy="4824536"/>
          </a:xfrm>
          <a:prstGeom prst="rect">
            <a:avLst/>
          </a:prstGeom>
        </p:spPr>
      </p:pic>
      <p:pic>
        <p:nvPicPr>
          <p:cNvPr id="4" name="Picture 2" descr="D:\吴燕琦\2003510225552450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35"/>
          <a:stretch>
            <a:fillRect/>
          </a:stretch>
        </p:blipFill>
        <p:spPr bwMode="auto">
          <a:xfrm>
            <a:off x="462577" y="172845"/>
            <a:ext cx="8275240" cy="620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" descr="U3048P6T12D3771854F44DT200807081609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687" y="262390"/>
            <a:ext cx="6707232" cy="4467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2" descr="1482858_1278055579bc22.jpg"/>
          <p:cNvPicPr>
            <a:picLocks noChangeAspect="1" noChangeArrowheads="1"/>
          </p:cNvPicPr>
          <p:nvPr/>
        </p:nvPicPr>
        <p:blipFill>
          <a:blip r:embed="rId5" cstate="print"/>
          <a:srcRect r="1495" b="11507"/>
          <a:stretch>
            <a:fillRect/>
          </a:stretch>
        </p:blipFill>
        <p:spPr bwMode="auto">
          <a:xfrm>
            <a:off x="1718664" y="903076"/>
            <a:ext cx="6264696" cy="47459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-14208" y="676369"/>
            <a:ext cx="9228809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小朋友们，你们喜欢划船吗？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792" y="3933056"/>
            <a:ext cx="3500810" cy="229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85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0.00277 L -0.00121 0.19467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F95B91C-FFEF-4FA0-B709-7F2E8A720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0" y="16037"/>
            <a:ext cx="9133400" cy="68500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CAD7777-6CDA-4372-B592-43DC7F3066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6" b="99479" l="9961" r="89844">
                        <a14:foregroundMark x1="29102" y1="94531" x2="29102" y2="94531"/>
                        <a14:foregroundMark x1="52539" y1="35807" x2="52539" y2="35807"/>
                        <a14:foregroundMark x1="51270" y1="34896" x2="51270" y2="34896"/>
                        <a14:foregroundMark x1="30078" y1="99479" x2="30078" y2="99479"/>
                        <a14:foregroundMark x1="34961" y1="98698" x2="31250" y2="97005"/>
                        <a14:foregroundMark x1="51270" y1="34896" x2="51270" y2="34896"/>
                        <a14:foregroundMark x1="50684" y1="36979" x2="53125" y2="32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23876" flipH="1">
            <a:off x="4283324" y="864805"/>
            <a:ext cx="2340864" cy="2340864"/>
          </a:xfrm>
          <a:custGeom>
            <a:avLst/>
            <a:gdLst>
              <a:gd name="connsiteX0" fmla="*/ 3121152 w 3121152"/>
              <a:gd name="connsiteY0" fmla="*/ 0 h 2340864"/>
              <a:gd name="connsiteX1" fmla="*/ 0 w 3121152"/>
              <a:gd name="connsiteY1" fmla="*/ 0 h 2340864"/>
              <a:gd name="connsiteX2" fmla="*/ 0 w 3121152"/>
              <a:gd name="connsiteY2" fmla="*/ 2340864 h 2340864"/>
              <a:gd name="connsiteX3" fmla="*/ 389651 w 3121152"/>
              <a:gd name="connsiteY3" fmla="*/ 2340864 h 2340864"/>
              <a:gd name="connsiteX4" fmla="*/ 393582 w 3121152"/>
              <a:gd name="connsiteY4" fmla="*/ 2321400 h 2340864"/>
              <a:gd name="connsiteX5" fmla="*/ 570456 w 3121152"/>
              <a:gd name="connsiteY5" fmla="*/ 2072195 h 2340864"/>
              <a:gd name="connsiteX6" fmla="*/ 599049 w 3121152"/>
              <a:gd name="connsiteY6" fmla="*/ 1778218 h 2340864"/>
              <a:gd name="connsiteX7" fmla="*/ 875140 w 3121152"/>
              <a:gd name="connsiteY7" fmla="*/ 1585240 h 2340864"/>
              <a:gd name="connsiteX8" fmla="*/ 1000096 w 3121152"/>
              <a:gd name="connsiteY8" fmla="*/ 1565157 h 2340864"/>
              <a:gd name="connsiteX9" fmla="*/ 1001705 w 3121152"/>
              <a:gd name="connsiteY9" fmla="*/ 1564900 h 2340864"/>
              <a:gd name="connsiteX10" fmla="*/ 1325826 w 3121152"/>
              <a:gd name="connsiteY10" fmla="*/ 1331164 h 2340864"/>
              <a:gd name="connsiteX11" fmla="*/ 1555165 w 3121152"/>
              <a:gd name="connsiteY11" fmla="*/ 1336069 h 2340864"/>
              <a:gd name="connsiteX12" fmla="*/ 1865507 w 3121152"/>
              <a:gd name="connsiteY12" fmla="*/ 1517972 h 2340864"/>
              <a:gd name="connsiteX13" fmla="*/ 1870797 w 3121152"/>
              <a:gd name="connsiteY13" fmla="*/ 1514999 h 2340864"/>
              <a:gd name="connsiteX14" fmla="*/ 1956369 w 3121152"/>
              <a:gd name="connsiteY14" fmla="*/ 1466897 h 2340864"/>
              <a:gd name="connsiteX15" fmla="*/ 2288161 w 3121152"/>
              <a:gd name="connsiteY15" fmla="*/ 1450527 h 2340864"/>
              <a:gd name="connsiteX16" fmla="*/ 2537579 w 3121152"/>
              <a:gd name="connsiteY16" fmla="*/ 1606490 h 2340864"/>
              <a:gd name="connsiteX17" fmla="*/ 2581761 w 3121152"/>
              <a:gd name="connsiteY17" fmla="*/ 1678655 h 2340864"/>
              <a:gd name="connsiteX18" fmla="*/ 2584803 w 3121152"/>
              <a:gd name="connsiteY18" fmla="*/ 1683624 h 2340864"/>
              <a:gd name="connsiteX19" fmla="*/ 3093769 w 3121152"/>
              <a:gd name="connsiteY19" fmla="*/ 1652417 h 2340864"/>
              <a:gd name="connsiteX20" fmla="*/ 3121152 w 3121152"/>
              <a:gd name="connsiteY20" fmla="*/ 1664579 h 2340864"/>
              <a:gd name="connsiteX21" fmla="*/ 3121152 w 3121152"/>
              <a:gd name="connsiteY21" fmla="*/ 0 h 234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21152" h="2340864">
                <a:moveTo>
                  <a:pt x="3121152" y="0"/>
                </a:moveTo>
                <a:lnTo>
                  <a:pt x="0" y="0"/>
                </a:lnTo>
                <a:lnTo>
                  <a:pt x="0" y="2340864"/>
                </a:lnTo>
                <a:lnTo>
                  <a:pt x="389651" y="2340864"/>
                </a:lnTo>
                <a:lnTo>
                  <a:pt x="393582" y="2321400"/>
                </a:lnTo>
                <a:cubicBezTo>
                  <a:pt x="420023" y="2226134"/>
                  <a:pt x="480569" y="2139408"/>
                  <a:pt x="570456" y="2072195"/>
                </a:cubicBezTo>
                <a:cubicBezTo>
                  <a:pt x="534043" y="1972078"/>
                  <a:pt x="544246" y="1867516"/>
                  <a:pt x="599049" y="1778218"/>
                </a:cubicBezTo>
                <a:cubicBezTo>
                  <a:pt x="655621" y="1685941"/>
                  <a:pt x="754819" y="1617837"/>
                  <a:pt x="875140" y="1585240"/>
                </a:cubicBezTo>
                <a:lnTo>
                  <a:pt x="1000096" y="1565157"/>
                </a:lnTo>
                <a:lnTo>
                  <a:pt x="1001705" y="1564900"/>
                </a:lnTo>
                <a:cubicBezTo>
                  <a:pt x="1049055" y="1445907"/>
                  <a:pt x="1170751" y="1358178"/>
                  <a:pt x="1325826" y="1331164"/>
                </a:cubicBezTo>
                <a:cubicBezTo>
                  <a:pt x="1402146" y="1317861"/>
                  <a:pt x="1480661" y="1320212"/>
                  <a:pt x="1555165" y="1336069"/>
                </a:cubicBezTo>
                <a:cubicBezTo>
                  <a:pt x="1679338" y="1362499"/>
                  <a:pt x="1792364" y="1426445"/>
                  <a:pt x="1865507" y="1517972"/>
                </a:cubicBezTo>
                <a:lnTo>
                  <a:pt x="1870797" y="1514999"/>
                </a:lnTo>
                <a:lnTo>
                  <a:pt x="1956369" y="1466897"/>
                </a:lnTo>
                <a:cubicBezTo>
                  <a:pt x="2055086" y="1426763"/>
                  <a:pt x="2174443" y="1419918"/>
                  <a:pt x="2288161" y="1450527"/>
                </a:cubicBezTo>
                <a:cubicBezTo>
                  <a:pt x="2391484" y="1478319"/>
                  <a:pt x="2479688" y="1534307"/>
                  <a:pt x="2537579" y="1606490"/>
                </a:cubicBezTo>
                <a:lnTo>
                  <a:pt x="2581761" y="1678655"/>
                </a:lnTo>
                <a:lnTo>
                  <a:pt x="2584803" y="1683624"/>
                </a:lnTo>
                <a:cubicBezTo>
                  <a:pt x="2738147" y="1598966"/>
                  <a:pt x="2930270" y="1594833"/>
                  <a:pt x="3093769" y="1652417"/>
                </a:cubicBezTo>
                <a:lnTo>
                  <a:pt x="3121152" y="1664579"/>
                </a:lnTo>
                <a:lnTo>
                  <a:pt x="3121152" y="0"/>
                </a:lnTo>
                <a:close/>
              </a:path>
            </a:pathLst>
          </a:custGeom>
        </p:spPr>
      </p:pic>
      <p:sp>
        <p:nvSpPr>
          <p:cNvPr id="10" name="云形 9">
            <a:extLst>
              <a:ext uri="{FF2B5EF4-FFF2-40B4-BE49-F238E27FC236}">
                <a16:creationId xmlns:a16="http://schemas.microsoft.com/office/drawing/2014/main" xmlns="" id="{88909F12-2374-4831-88AB-1207632EFF70}"/>
              </a:ext>
            </a:extLst>
          </p:cNvPr>
          <p:cNvSpPr/>
          <p:nvPr/>
        </p:nvSpPr>
        <p:spPr>
          <a:xfrm>
            <a:off x="2580917" y="2266586"/>
            <a:ext cx="3992765" cy="2872663"/>
          </a:xfrm>
          <a:prstGeom prst="cloud">
            <a:avLst/>
          </a:prstGeom>
          <a:solidFill>
            <a:srgbClr val="24BEB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8A3D553-82A6-46EE-A5B4-830C5D6FA5A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7605" y="1477152"/>
            <a:ext cx="299441" cy="160921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E5DF9A2-838C-49BE-965E-0029B1FBEE3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0752" y="503978"/>
            <a:ext cx="480529" cy="258238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53758C8-6347-4FC4-BE8B-E7A1796DB698}"/>
              </a:ext>
            </a:extLst>
          </p:cNvPr>
          <p:cNvSpPr txBox="1"/>
          <p:nvPr/>
        </p:nvSpPr>
        <p:spPr>
          <a:xfrm>
            <a:off x="2684319" y="3134546"/>
            <a:ext cx="47635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生字，我能行！</a:t>
            </a:r>
            <a:endParaRPr lang="zh-CN" altLang="en-US" sz="4400" b="1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6941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838508"/>
            <a:ext cx="326082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39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桨</a:t>
            </a:r>
            <a:endParaRPr lang="zh-CN" altLang="en-US" sz="23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15255" y="864495"/>
            <a:ext cx="326082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周</a:t>
            </a:r>
            <a:endParaRPr lang="zh-CN" altLang="en-US" sz="23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3034" y="431571"/>
            <a:ext cx="12939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微软雅黑 Light" pitchFamily="34" charset="-122"/>
                <a:ea typeface="微软雅黑 Light" pitchFamily="34" charset="-122"/>
              </a:rPr>
              <a:t>jiǎng</a:t>
            </a:r>
            <a:endParaRPr lang="zh-CN" altLang="en-US" sz="4000" b="1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431571"/>
            <a:ext cx="21482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solidFill>
                  <a:srgbClr val="FF0000"/>
                </a:solidFill>
              </a:rPr>
              <a:t>zhōu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2108979" y="4608771"/>
            <a:ext cx="909234" cy="892017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579153" y="5615662"/>
            <a:ext cx="1968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划船用具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下箭头 12"/>
          <p:cNvSpPr/>
          <p:nvPr/>
        </p:nvSpPr>
        <p:spPr>
          <a:xfrm rot="1481119">
            <a:off x="5883162" y="4421900"/>
            <a:ext cx="909234" cy="1075193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851920" y="5400218"/>
            <a:ext cx="3323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周围的小朋友听课听得真认真啊！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215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1" grpId="0" animBg="1"/>
      <p:bldP spid="12" grpId="0"/>
      <p:bldP spid="13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9378" y="946806"/>
            <a:ext cx="326082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3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塔</a:t>
            </a:r>
            <a:endParaRPr lang="zh-CN" altLang="en-US" sz="23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18212" y="946806"/>
            <a:ext cx="326082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墙</a:t>
            </a:r>
            <a:endParaRPr lang="zh-CN" altLang="en-US" sz="23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31401" y="403155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   </a:t>
            </a:r>
            <a:r>
              <a:rPr lang="en-US" altLang="zh-CN" sz="4000" dirty="0">
                <a:solidFill>
                  <a:srgbClr val="FF0000"/>
                </a:solidFill>
              </a:rPr>
              <a:t>t </a:t>
            </a:r>
            <a:r>
              <a:rPr lang="en-US" altLang="zh-CN" sz="4000" dirty="0" smtClean="0">
                <a:solidFill>
                  <a:srgbClr val="FF0000"/>
                </a:solidFill>
              </a:rPr>
              <a:t>ǎ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23356" y="372377"/>
            <a:ext cx="14446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err="1">
                <a:solidFill>
                  <a:srgbClr val="FF0000"/>
                </a:solidFill>
              </a:rPr>
              <a:t>qiáng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951" y="4638696"/>
            <a:ext cx="2304256" cy="1886706"/>
          </a:xfrm>
          <a:prstGeom prst="rect">
            <a:avLst/>
          </a:prstGeom>
        </p:spPr>
      </p:pic>
      <p:sp>
        <p:nvSpPr>
          <p:cNvPr id="13" name="下箭头 12"/>
          <p:cNvSpPr/>
          <p:nvPr/>
        </p:nvSpPr>
        <p:spPr>
          <a:xfrm>
            <a:off x="2307022" y="4350525"/>
            <a:ext cx="909234" cy="576342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 rot="1481119">
            <a:off x="5883162" y="4421900"/>
            <a:ext cx="909234" cy="1075193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144373" y="5376219"/>
            <a:ext cx="3323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墙上有一幅美丽的画！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95602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13" grpId="0" animBg="1"/>
      <p:bldP spid="14" grpId="0" animBg="1"/>
      <p:bldP spid="1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1263</TotalTime>
  <Words>598</Words>
  <Application>Microsoft Office PowerPoint</Application>
  <PresentationFormat>全屏显示(4:3)</PresentationFormat>
  <Paragraphs>161</Paragraphs>
  <Slides>20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惠普史</dc:creator>
  <cp:lastModifiedBy>惠普史</cp:lastModifiedBy>
  <cp:revision>85</cp:revision>
  <dcterms:created xsi:type="dcterms:W3CDTF">2018-05-22T01:32:45Z</dcterms:created>
  <dcterms:modified xsi:type="dcterms:W3CDTF">2018-06-11T07:47:47Z</dcterms:modified>
</cp:coreProperties>
</file>