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71" r:id="rId3"/>
    <p:sldId id="264" r:id="rId5"/>
    <p:sldId id="623" r:id="rId6"/>
    <p:sldId id="625" r:id="rId7"/>
    <p:sldId id="628" r:id="rId8"/>
    <p:sldId id="647" r:id="rId9"/>
    <p:sldId id="648" r:id="rId10"/>
    <p:sldId id="649" r:id="rId11"/>
    <p:sldId id="626" r:id="rId12"/>
    <p:sldId id="624" r:id="rId13"/>
    <p:sldId id="627" r:id="rId14"/>
    <p:sldId id="631" r:id="rId15"/>
    <p:sldId id="510" r:id="rId16"/>
    <p:sldId id="605" r:id="rId17"/>
    <p:sldId id="606" r:id="rId18"/>
    <p:sldId id="607" r:id="rId19"/>
    <p:sldId id="634" r:id="rId20"/>
    <p:sldId id="635" r:id="rId21"/>
    <p:sldId id="639" r:id="rId22"/>
    <p:sldId id="640" r:id="rId23"/>
    <p:sldId id="641" r:id="rId24"/>
    <p:sldId id="642" r:id="rId25"/>
    <p:sldId id="643" r:id="rId26"/>
    <p:sldId id="644" r:id="rId27"/>
    <p:sldId id="646" r:id="rId28"/>
    <p:sldId id="327" r:id="rId29"/>
    <p:sldId id="260" r:id="rId30"/>
    <p:sldId id="261" r:id="rId31"/>
    <p:sldId id="266" r:id="rId32"/>
    <p:sldId id="645" r:id="rId33"/>
    <p:sldId id="604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xkb1.com" initials="xkb1.com" lastIdx="3" clrIdx="0"/>
  <p:cmAuthor id="1" name="绿色圃中小学教育网" initials="绿色圃中小学教育网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33"/>
    <a:srgbClr val="00FF00"/>
    <a:srgbClr val="CC00CC"/>
    <a:srgbClr val="99CC00"/>
    <a:srgbClr val="33CC33"/>
    <a:srgbClr val="FF99CC"/>
    <a:srgbClr val="FF7C8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9876" autoAdjust="0"/>
  </p:normalViewPr>
  <p:slideViewPr>
    <p:cSldViewPr>
      <p:cViewPr>
        <p:scale>
          <a:sx n="100" d="100"/>
          <a:sy n="100" d="100"/>
        </p:scale>
        <p:origin x="-234" y="-264"/>
      </p:cViewPr>
      <p:guideLst>
        <p:guide orient="horz" pos="2066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2" cy="72002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326227E2-8487-4DE9-BEC1-2BFA33EC4B68}" type="datetime1">
              <a:rPr lang="zh-CN" altLang="en-US"/>
            </a:fld>
            <a:endParaRPr lang="en-US" altLang="zh-CN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DC6C0D5-50A9-4F36-B8DA-F2AD510B289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DDE9946-9B2C-44F5-B9C8-D8F25AB759C4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单击此处编辑母版文本样式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第二级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第三级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第四级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第五级</a:t>
            </a:r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/>
            </a:lvl1pPr>
          </a:lstStyle>
          <a:p>
            <a:fld id="{A69636EE-23AB-4AA7-B0C6-2C077AD156C5}" type="slidenum">
              <a:rPr lang="zh-CN" altLang="en-US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眉占位符 1"/>
          <p:cNvSpPr>
            <a:spLocks noGrp="1" noChangeArrowheads="1"/>
          </p:cNvSpPr>
          <p:nvPr>
            <p:ph type="hdr" sz="quarter" idx="4294967295"/>
          </p:nvPr>
        </p:nvSpPr>
        <p:spPr/>
        <p:txBody>
          <a:bodyPr/>
          <a:lstStyle/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zh-CN" smtClean="0"/>
              <a:t>绿色圃中小学教育网http://www.lspjy.com</a:t>
            </a: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smtClean="0"/>
              <a:t>绿色圃中小学教育网http://www.lspjy.com</a:t>
            </a: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36EE-23AB-4AA7-B0C6-2C077AD156C5}" type="slidenum">
              <a:rPr lang="zh-CN" altLang="en-US" smtClean="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4338" name="TextBox 1"/>
          <p:cNvSpPr>
            <a:spLocks noChangeArrowheads="1"/>
          </p:cNvSpPr>
          <p:nvPr/>
        </p:nvSpPr>
        <p:spPr bwMode="auto">
          <a:xfrm>
            <a:off x="2287091" y="754063"/>
            <a:ext cx="457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9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秋 天</a:t>
            </a:r>
            <a:endParaRPr lang="en-US" altLang="zh-CN" sz="96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2" charset="-122"/>
            </a:endParaRPr>
          </a:p>
        </p:txBody>
      </p:sp>
      <p:sp>
        <p:nvSpPr>
          <p:cNvPr id="14339" name="直线连接符 21"/>
          <p:cNvSpPr>
            <a:spLocks noChangeShapeType="1"/>
          </p:cNvSpPr>
          <p:nvPr/>
        </p:nvSpPr>
        <p:spPr bwMode="auto">
          <a:xfrm>
            <a:off x="2699948" y="2492974"/>
            <a:ext cx="38163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979613" y="-22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23053" y="2637758"/>
            <a:ext cx="5683303" cy="31968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60119" y="5910825"/>
            <a:ext cx="30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0940" y="1125220"/>
            <a:ext cx="7058660" cy="137985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nán fēi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70305" y="2890520"/>
            <a:ext cx="7059295" cy="239776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南  飞</a:t>
            </a:r>
            <a:endParaRPr lang="zh-CN" altLang="en-US" sz="15000" b="1" smtClean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32205" y="853440"/>
            <a:ext cx="6138545" cy="143256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 k</a:t>
            </a:r>
            <a:r>
              <a:rPr lang="en-US" altLang="zh-CN" sz="9600" b="1" smtClean="0">
                <a:latin typeface="宋体" panose="02010600030101010101" pitchFamily="2" charset="-122"/>
                <a:sym typeface="+mn-ea"/>
              </a:rPr>
              <a:t>ā</a:t>
            </a:r>
            <a:r>
              <a:rPr lang="en-US" altLang="zh-CN" sz="9600" b="1" smtClean="0">
                <a:latin typeface="宋体" panose="02010600030101010101" pitchFamily="2" charset="-122"/>
              </a:rPr>
              <a:t>i hu</a:t>
            </a:r>
            <a:r>
              <a:rPr lang="en-US" altLang="zh-CN" sz="9600" b="1" smtClean="0"/>
              <a:t>ì</a:t>
            </a:r>
            <a:endParaRPr lang="en-US" altLang="zh-CN" sz="9600" b="1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94080" y="2916555"/>
            <a:ext cx="7335520" cy="237172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开 会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4211638" y="4724400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52195" y="1115060"/>
            <a:ext cx="6332220" cy="124714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 ɡ</a:t>
            </a:r>
            <a:r>
              <a:rPr lang="en-US" altLang="zh-CN" sz="9600" b="1" smtClean="0"/>
              <a:t>è</a:t>
            </a:r>
            <a:r>
              <a:rPr lang="en-US" altLang="zh-CN" sz="9600" b="1" smtClean="0">
                <a:latin typeface="宋体" panose="02010600030101010101" pitchFamily="2" charset="-122"/>
              </a:rPr>
              <a:t>   zi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52195" y="2969260"/>
            <a:ext cx="7177405" cy="231902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</a:t>
            </a:r>
            <a:r>
              <a:rPr lang="zh-CN" altLang="en-US" sz="15000" b="1" smtClean="0">
                <a:ea typeface="楷体_GB2312" pitchFamily="49" charset="-122"/>
              </a:rPr>
              <a:t>个   子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1905000" y="4800600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33466" y="350520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26626" name="组合 5"/>
          <p:cNvGrpSpPr/>
          <p:nvPr/>
        </p:nvGrpSpPr>
        <p:grpSpPr bwMode="auto">
          <a:xfrm>
            <a:off x="466725" y="1268413"/>
            <a:ext cx="2073275" cy="661987"/>
            <a:chOff x="0" y="0"/>
            <a:chExt cx="2071702" cy="661806"/>
          </a:xfrm>
        </p:grpSpPr>
        <p:sp>
          <p:nvSpPr>
            <p:cNvPr id="2662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6629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2140" y="2132965"/>
            <a:ext cx="2013585" cy="7010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90875" y="3405188"/>
            <a:ext cx="57737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组词：吃了   到了</a:t>
            </a: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2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3141663"/>
            <a:ext cx="2446338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9525" y="2984500"/>
            <a:ext cx="1162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</a:rPr>
              <a:t>   </a:t>
            </a:r>
            <a:endParaRPr lang="zh-CN" altLang="en-US" sz="360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06780" y="3405505"/>
            <a:ext cx="1957705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1500" dirty="0">
                <a:latin typeface="华文新魏" pitchFamily="2" charset="-122"/>
                <a:ea typeface="华文新魏" pitchFamily="2" charset="-122"/>
              </a:rPr>
              <a:t>了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2667000"/>
            <a:ext cx="525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结构：独体</a:t>
            </a:r>
            <a:endParaRPr lang="zh-CN" altLang="en-US" sz="32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27650" name="组合 5"/>
          <p:cNvGrpSpPr/>
          <p:nvPr/>
        </p:nvGrpSpPr>
        <p:grpSpPr bwMode="auto">
          <a:xfrm>
            <a:off x="466725" y="1268413"/>
            <a:ext cx="2073275" cy="661987"/>
            <a:chOff x="0" y="0"/>
            <a:chExt cx="2071702" cy="661806"/>
          </a:xfrm>
        </p:grpSpPr>
        <p:sp>
          <p:nvSpPr>
            <p:cNvPr id="27651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2140" y="2132965"/>
            <a:ext cx="2013585" cy="7010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84513" y="3470275"/>
            <a:ext cx="5807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组词：孩子    儿子</a:t>
            </a: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6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2924175"/>
            <a:ext cx="2446338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05510" y="3286125"/>
            <a:ext cx="1736090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1500" dirty="0">
                <a:latin typeface="华文新魏" pitchFamily="2" charset="-122"/>
                <a:ea typeface="华文新魏" pitchFamily="2" charset="-122"/>
              </a:rPr>
              <a:t>子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2667000"/>
            <a:ext cx="525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结构：独体</a:t>
            </a:r>
            <a:endParaRPr lang="zh-CN" altLang="en-US" sz="32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28674" name="组合 5"/>
          <p:cNvGrpSpPr/>
          <p:nvPr/>
        </p:nvGrpSpPr>
        <p:grpSpPr bwMode="auto">
          <a:xfrm>
            <a:off x="466725" y="1268413"/>
            <a:ext cx="2073275" cy="661987"/>
            <a:chOff x="0" y="0"/>
            <a:chExt cx="2071702" cy="661806"/>
          </a:xfrm>
        </p:grpSpPr>
        <p:sp>
          <p:nvSpPr>
            <p:cNvPr id="2867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8677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2140" y="2132965"/>
            <a:ext cx="2013585" cy="7010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90875" y="3357563"/>
            <a:ext cx="57737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组词：人们</a:t>
            </a:r>
            <a:r>
              <a:rPr lang="en-US" altLang="zh-CN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大人</a:t>
            </a:r>
            <a:endParaRPr lang="zh-CN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8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068638"/>
            <a:ext cx="2446337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69315" y="3422650"/>
            <a:ext cx="1701165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1500" dirty="0">
                <a:latin typeface="华文新魏" pitchFamily="2" charset="-122"/>
                <a:ea typeface="华文新魏" pitchFamily="2" charset="-122"/>
              </a:rPr>
              <a:t>人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2667000"/>
            <a:ext cx="525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结构：独体   </a:t>
            </a:r>
            <a:endParaRPr lang="zh-CN" altLang="en-US" sz="32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"/>
          <p:cNvGrpSpPr/>
          <p:nvPr/>
        </p:nvGrpSpPr>
        <p:grpSpPr bwMode="auto">
          <a:xfrm>
            <a:off x="466725" y="1268413"/>
            <a:ext cx="2073275" cy="661987"/>
            <a:chOff x="0" y="0"/>
            <a:chExt cx="2071702" cy="661806"/>
          </a:xfrm>
        </p:grpSpPr>
        <p:sp>
          <p:nvSpPr>
            <p:cNvPr id="2969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9701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2140" y="2132965"/>
            <a:ext cx="2013585" cy="7010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190875" y="3357563"/>
            <a:ext cx="56292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组词：大小   大人</a:t>
            </a:r>
            <a:endParaRPr lang="en-US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endParaRPr lang="zh-CN" altLang="zh-CN" sz="3200" dirty="0">
              <a:solidFill>
                <a:srgbClr val="99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3141663"/>
            <a:ext cx="2446337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23620" y="3585210"/>
            <a:ext cx="1762760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1500" dirty="0">
                <a:latin typeface="华文新魏" pitchFamily="2" charset="-122"/>
                <a:ea typeface="华文新魏" pitchFamily="2" charset="-122"/>
              </a:rPr>
              <a:t>大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2667000"/>
            <a:ext cx="525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结构：独体   </a:t>
            </a:r>
            <a:endParaRPr lang="zh-CN" altLang="en-US" sz="32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196975"/>
            <a:ext cx="9144000" cy="475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6000" b="1" dirty="0" smtClean="0">
                <a:solidFill>
                  <a:srgbClr val="000000"/>
                </a:solidFill>
                <a:ea typeface="楷体_GB2312" pitchFamily="49" charset="-122"/>
              </a:rPr>
              <a:t>                  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 pitchFamily="49" charset="-122"/>
              </a:rPr>
              <a:t>秋天</a:t>
            </a:r>
            <a:endParaRPr lang="en-US" altLang="zh-CN" sz="3600" b="1" dirty="0" smtClean="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ea typeface="楷体_GB2312" pitchFamily="49" charset="-122"/>
              </a:rPr>
              <a:t>         </a:t>
            </a:r>
            <a:r>
              <a:rPr lang="en-US" altLang="zh-CN" sz="3600" b="1" dirty="0" smtClean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 pitchFamily="49" charset="-122"/>
              </a:rPr>
              <a:t>天气凉了，树叶黄了。一片片叶子从树上落下来。 </a:t>
            </a:r>
            <a:r>
              <a:rPr lang="en-US" altLang="zh-CN" sz="3600" b="1" dirty="0" smtClean="0">
                <a:solidFill>
                  <a:srgbClr val="FF0000"/>
                </a:solidFill>
                <a:ea typeface="楷体_GB2312" pitchFamily="49" charset="-122"/>
              </a:rPr>
              <a:t>‖</a:t>
            </a:r>
            <a:endParaRPr lang="en-US" altLang="zh-CN" sz="36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         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天空那么蓝，那么高。一群大雁往南飞，一会儿排成个“人”字，一会儿排成个“一”字。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啊！秋天来了！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22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884" y="684211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直线连接符 21"/>
          <p:cNvSpPr>
            <a:spLocks noChangeShapeType="1"/>
          </p:cNvSpPr>
          <p:nvPr/>
        </p:nvSpPr>
        <p:spPr bwMode="auto">
          <a:xfrm flipV="1">
            <a:off x="395884" y="1260474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8913" y="2420972"/>
            <a:ext cx="84612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∕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凉了，树叶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∕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黄了，一片片叶子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从树上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∕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落下来。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4"/>
          <p:cNvSpPr>
            <a:spLocks noChangeArrowheads="1"/>
          </p:cNvSpPr>
          <p:nvPr/>
        </p:nvSpPr>
        <p:spPr bwMode="auto">
          <a:xfrm>
            <a:off x="0" y="1066800"/>
            <a:ext cx="9829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果园里，梨子（   ），苹果（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），葡萄</a:t>
            </a:r>
            <a:r>
              <a:rPr lang="en-US" altLang="zh-CN" sz="36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），丰收的季节到了。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87900" y="1412875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黄了</a:t>
            </a:r>
            <a:endParaRPr lang="zh-CN" altLang="en-US" sz="3600" b="1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7" name="TextBox 6"/>
          <p:cNvSpPr txBox="1">
            <a:spLocks noChangeArrowheads="1"/>
          </p:cNvSpPr>
          <p:nvPr/>
        </p:nvSpPr>
        <p:spPr bwMode="auto">
          <a:xfrm>
            <a:off x="7667625" y="1484313"/>
            <a:ext cx="1150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红了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16013" y="1989138"/>
            <a:ext cx="2590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紫了</a:t>
            </a:r>
            <a:endParaRPr lang="en-US" altLang="zh-CN" sz="3600" b="1">
              <a:solidFill>
                <a:srgbClr val="CC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5362" name="TextBox 5"/>
          <p:cNvSpPr>
            <a:spLocks noChangeArrowheads="1"/>
          </p:cNvSpPr>
          <p:nvPr/>
        </p:nvSpPr>
        <p:spPr bwMode="auto">
          <a:xfrm>
            <a:off x="1052513" y="2357438"/>
            <a:ext cx="1295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15363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627235"/>
            <a:ext cx="23050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520700" y="1728788"/>
            <a:ext cx="8193088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        雁群为什么总排成“一”字或“人”字形队伍飞行呢？这是因为大雁飞行的路程很长，它们除了靠扇动翅膀飞行之外，也常利用上升气流在天空中滑翔，使翅膀得到间断的休息空隙，以节省自己的体力。当雁群飞行时，前面雁的翅膀在空中划过，膀尖上会产生一股微弱的上升气流，后边的雁为了利用这股气流，就紧跟在前雁膀尖的后面飞，这样一个跟着一个，就排成了整齐队伍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209550" y="960120"/>
            <a:ext cx="8670925" cy="520573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600" b="1" dirty="0" err="1" smtClean="0">
                <a:latin typeface="黑体" panose="02010609060101010101" pitchFamily="2" charset="-122"/>
                <a:ea typeface="黑体" panose="02010609060101010101" pitchFamily="2" charset="-122"/>
              </a:rPr>
              <a:t>qiūtiāndàole,wǒmenzhōuwéifāshēng</a:t>
            </a:r>
            <a:endParaRPr lang="en-US" altLang="zh-CN" sz="36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宋体" panose="02010600030101010101" pitchFamily="2" charset="-122"/>
              </a:rPr>
              <a:t>   秋  天  到了，我们  周围  发 生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err="1" smtClean="0">
                <a:latin typeface="宋体" panose="02010600030101010101" pitchFamily="2" charset="-122"/>
              </a:rPr>
              <a:t>lenǎxiēbiàn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宋体" panose="02010600030101010101" pitchFamily="2" charset="-122"/>
              </a:rPr>
              <a:t>huà,zìjǐzàishūzhōnghuà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fontAlgn="t" hangingPunct="1">
              <a:buFont typeface="Arial" panose="020B0604020202020204" pitchFamily="34" charset="0"/>
              <a:buNone/>
            </a:pPr>
            <a:r>
              <a:rPr lang="zh-CN" altLang="en-US" sz="3600" b="1" dirty="0" smtClean="0"/>
              <a:t> 了哪些   变    化，自己在  书     中    画</a:t>
            </a:r>
            <a:endParaRPr lang="en-US" altLang="zh-CN" sz="3600" b="1" dirty="0" smtClean="0"/>
          </a:p>
          <a:p>
            <a:pPr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err="1" smtClean="0">
                <a:solidFill>
                  <a:srgbClr val="000000"/>
                </a:solidFill>
                <a:latin typeface="宋体" panose="02010600030101010101" pitchFamily="2" charset="-122"/>
              </a:rPr>
              <a:t>xiàlái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宋体" panose="02010600030101010101" pitchFamily="2" charset="-122"/>
              </a:rPr>
              <a:t>下  来。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4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52713" y="3933825"/>
            <a:ext cx="6491287" cy="1143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 sz="60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99110" y="1168400"/>
            <a:ext cx="8289925" cy="517652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fontAlgn="t" hangingPunct="1">
              <a:buFont typeface="Arial" panose="020B0604020202020204" pitchFamily="34" charset="0"/>
              <a:buNone/>
            </a:pPr>
            <a:r>
              <a:rPr lang="zh-CN" altLang="en-US" sz="4000" b="1" dirty="0" smtClean="0"/>
              <a:t>                         </a:t>
            </a:r>
            <a:r>
              <a:rPr lang="zh-CN" altLang="en-US" sz="4800" b="1" dirty="0" smtClean="0"/>
              <a:t>秋天的变化</a:t>
            </a:r>
            <a:endParaRPr lang="en-US" altLang="zh-CN" sz="4800" b="1" dirty="0" smtClean="0"/>
          </a:p>
          <a:p>
            <a:pPr eaLnBrk="1" fontAlgn="t" hangingPunct="1">
              <a:buFont typeface="Arial" panose="020B0604020202020204" pitchFamily="34" charset="0"/>
              <a:buNone/>
            </a:pPr>
            <a:endParaRPr lang="en-US" altLang="zh-CN" sz="48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smtClean="0"/>
              <a:t>        </a:t>
            </a:r>
            <a:r>
              <a:rPr lang="zh-CN" altLang="zh-CN" sz="3600" b="1" dirty="0" smtClean="0"/>
              <a:t>天气</a:t>
            </a:r>
            <a:r>
              <a:rPr lang="en-US" altLang="zh-CN" sz="3600" b="1" dirty="0" smtClean="0"/>
              <a:t>     </a:t>
            </a:r>
            <a:r>
              <a:rPr lang="zh-CN" altLang="en-US" sz="3600" b="1" dirty="0" smtClean="0"/>
              <a:t>（          ）     </a:t>
            </a:r>
            <a:endParaRPr lang="zh-CN" altLang="zh-CN" sz="36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dirty="0" smtClean="0"/>
              <a:t>        </a:t>
            </a:r>
            <a:r>
              <a:rPr lang="zh-CN" altLang="zh-CN" sz="3600" b="1" dirty="0" smtClean="0"/>
              <a:t>树叶</a:t>
            </a: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（          ）      </a:t>
            </a:r>
            <a:endParaRPr lang="zh-CN" altLang="zh-CN" sz="36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smtClean="0"/>
              <a:t>        </a:t>
            </a:r>
            <a:r>
              <a:rPr lang="zh-CN" altLang="zh-CN" sz="3600" b="1" dirty="0" smtClean="0"/>
              <a:t>大雁</a:t>
            </a: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（              ）      </a:t>
            </a:r>
            <a:endParaRPr lang="zh-CN" altLang="zh-CN" sz="2000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flipH="1">
            <a:off x="5151755" y="2795270"/>
            <a:ext cx="14478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凉了</a:t>
            </a:r>
            <a:endParaRPr lang="zh-CN" altLang="en-US" sz="44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20005" y="3517900"/>
            <a:ext cx="15557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落了</a:t>
            </a:r>
            <a:endParaRPr lang="zh-CN" altLang="en-US" sz="40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77765" y="4117340"/>
            <a:ext cx="18503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南飞了 </a:t>
            </a:r>
            <a:endParaRPr lang="zh-CN" altLang="en-US" sz="40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8"/>
          <p:cNvGrpSpPr/>
          <p:nvPr/>
        </p:nvGrpSpPr>
        <p:grpSpPr bwMode="auto">
          <a:xfrm>
            <a:off x="0" y="476250"/>
            <a:ext cx="2374900" cy="1223963"/>
            <a:chOff x="1111" y="618"/>
            <a:chExt cx="2858" cy="1308"/>
          </a:xfrm>
        </p:grpSpPr>
        <p:pic>
          <p:nvPicPr>
            <p:cNvPr id="35842" name="Picture 9" descr="xxyw2bp7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6" y="618"/>
              <a:ext cx="1633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3" name="Picture 10" descr="xxyw2bp7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1" y="754"/>
              <a:ext cx="1678" cy="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4" name="WordArt 11" descr="窄竖线"/>
          <p:cNvSpPr>
            <a:spLocks noChangeArrowheads="1" noChangeShapeType="1" noTextEdit="1"/>
          </p:cNvSpPr>
          <p:nvPr/>
        </p:nvSpPr>
        <p:spPr bwMode="auto">
          <a:xfrm>
            <a:off x="2700338" y="620713"/>
            <a:ext cx="2447925" cy="110331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7671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交流会</a:t>
            </a:r>
            <a:endParaRPr lang="zh-CN" altLang="en-US" sz="3600" b="1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5" name="Rectangle 13"/>
          <p:cNvSpPr>
            <a:spLocks noChangeArrowheads="1"/>
          </p:cNvSpPr>
          <p:nvPr/>
        </p:nvSpPr>
        <p:spPr bwMode="auto">
          <a:xfrm>
            <a:off x="0" y="1600200"/>
            <a:ext cx="8839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说一说：秋天到了，你的周围有什么变化</a:t>
            </a:r>
            <a:r>
              <a:rPr lang="zh-CN" altLang="en-US" sz="44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？</a:t>
            </a:r>
            <a:endParaRPr lang="zh-CN" altLang="en-US" sz="4400" b="1" dirty="0">
              <a:solidFill>
                <a:srgbClr val="66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4" name="AutoShape 14"/>
          <p:cNvSpPr>
            <a:spLocks noChangeArrowheads="1"/>
          </p:cNvSpPr>
          <p:nvPr/>
        </p:nvSpPr>
        <p:spPr bwMode="auto">
          <a:xfrm>
            <a:off x="1619250" y="2819400"/>
            <a:ext cx="2952750" cy="1828800"/>
          </a:xfrm>
          <a:prstGeom prst="wedgeEllipseCallout">
            <a:avLst>
              <a:gd name="adj1" fmla="val -42204"/>
              <a:gd name="adj2" fmla="val 85940"/>
            </a:avLst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秋天到了，树叶都变黄了。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87055" name="Picture 15" descr="朋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AE8ED"/>
              </a:clrFrom>
              <a:clrTo>
                <a:srgbClr val="EAE8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08500"/>
            <a:ext cx="1617663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6" name="AutoShape 16"/>
          <p:cNvSpPr>
            <a:spLocks noChangeArrowheads="1"/>
          </p:cNvSpPr>
          <p:nvPr/>
        </p:nvSpPr>
        <p:spPr bwMode="auto">
          <a:xfrm>
            <a:off x="3059113" y="4365625"/>
            <a:ext cx="3311525" cy="1655763"/>
          </a:xfrm>
          <a:prstGeom prst="wedgeEllipseCallout">
            <a:avLst>
              <a:gd name="adj1" fmla="val 30778"/>
              <a:gd name="adj2" fmla="val -51245"/>
            </a:avLst>
          </a:prstGeom>
          <a:gradFill rotWithShape="1">
            <a:gsLst>
              <a:gs pos="0">
                <a:srgbClr val="FA9CE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秋天到了，衣服比以前穿多了</a:t>
            </a:r>
            <a:r>
              <a:rPr lang="zh-CN" altLang="en-US" b="1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b="1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87057" name="Picture 17" descr="明明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2F2F4"/>
              </a:clrFrom>
              <a:clrTo>
                <a:srgbClr val="F2F2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243">
            <a:off x="5470525" y="2947988"/>
            <a:ext cx="1765300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4" grpId="0" animBg="1"/>
      <p:bldP spid="870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qiutian1_001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257800"/>
            <a:ext cx="1238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3" descr="qiutian1_001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4941888"/>
            <a:ext cx="1238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4" descr="qiutian1_001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5181600"/>
            <a:ext cx="13573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WordArt 5"/>
          <p:cNvSpPr>
            <a:spLocks noChangeArrowheads="1" noChangeShapeType="1" noTextEdit="1"/>
          </p:cNvSpPr>
          <p:nvPr/>
        </p:nvSpPr>
        <p:spPr bwMode="auto">
          <a:xfrm>
            <a:off x="609600" y="609600"/>
            <a:ext cx="2663825" cy="700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画秋天</a:t>
            </a:r>
            <a:endParaRPr lang="zh-CN" altLang="en-US" sz="3600" kern="10" dirty="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Line 6"/>
          <p:cNvSpPr>
            <a:spLocks noChangeShapeType="1"/>
          </p:cNvSpPr>
          <p:nvPr/>
        </p:nvSpPr>
        <p:spPr bwMode="auto">
          <a:xfrm flipV="1">
            <a:off x="762000" y="1447800"/>
            <a:ext cx="2447925" cy="2159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Line 7"/>
          <p:cNvSpPr>
            <a:spLocks noChangeShapeType="1"/>
          </p:cNvSpPr>
          <p:nvPr/>
        </p:nvSpPr>
        <p:spPr bwMode="auto">
          <a:xfrm>
            <a:off x="2209800" y="1371600"/>
            <a:ext cx="144463" cy="144463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8"/>
          <p:cNvSpPr>
            <a:spLocks noChangeShapeType="1"/>
          </p:cNvSpPr>
          <p:nvPr/>
        </p:nvSpPr>
        <p:spPr bwMode="auto">
          <a:xfrm>
            <a:off x="1524000" y="1447800"/>
            <a:ext cx="198438" cy="1651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533400" y="1905000"/>
            <a:ext cx="74231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学完了课文，你对秋天有了哪些新的认识呢？把它画下来吧！ </a:t>
            </a:r>
            <a:endParaRPr lang="zh-CN" altLang="en-US" sz="3600" b="1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6873" name="Picture 10" descr="图片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267200"/>
            <a:ext cx="215900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41630" y="942340"/>
            <a:ext cx="8487410" cy="8750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 smtClean="0"/>
              <a:t>                                 </a:t>
            </a:r>
            <a:endParaRPr lang="zh-CN" altLang="zh-CN" sz="3600" b="1" dirty="0" smtClean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27896" y="260912"/>
            <a:ext cx="8001000" cy="9144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zh-CN" altLang="en-US" sz="6000" b="1" dirty="0" smtClean="0"/>
              <a:t>秋天的颜色</a:t>
            </a:r>
            <a:endParaRPr lang="zh-CN" altLang="zh-CN" sz="6000" b="1" dirty="0" smtClean="0"/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6743700" y="1286510"/>
            <a:ext cx="132080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2742565" y="2490470"/>
            <a:ext cx="128079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7050405" y="2599055"/>
            <a:ext cx="155829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4" name="TextBox 6"/>
          <p:cNvSpPr txBox="1">
            <a:spLocks noChangeArrowheads="1"/>
          </p:cNvSpPr>
          <p:nvPr/>
        </p:nvSpPr>
        <p:spPr bwMode="auto">
          <a:xfrm>
            <a:off x="7393305" y="3886200"/>
            <a:ext cx="121539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5" name="TextBox 10"/>
          <p:cNvSpPr txBox="1">
            <a:spLocks noChangeArrowheads="1"/>
          </p:cNvSpPr>
          <p:nvPr/>
        </p:nvSpPr>
        <p:spPr bwMode="auto">
          <a:xfrm>
            <a:off x="1524000" y="5181600"/>
            <a:ext cx="35052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8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 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6" name="TextBox 11"/>
          <p:cNvSpPr txBox="1">
            <a:spLocks noChangeArrowheads="1"/>
          </p:cNvSpPr>
          <p:nvPr/>
        </p:nvSpPr>
        <p:spPr bwMode="auto">
          <a:xfrm>
            <a:off x="2157095" y="5181600"/>
            <a:ext cx="119824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7" name="TextBox 12"/>
          <p:cNvSpPr txBox="1">
            <a:spLocks noChangeArrowheads="1"/>
          </p:cNvSpPr>
          <p:nvPr/>
        </p:nvSpPr>
        <p:spPr bwMode="auto">
          <a:xfrm>
            <a:off x="2743200" y="5181600"/>
            <a:ext cx="14478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7720965" y="5105400"/>
            <a:ext cx="101981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8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1242060"/>
            <a:ext cx="8479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err="1" smtClean="0">
                <a:sym typeface="+mn-ea"/>
              </a:rPr>
              <a:t>qiū  tiān  de  yán  sè , gāo  liáng  shuō   shì   hóng</a:t>
            </a:r>
            <a:r>
              <a:rPr lang="en-US" altLang="zh-CN" sz="2800" dirty="0" smtClean="0">
                <a:sym typeface="+mn-ea"/>
              </a:rPr>
              <a:t>   </a:t>
            </a:r>
            <a:r>
              <a:rPr lang="en-US" altLang="zh-CN" sz="2800" dirty="0" err="1" smtClean="0">
                <a:sym typeface="+mn-ea"/>
              </a:rPr>
              <a:t>sè   de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27990" y="1748155"/>
            <a:ext cx="8392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秋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天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的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颜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色 ，高</a:t>
            </a:r>
            <a:r>
              <a:rPr lang="en-US" altLang="zh-CN" sz="2800" b="1" dirty="0" smtClean="0">
                <a:sym typeface="+mn-ea"/>
              </a:rPr>
              <a:t>    </a:t>
            </a:r>
            <a:r>
              <a:rPr lang="zh-CN" altLang="zh-CN" sz="2800" b="1" dirty="0" smtClean="0">
                <a:sym typeface="+mn-ea"/>
              </a:rPr>
              <a:t>粱</a:t>
            </a:r>
            <a:r>
              <a:rPr lang="en-US" altLang="zh-CN" sz="2800" b="1" dirty="0" smtClean="0">
                <a:sym typeface="+mn-ea"/>
              </a:rPr>
              <a:t>      </a:t>
            </a:r>
            <a:r>
              <a:rPr lang="zh-CN" altLang="zh-CN" sz="2800" b="1" dirty="0" smtClean="0">
                <a:sym typeface="+mn-ea"/>
              </a:rPr>
              <a:t>说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是</a:t>
            </a:r>
            <a:r>
              <a:rPr lang="en-US" altLang="zh-CN" sz="2800" b="1" dirty="0" smtClean="0">
                <a:sym typeface="+mn-ea"/>
              </a:rPr>
              <a:t>     </a:t>
            </a:r>
            <a:r>
              <a:rPr lang="zh-CN" altLang="zh-CN" sz="2800" b="1" dirty="0" smtClean="0">
                <a:sym typeface="+mn-ea"/>
              </a:rPr>
              <a:t>红     </a:t>
            </a:r>
            <a:r>
              <a:rPr lang="zh-CN" altLang="en-US" sz="2800" b="1" dirty="0" smtClean="0">
                <a:sym typeface="+mn-ea"/>
              </a:rPr>
              <a:t>色</a:t>
            </a:r>
            <a:r>
              <a:rPr lang="en-US" altLang="zh-CN" sz="2800" b="1" dirty="0" smtClean="0">
                <a:sym typeface="+mn-ea"/>
              </a:rPr>
              <a:t>   </a:t>
            </a:r>
            <a:r>
              <a:rPr lang="zh-CN" altLang="zh-CN" sz="2800" b="1" dirty="0" smtClean="0">
                <a:sym typeface="+mn-ea"/>
              </a:rPr>
              <a:t>的，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40360" y="2390140"/>
            <a:ext cx="8489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err="1" smtClean="0">
                <a:sym typeface="+mn-ea"/>
              </a:rPr>
              <a:t>gǔ zi  shuō  shì huáng  sè  de , dòu  jiá  shuō  shì  hè  sè de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87350" y="2922905"/>
            <a:ext cx="8432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ym typeface="+mn-ea"/>
              </a:rPr>
              <a:t>谷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子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说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是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 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黄     </a:t>
            </a:r>
            <a:r>
              <a:rPr lang="zh-CN" altLang="zh-CN" sz="2800" b="1" dirty="0" smtClean="0">
                <a:sym typeface="+mn-ea"/>
              </a:rPr>
              <a:t>色</a:t>
            </a:r>
            <a:r>
              <a:rPr lang="en-US" altLang="zh-CN" sz="2800" b="1" dirty="0" smtClean="0">
                <a:sym typeface="+mn-ea"/>
              </a:rPr>
              <a:t>   </a:t>
            </a:r>
            <a:r>
              <a:rPr lang="zh-CN" altLang="zh-CN" sz="2800" b="1" dirty="0" smtClean="0">
                <a:sym typeface="+mn-ea"/>
              </a:rPr>
              <a:t>的，豆  荚  说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 </a:t>
            </a:r>
            <a:r>
              <a:rPr lang="zh-CN" altLang="zh-CN" sz="2800" b="1" dirty="0" smtClean="0">
                <a:sym typeface="+mn-ea"/>
              </a:rPr>
              <a:t>是  褐 </a:t>
            </a:r>
            <a:r>
              <a:rPr lang="zh-CN" altLang="en-US" sz="2800" b="1" dirty="0" smtClean="0">
                <a:sym typeface="+mn-ea"/>
              </a:rPr>
              <a:t>色 </a:t>
            </a:r>
            <a:r>
              <a:rPr lang="zh-CN" altLang="zh-CN" sz="2800" b="1" dirty="0" smtClean="0">
                <a:sym typeface="+mn-ea"/>
              </a:rPr>
              <a:t>的</a:t>
            </a:r>
            <a:r>
              <a:rPr lang="en-US" altLang="zh-CN" sz="2800" b="1" dirty="0" smtClean="0">
                <a:sym typeface="+mn-ea"/>
              </a:rPr>
              <a:t>,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318770" y="3756025"/>
            <a:ext cx="8501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err="1" smtClean="0">
                <a:sym typeface="+mn-ea"/>
              </a:rPr>
              <a:t>cóng shān shàng lái  de   hái  zi shuō: n</a:t>
            </a:r>
            <a:r>
              <a:rPr lang="en-US" altLang="zh-CN" sz="2800">
                <a:solidFill>
                  <a:schemeClr val="tx1"/>
                </a:solidFill>
                <a:latin typeface="+mj-lt"/>
                <a:cs typeface="+mj-lt"/>
                <a:sym typeface="+mn-ea"/>
              </a:rPr>
              <a:t>ǐ</a:t>
            </a:r>
            <a:r>
              <a:rPr lang="en-US" altLang="zh-CN" sz="2800" dirty="0" err="1" smtClean="0">
                <a:sym typeface="+mn-ea"/>
              </a:rPr>
              <a:t> men dōu cuò le</a:t>
            </a:r>
            <a:r>
              <a:rPr lang="en-US" altLang="zh-CN" sz="2800" dirty="0" smtClean="0">
                <a:sym typeface="+mn-ea"/>
              </a:rPr>
              <a:t>,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318770" y="4302760"/>
            <a:ext cx="8501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 smtClean="0">
                <a:sym typeface="+mn-ea"/>
              </a:rPr>
              <a:t>从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 </a:t>
            </a:r>
            <a:r>
              <a:rPr lang="zh-CN" altLang="zh-CN" sz="2800" b="1" dirty="0" smtClean="0">
                <a:sym typeface="+mn-ea"/>
              </a:rPr>
              <a:t>山</a:t>
            </a:r>
            <a:r>
              <a:rPr lang="en-US" altLang="zh-CN" sz="2800" b="1" dirty="0" smtClean="0">
                <a:sym typeface="+mn-ea"/>
              </a:rPr>
              <a:t>    </a:t>
            </a:r>
            <a:r>
              <a:rPr lang="zh-CN" altLang="zh-CN" sz="2800" b="1" dirty="0" smtClean="0">
                <a:sym typeface="+mn-ea"/>
              </a:rPr>
              <a:t>上    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来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的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孩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子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说 </a:t>
            </a:r>
            <a:r>
              <a:rPr lang="en-US" altLang="zh-CN" sz="2800" b="1" dirty="0" smtClean="0">
                <a:sym typeface="+mn-ea"/>
              </a:rPr>
              <a:t>:  </a:t>
            </a:r>
            <a:r>
              <a:rPr lang="zh-CN" altLang="zh-CN" sz="2800" b="1" dirty="0" smtClean="0">
                <a:sym typeface="+mn-ea"/>
              </a:rPr>
              <a:t>你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们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都</a:t>
            </a:r>
            <a:r>
              <a:rPr lang="en-US" altLang="zh-CN" sz="2800" b="1" dirty="0" smtClean="0">
                <a:sym typeface="+mn-ea"/>
              </a:rPr>
              <a:t>  </a:t>
            </a:r>
            <a:r>
              <a:rPr lang="zh-CN" altLang="zh-CN" sz="2800" b="1" dirty="0" smtClean="0">
                <a:sym typeface="+mn-ea"/>
              </a:rPr>
              <a:t>错  了，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223520" y="5053965"/>
            <a:ext cx="8669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ym typeface="+mn-ea"/>
              </a:rPr>
              <a:t> </a:t>
            </a:r>
            <a:r>
              <a:rPr lang="en-US" altLang="zh-CN" sz="2800" dirty="0" err="1" smtClean="0">
                <a:sym typeface="+mn-ea"/>
              </a:rPr>
              <a:t>qiū tiān  shì wǔ yán liù sè de</a:t>
            </a:r>
            <a:r>
              <a:rPr lang="en-US" altLang="zh-CN" sz="2800" dirty="0" smtClean="0">
                <a:sym typeface="+mn-ea"/>
              </a:rPr>
              <a:t>,   </a:t>
            </a:r>
            <a:r>
              <a:rPr lang="en-US" altLang="zh-CN" sz="2800" dirty="0" err="1" smtClean="0">
                <a:sym typeface="+mn-ea"/>
              </a:rPr>
              <a:t>bú xìn  n</a:t>
            </a:r>
            <a:r>
              <a:rPr lang="en-US" altLang="zh-CN" sz="2800">
                <a:latin typeface="+mj-lt"/>
                <a:cs typeface="+mj-lt"/>
                <a:sym typeface="+mn-ea"/>
              </a:rPr>
              <a:t>ǐ  </a:t>
            </a:r>
            <a:r>
              <a:rPr lang="en-US" altLang="zh-CN" sz="2800" dirty="0" err="1" smtClean="0">
                <a:sym typeface="+mn-ea"/>
              </a:rPr>
              <a:t>qiáo wǒ de lán zi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346075" y="5614035"/>
            <a:ext cx="854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zh-CN" sz="2800" b="1" dirty="0" smtClean="0">
                <a:sym typeface="+mn-ea"/>
              </a:rPr>
              <a:t>秋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sym typeface="+mn-ea"/>
              </a:rPr>
              <a:t>天</a:t>
            </a:r>
            <a:r>
              <a:rPr lang="en-US" altLang="zh-CN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是  五  颜  六 色 的，不信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你 瞧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／</a:t>
            </a:r>
            <a:r>
              <a:rPr lang="zh-CN" altLang="zh-CN" sz="2800" b="1" dirty="0" smtClean="0">
                <a:sym typeface="+mn-ea"/>
              </a:rPr>
              <a:t>我的 </a:t>
            </a:r>
            <a:r>
              <a:rPr lang="zh-CN" altLang="en-US" sz="2800" b="1" dirty="0" smtClean="0">
                <a:sym typeface="+mn-ea"/>
              </a:rPr>
              <a:t>篮 </a:t>
            </a:r>
            <a:r>
              <a:rPr lang="zh-CN" altLang="zh-CN" sz="2800" b="1" dirty="0" smtClean="0">
                <a:sym typeface="+mn-ea"/>
              </a:rPr>
              <a:t>子。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smtClean="0"/>
              <a:t>                               1</a:t>
            </a:r>
            <a:r>
              <a:rPr lang="zh-CN" altLang="en-US" b="1" smtClean="0"/>
              <a:t>、秋天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树叶：黄  落下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大雁：往南飞   一会儿     “人”字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一会儿     “一”字</a:t>
            </a:r>
            <a:endParaRPr lang="zh-CN" altLang="en-US" smtClean="0"/>
          </a:p>
        </p:txBody>
      </p:sp>
      <p:pic>
        <p:nvPicPr>
          <p:cNvPr id="38914" name="Picture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直线连接符 21"/>
          <p:cNvSpPr>
            <a:spLocks noChangeShapeType="1"/>
          </p:cNvSpPr>
          <p:nvPr/>
        </p:nvSpPr>
        <p:spPr bwMode="auto">
          <a:xfrm flipV="1">
            <a:off x="395288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3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969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20725" y="1851025"/>
            <a:ext cx="7923213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/>
              <a:t>　　本文抓住时间特点，选取初秋季节典型景物的变化，描绘出一副天高云淡、五谷丰登的秋景图，展现出作者对秋天的喜爱、赞美之情及迎接秋季的喜悦之情。</a:t>
            </a:r>
            <a:endParaRPr lang="zh-CN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16688" y="76517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60388" y="2060575"/>
            <a:ext cx="7848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/>
              <a:t>全文有三个自然段，每段观察角度、观察点各不相同，合起来构成一幅秋季全景图。</a:t>
            </a:r>
            <a:r>
              <a:rPr lang="zh-CN" altLang="en-US" sz="3600" dirty="0"/>
              <a:t> </a:t>
            </a:r>
            <a:endParaRPr lang="zh-CN" altLang="zh-CN" sz="3600" dirty="0"/>
          </a:p>
        </p:txBody>
      </p:sp>
      <p:sp>
        <p:nvSpPr>
          <p:cNvPr id="4096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40964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96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0" grpId="1" bldLvl="0"/>
      <p:bldP spid="21510" grpId="2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41986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1969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6"/>
          <p:cNvSpPr>
            <a:spLocks noChangeArrowheads="1"/>
          </p:cNvSpPr>
          <p:nvPr/>
        </p:nvSpPr>
        <p:spPr bwMode="auto">
          <a:xfrm>
            <a:off x="755650" y="2492375"/>
            <a:ext cx="7669213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、秋天的景色是美丽的，秋天的景色是迷人的，请同学们拿出你们多彩的画笔，画出你心目中的秋天。</a:t>
            </a:r>
            <a:br>
              <a:rPr lang="zh-CN" altLang="en-US" sz="3200" b="1" dirty="0"/>
            </a:br>
            <a:r>
              <a:rPr lang="en-US" altLang="zh-CN" sz="3200" b="1" dirty="0"/>
              <a:t>2</a:t>
            </a:r>
            <a:r>
              <a:rPr lang="zh-CN" altLang="en-US" sz="3200" b="1" dirty="0"/>
              <a:t>、课后请同学们留心观察外面的秋色，回到家里给家人讲讲秋天天气有什么变化。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23882" y="2132964"/>
            <a:ext cx="846406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　　</a:t>
            </a:r>
            <a:r>
              <a:rPr lang="zh-CN" altLang="zh-CN" sz="3600" dirty="0">
                <a:latin typeface="华文行楷" pitchFamily="2" charset="-122"/>
                <a:ea typeface="华文行楷" pitchFamily="2" charset="-122"/>
              </a:rPr>
              <a:t>怀着激动的心情朗读课文，想象着国庆节那天欢快的场面，我的心中激荡起层层涟漪。作为中华民族的儿女，在祖国妈妈诞辰之际，用优异的成绩为她献上最美好的礼物吧。</a:t>
            </a:r>
            <a:endParaRPr lang="zh-CN" altLang="zh-CN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3011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012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969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/>
      <p:bldP spid="25606" grpId="1" bldLvl="0"/>
      <p:bldP spid="25606" grpId="2" bldLvl="0"/>
      <p:bldP spid="25606" grpId="3" bldLvl="0"/>
      <p:bldP spid="25606" grpId="4" bldLvl="0"/>
      <p:bldP spid="25606" grpId="5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2955" y="1910080"/>
            <a:ext cx="6186170" cy="14585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qiū tiān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605" y="3924300"/>
            <a:ext cx="7833995" cy="24003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dirty="0" smtClean="0">
                <a:ea typeface="楷体_GB2312" pitchFamily="49" charset="-122"/>
              </a:rPr>
              <a:t>   </a:t>
            </a:r>
            <a:r>
              <a:rPr lang="zh-CN" altLang="en-US" sz="15000" b="1" dirty="0" smtClean="0">
                <a:ea typeface="楷体_GB2312" pitchFamily="49" charset="-122"/>
              </a:rPr>
              <a:t>秋 </a:t>
            </a:r>
            <a:r>
              <a:rPr lang="zh-CN" altLang="en-US" sz="1000" b="1" dirty="0" smtClean="0">
                <a:ea typeface="楷体_GB2312" pitchFamily="49" charset="-122"/>
              </a:rPr>
              <a:t>    </a:t>
            </a:r>
            <a:r>
              <a:rPr lang="zh-CN" altLang="en-US" sz="15000" b="1" dirty="0" smtClean="0">
                <a:ea typeface="楷体_GB2312" pitchFamily="49" charset="-122"/>
              </a:rPr>
              <a:t>天</a:t>
            </a:r>
            <a:endParaRPr lang="zh-CN" altLang="en-US" sz="15000" b="1" dirty="0" smtClean="0">
              <a:ea typeface="楷体_GB2312" pitchFamily="49" charset="-122"/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2313305" y="5851525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6388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7651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9" name="组合 5"/>
          <p:cNvGrpSpPr/>
          <p:nvPr/>
        </p:nvGrpSpPr>
        <p:grpSpPr bwMode="auto">
          <a:xfrm>
            <a:off x="468313" y="692150"/>
            <a:ext cx="2073275" cy="661988"/>
            <a:chOff x="0" y="0"/>
            <a:chExt cx="2071702" cy="661806"/>
          </a:xfrm>
        </p:grpSpPr>
        <p:sp>
          <p:nvSpPr>
            <p:cNvPr id="16390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1" name="WordArt 8"/>
          <p:cNvSpPr>
            <a:spLocks noChangeArrowheads="1" noChangeShapeType="1" noTextEdit="1"/>
          </p:cNvSpPr>
          <p:nvPr/>
        </p:nvSpPr>
        <p:spPr bwMode="auto">
          <a:xfrm>
            <a:off x="6875463" y="765175"/>
            <a:ext cx="1400175" cy="7191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1547813"/>
            <a:ext cx="9144000" cy="5334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eaLnBrk="1" fontAlgn="t" hangingPunct="1">
              <a:buFont typeface="Arial" panose="020B0604020202020204" pitchFamily="34" charset="0"/>
              <a:buNone/>
            </a:pPr>
            <a:r>
              <a:rPr lang="zh-CN" altLang="en-US" sz="4000" b="1" dirty="0" smtClean="0"/>
              <a:t>                      </a:t>
            </a:r>
            <a:r>
              <a:rPr lang="zh-CN" altLang="en-US" sz="4800" b="1" dirty="0" smtClean="0"/>
              <a:t>秋天的变化</a:t>
            </a:r>
            <a:endParaRPr lang="en-US" altLang="zh-CN" sz="4800" b="1" dirty="0" smtClean="0"/>
          </a:p>
          <a:p>
            <a:pPr eaLnBrk="1" fontAlgn="t" hangingPunct="1">
              <a:buFont typeface="Arial" panose="020B0604020202020204" pitchFamily="34" charset="0"/>
              <a:buNone/>
            </a:pPr>
            <a:endParaRPr lang="en-US" altLang="zh-CN" sz="48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smtClean="0"/>
              <a:t>          </a:t>
            </a:r>
            <a:r>
              <a:rPr lang="zh-CN" altLang="zh-CN" sz="3600" b="1" dirty="0" smtClean="0"/>
              <a:t>天气</a:t>
            </a:r>
            <a:r>
              <a:rPr lang="en-US" altLang="zh-CN" sz="3600" b="1" dirty="0" smtClean="0"/>
              <a:t>     </a:t>
            </a:r>
            <a:r>
              <a:rPr lang="zh-CN" altLang="en-US" sz="3600" b="1" dirty="0" smtClean="0"/>
              <a:t>（          ）</a:t>
            </a:r>
            <a:endParaRPr lang="zh-CN" altLang="zh-CN" sz="36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dirty="0" smtClean="0"/>
              <a:t>        </a:t>
            </a:r>
            <a:r>
              <a:rPr lang="zh-CN" altLang="zh-CN" sz="3600" b="1" dirty="0" smtClean="0"/>
              <a:t>树叶</a:t>
            </a: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（          ）      </a:t>
            </a:r>
            <a:endParaRPr lang="zh-CN" altLang="zh-CN" sz="3600" b="1" dirty="0" smtClean="0"/>
          </a:p>
          <a:p>
            <a:pPr algn="ctr" eaLnBrk="1" fontAlgn="t" hangingPunct="1">
              <a:buFont typeface="Arial" panose="020B0604020202020204" pitchFamily="34" charset="0"/>
              <a:buNone/>
            </a:pPr>
            <a:r>
              <a:rPr lang="en-US" altLang="zh-CN" sz="3600" b="1" dirty="0" smtClean="0"/>
              <a:t>        </a:t>
            </a:r>
            <a:r>
              <a:rPr lang="zh-CN" altLang="zh-CN" sz="3600" b="1" dirty="0" smtClean="0"/>
              <a:t>大雁</a:t>
            </a: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（          ）      </a:t>
            </a:r>
            <a:r>
              <a:rPr lang="en-US" altLang="zh-CN" sz="3600" b="1" dirty="0" smtClean="0"/>
              <a:t> </a:t>
            </a:r>
            <a:endParaRPr lang="zh-CN" altLang="zh-CN" sz="2000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flipH="1">
            <a:off x="5075238" y="3073400"/>
            <a:ext cx="152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凉了</a:t>
            </a:r>
            <a:endParaRPr lang="zh-CN" altLang="en-US" sz="44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5238" y="3810000"/>
            <a:ext cx="167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落了</a:t>
            </a:r>
            <a:endParaRPr lang="zh-CN" altLang="en-US" sz="40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2838" y="4541838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南飞了</a:t>
            </a:r>
            <a:endParaRPr lang="zh-CN" altLang="en-US" sz="40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7" name="标题 1"/>
          <p:cNvSpPr txBox="1">
            <a:spLocks noChangeArrowheads="1"/>
          </p:cNvSpPr>
          <p:nvPr/>
        </p:nvSpPr>
        <p:spPr bwMode="auto">
          <a:xfrm>
            <a:off x="0" y="533400"/>
            <a:ext cx="868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br>
              <a:rPr lang="en-US" altLang="zh-CN" sz="4000" b="1">
                <a:solidFill>
                  <a:srgbClr val="000000"/>
                </a:solidFill>
              </a:rPr>
            </a:br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44038" name="直线连接符 21"/>
          <p:cNvSpPr>
            <a:spLocks noChangeShapeType="1"/>
          </p:cNvSpPr>
          <p:nvPr/>
        </p:nvSpPr>
        <p:spPr bwMode="auto">
          <a:xfrm flipV="1">
            <a:off x="323850" y="16287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64514" name="WordArt 6"/>
          <p:cNvSpPr>
            <a:spLocks noTextEdit="1"/>
          </p:cNvSpPr>
          <p:nvPr/>
        </p:nvSpPr>
        <p:spPr bwMode="auto"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同学们，</a:t>
            </a:r>
            <a:endParaRPr lang="zh-CN" altLang="en-US" sz="6000" b="1" kern="10" noProof="1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6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  再见！</a:t>
            </a:r>
            <a:endParaRPr lang="zh-CN" altLang="en-US" sz="6000" b="1" kern="10" noProof="1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5059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880" y="3833672"/>
            <a:ext cx="329406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96595" y="1897380"/>
            <a:ext cx="7533005" cy="147129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dào le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96595" y="3462655"/>
            <a:ext cx="7533005" cy="251587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en-US" altLang="zh-CN" sz="800" smtClean="0">
                <a:ea typeface="楷体_GB2312" pitchFamily="49" charset="-122"/>
              </a:rPr>
              <a:t>             </a:t>
            </a:r>
            <a:r>
              <a:rPr lang="zh-CN" altLang="en-US" sz="15000" b="1" smtClean="0">
                <a:ea typeface="楷体_GB2312" pitchFamily="49" charset="-122"/>
              </a:rPr>
              <a:t>到 </a:t>
            </a:r>
            <a:r>
              <a:rPr lang="zh-CN" altLang="en-US" sz="800" b="1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了 </a:t>
            </a:r>
            <a:r>
              <a:rPr lang="zh-CN" altLang="en-US" sz="1000" b="1" smtClean="0">
                <a:ea typeface="楷体_GB2312" pitchFamily="49" charset="-122"/>
              </a:rPr>
              <a:t>  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411413" y="5151438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02385" y="1118235"/>
            <a:ext cx="5978525" cy="131381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tiān qì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54075" y="2917190"/>
            <a:ext cx="7375525" cy="237109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天 气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4876800" y="4648200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8670" y="880110"/>
            <a:ext cx="7440295" cy="140589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y</a:t>
            </a:r>
            <a:r>
              <a:rPr lang="en-US" altLang="zh-CN" sz="9600" b="1" smtClean="0"/>
              <a:t>í</a:t>
            </a:r>
            <a:r>
              <a:rPr lang="en-US" altLang="zh-CN" sz="9600" b="1" smtClean="0">
                <a:latin typeface="宋体" panose="02010600030101010101" pitchFamily="2" charset="-122"/>
              </a:rPr>
              <a:t>  piàn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81380" y="2799080"/>
            <a:ext cx="7348220" cy="24892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一 片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96595" y="1072515"/>
            <a:ext cx="7533005" cy="143256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lái le</a:t>
            </a:r>
            <a:endParaRPr lang="en-US" altLang="zh-CN" sz="9600" b="1" smtClean="0">
              <a:latin typeface="宋体" panose="02010600030101010101" pitchFamily="2" charset="-122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33450" y="2877185"/>
            <a:ext cx="7296150" cy="241109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 </a:t>
            </a:r>
            <a:r>
              <a:rPr lang="zh-CN" altLang="en-US" sz="15000" b="1" smtClean="0">
                <a:ea typeface="楷体_GB2312" pitchFamily="49" charset="-122"/>
              </a:rPr>
              <a:t>来  了</a:t>
            </a:r>
            <a:endParaRPr lang="zh-CN" altLang="en-US" sz="15000" b="1" smtClean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28420" y="1243965"/>
            <a:ext cx="7032625" cy="126111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宋体" panose="02010600030101010101" pitchFamily="2" charset="-122"/>
              </a:rPr>
              <a:t>ti</a:t>
            </a:r>
            <a:r>
              <a:rPr lang="en-US" altLang="zh-CN" sz="9600" b="1" smtClean="0">
                <a:latin typeface="宋体" panose="02010600030101010101" pitchFamily="2" charset="-122"/>
                <a:sym typeface="+mn-ea"/>
              </a:rPr>
              <a:t>ā</a:t>
            </a:r>
            <a:r>
              <a:rPr lang="en-US" altLang="zh-CN" sz="9600" b="1" smtClean="0">
                <a:latin typeface="宋体" panose="02010600030101010101" pitchFamily="2" charset="-122"/>
              </a:rPr>
              <a:t>n k</a:t>
            </a:r>
            <a:r>
              <a:rPr lang="en-US" altLang="zh-CN" sz="9600" b="1" smtClean="0"/>
              <a:t>ō</a:t>
            </a:r>
            <a:r>
              <a:rPr lang="en-US" altLang="zh-CN" sz="9600" b="1" smtClean="0">
                <a:latin typeface="宋体" panose="02010600030101010101" pitchFamily="2" charset="-122"/>
              </a:rPr>
              <a:t>n</a:t>
            </a:r>
            <a:r>
              <a:rPr lang="en-US" altLang="zh-CN" sz="9600" b="1" smtClean="0"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endParaRPr lang="en-US" altLang="zh-CN" sz="9600" b="1" smtClean="0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434465" y="2943225"/>
            <a:ext cx="6795135" cy="234505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</a:t>
            </a:r>
            <a:r>
              <a:rPr lang="zh-CN" altLang="en-US" sz="15000" b="1" smtClean="0">
                <a:ea typeface="楷体_GB2312" pitchFamily="49" charset="-122"/>
              </a:rPr>
              <a:t>天   空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5075238" y="4794250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02005" y="712470"/>
            <a:ext cx="7204710" cy="149733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en-US" altLang="zh-CN" sz="9600" b="1" smtClean="0"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r>
              <a:rPr lang="en-US" altLang="zh-CN" sz="9600" b="1" smtClean="0">
                <a:latin typeface="宋体" panose="02010600030101010101" pitchFamily="2" charset="-122"/>
                <a:sym typeface="+mn-ea"/>
              </a:rPr>
              <a:t>ā</a:t>
            </a:r>
            <a:r>
              <a:rPr lang="en-US" altLang="zh-CN" sz="9600" b="1" smtClean="0">
                <a:latin typeface="DotumChe" panose="020B0609000101010101" pitchFamily="49" charset="-127"/>
                <a:ea typeface="DotumChe" panose="020B0609000101010101" pitchFamily="49" charset="-127"/>
              </a:rPr>
              <a:t>o</a:t>
            </a:r>
            <a:r>
              <a:rPr lang="en-US" altLang="zh-CN" sz="9600" b="1" smtClean="0">
                <a:latin typeface="宋体" panose="02010600030101010101" pitchFamily="2" charset="-122"/>
              </a:rPr>
              <a:t> k</a:t>
            </a:r>
            <a:r>
              <a:rPr lang="en-US" altLang="zh-CN" sz="9600" b="1" smtClean="0"/>
              <a:t>ō</a:t>
            </a:r>
            <a:r>
              <a:rPr lang="en-US" altLang="zh-CN" sz="9600" b="1" smtClean="0">
                <a:latin typeface="宋体" panose="02010600030101010101" pitchFamily="2" charset="-122"/>
              </a:rPr>
              <a:t>n</a:t>
            </a:r>
            <a:r>
              <a:rPr lang="en-US" altLang="zh-CN" sz="9600" b="1" smtClean="0">
                <a:latin typeface="Dotum" panose="020B0600000101010101" pitchFamily="34" charset="-127"/>
                <a:ea typeface="Dotum" panose="020B0600000101010101" pitchFamily="34" charset="-127"/>
              </a:rPr>
              <a:t>g</a:t>
            </a:r>
            <a:endParaRPr lang="en-US" altLang="zh-CN" sz="9600" b="1" smtClean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02005" y="2784475"/>
            <a:ext cx="6901180" cy="250380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5000" smtClean="0">
                <a:ea typeface="楷体_GB2312" pitchFamily="49" charset="-122"/>
              </a:rPr>
              <a:t>  </a:t>
            </a:r>
            <a:r>
              <a:rPr lang="zh-CN" altLang="en-US" sz="15000" b="1" smtClean="0">
                <a:ea typeface="楷体_GB2312" pitchFamily="49" charset="-122"/>
              </a:rPr>
              <a:t>高   空</a:t>
            </a:r>
            <a:endParaRPr lang="zh-CN" altLang="en-US" sz="15000" b="1" smtClean="0">
              <a:ea typeface="楷体_GB2312" pitchFamily="49" charset="-122"/>
            </a:endParaRP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2362200" y="4648200"/>
            <a:ext cx="309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2886</Words>
  <Application>WPS 演示</Application>
  <PresentationFormat>全屏显示(4:3)</PresentationFormat>
  <Paragraphs>217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Calibri</vt:lpstr>
      <vt:lpstr>华文楷体</vt:lpstr>
      <vt:lpstr>Candara</vt:lpstr>
      <vt:lpstr>微软雅黑</vt:lpstr>
      <vt:lpstr>黑体</vt:lpstr>
      <vt:lpstr>Times New Roman</vt:lpstr>
      <vt:lpstr>楷体_GB2312</vt:lpstr>
      <vt:lpstr>DotumChe</vt:lpstr>
      <vt:lpstr>Dotum</vt:lpstr>
      <vt:lpstr>Arial Unicode MS</vt:lpstr>
      <vt:lpstr>楷体</vt:lpstr>
      <vt:lpstr>Arial Unicode MS</vt:lpstr>
      <vt:lpstr>华文新魏</vt:lpstr>
      <vt:lpstr>华文中宋</vt:lpstr>
      <vt:lpstr>华文行楷</vt:lpstr>
      <vt:lpstr>Arial</vt:lpstr>
      <vt:lpstr>新宋体</vt:lpstr>
      <vt:lpstr>MV Boli</vt:lpstr>
      <vt:lpstr>第一PPT模板网-WWW.1PPT.COM</vt:lpstr>
      <vt:lpstr>PowerPoint 演示文稿</vt:lpstr>
      <vt:lpstr>PowerPoint 演示文稿</vt:lpstr>
      <vt:lpstr>qiū tiān</vt:lpstr>
      <vt:lpstr>dào le</vt:lpstr>
      <vt:lpstr>tiān qì</vt:lpstr>
      <vt:lpstr>yí  piàn</vt:lpstr>
      <vt:lpstr>lái le</vt:lpstr>
      <vt:lpstr>tiān kōng</vt:lpstr>
      <vt:lpstr>gāo kōng</vt:lpstr>
      <vt:lpstr>nán fēi</vt:lpstr>
      <vt:lpstr>kāi huì</vt:lpstr>
      <vt:lpstr>ɡè   zi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Xué xí fǎ bǎo sān 学习法宝三</vt:lpstr>
      <vt:lpstr>PowerPoint 演示文稿</vt:lpstr>
      <vt:lpstr>PowerPoint 演示文稿</vt:lpstr>
      <vt:lpstr>PowerPoint 演示文稿</vt:lpstr>
      <vt:lpstr>秋天的颜色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SONY</cp:lastModifiedBy>
  <cp:revision>256</cp:revision>
  <dcterms:created xsi:type="dcterms:W3CDTF">2015-11-18T14:54:00Z</dcterms:created>
  <dcterms:modified xsi:type="dcterms:W3CDTF">2018-10-31T12:53:03Z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