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2" r:id="rId3"/>
    <p:sldId id="259" r:id="rId4"/>
    <p:sldId id="257" r:id="rId5"/>
    <p:sldId id="258" r:id="rId6"/>
    <p:sldId id="261" r:id="rId7"/>
    <p:sldId id="264" r:id="rId8"/>
    <p:sldId id="260" r:id="rId9"/>
    <p:sldId id="267" r:id="rId10"/>
    <p:sldId id="263" r:id="rId11"/>
    <p:sldId id="265" r:id="rId12"/>
    <p:sldId id="268" r:id="rId13"/>
    <p:sldId id="269" r:id="rId14"/>
    <p:sldId id="270" r:id="rId15"/>
    <p:sldId id="271" r:id="rId16"/>
    <p:sldId id="272" r:id="rId17"/>
    <p:sldId id="273" r:id="rId18"/>
    <p:sldId id="276" r:id="rId19"/>
    <p:sldId id="275" r:id="rId20"/>
    <p:sldId id="274" r:id="rId21"/>
    <p:sldId id="266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2" name="副标题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9FD7F2-E76E-4785-940F-CE1EBF9237AF}" type="datetimeFigureOut">
              <a:rPr lang="zh-CN" altLang="en-US" smtClean="0"/>
              <a:t>2017-3-16</a:t>
            </a:fld>
            <a:endParaRPr lang="zh-CN" altLang="en-US"/>
          </a:p>
        </p:txBody>
      </p:sp>
      <p:sp>
        <p:nvSpPr>
          <p:cNvPr id="20" name="页脚占位符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D48E23-7CCE-4195-82E9-7DF8C4EE75A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9FD7F2-E76E-4785-940F-CE1EBF9237AF}" type="datetimeFigureOut">
              <a:rPr lang="zh-CN" altLang="en-US" smtClean="0"/>
              <a:t>2017-3-16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D48E23-7CCE-4195-82E9-7DF8C4EE75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9FD7F2-E76E-4785-940F-CE1EBF9237AF}" type="datetimeFigureOut">
              <a:rPr lang="zh-CN" altLang="en-US" smtClean="0"/>
              <a:t>2017-3-16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D48E23-7CCE-4195-82E9-7DF8C4EE75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9FD7F2-E76E-4785-940F-CE1EBF9237AF}" type="datetimeFigureOut">
              <a:rPr lang="zh-CN" altLang="en-US" smtClean="0"/>
              <a:t>2017-3-16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D48E23-7CCE-4195-82E9-7DF8C4EE75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9FD7F2-E76E-4785-940F-CE1EBF9237AF}" type="datetimeFigureOut">
              <a:rPr lang="zh-CN" altLang="en-US" smtClean="0"/>
              <a:t>2017-3-16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D48E23-7CCE-4195-82E9-7DF8C4EE75A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9FD7F2-E76E-4785-940F-CE1EBF9237AF}" type="datetimeFigureOut">
              <a:rPr lang="zh-CN" altLang="en-US" smtClean="0"/>
              <a:t>2017-3-16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D48E23-7CCE-4195-82E9-7DF8C4EE75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9FD7F2-E76E-4785-940F-CE1EBF9237AF}" type="datetimeFigureOut">
              <a:rPr lang="zh-CN" altLang="en-US" smtClean="0"/>
              <a:t>2017-3-16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D48E23-7CCE-4195-82E9-7DF8C4EE75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9FD7F2-E76E-4785-940F-CE1EBF9237AF}" type="datetimeFigureOut">
              <a:rPr lang="zh-CN" altLang="en-US" smtClean="0"/>
              <a:t>2017-3-16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D48E23-7CCE-4195-82E9-7DF8C4EE75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9FD7F2-E76E-4785-940F-CE1EBF9237AF}" type="datetimeFigureOut">
              <a:rPr lang="zh-CN" altLang="en-US" smtClean="0"/>
              <a:t>2017-3-16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D48E23-7CCE-4195-82E9-7DF8C4EE75A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9FD7F2-E76E-4785-940F-CE1EBF9237AF}" type="datetimeFigureOut">
              <a:rPr lang="zh-CN" altLang="en-US" smtClean="0"/>
              <a:t>2017-3-16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D48E23-7CCE-4195-82E9-7DF8C4EE75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9FD7F2-E76E-4785-940F-CE1EBF9237AF}" type="datetimeFigureOut">
              <a:rPr lang="zh-CN" altLang="en-US" smtClean="0"/>
              <a:t>2017-3-16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D48E23-7CCE-4195-82E9-7DF8C4EE75A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9" name="流程图: 过程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流程图: 过程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饼形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同心圆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D9FD7F2-E76E-4785-940F-CE1EBF9237AF}" type="datetimeFigureOut">
              <a:rPr lang="zh-CN" altLang="en-US" smtClean="0"/>
              <a:t>2017-3-16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ED48E23-7CCE-4195-82E9-7DF8C4EE75A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0198faea8e2136d4b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00298" y="214290"/>
            <a:ext cx="3647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月亮和云彩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43174" y="5643578"/>
            <a:ext cx="60805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/>
                <a:solidFill>
                  <a:schemeClr val="accent3"/>
                </a:solidFill>
                <a:effectLst/>
              </a:rPr>
              <a:t>明德小学   冯本山</a:t>
            </a:r>
            <a:endParaRPr lang="zh-CN" alt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0000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" name="文本占位符 19457"/>
          <p:cNvSpPr txBox="1">
            <a:spLocks noChangeArrowheads="1"/>
          </p:cNvSpPr>
          <p:nvPr/>
        </p:nvSpPr>
        <p:spPr bwMode="auto">
          <a:xfrm>
            <a:off x="0" y="571480"/>
            <a:ext cx="9144000" cy="5376863"/>
          </a:xfrm>
          <a:prstGeom prst="rect">
            <a:avLst/>
          </a:prstGeom>
        </p:spPr>
        <p:txBody>
          <a:bodyPr wrap="square" tIns="0" numCol="1" anchor="t" anchorCtr="0" compatLnSpc="1">
            <a:prstTxWarp prst="textNoShape">
              <a:avLst/>
            </a:prstTxWarp>
            <a:normAutofit/>
          </a:bodyPr>
          <a:lstStyle/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charset="0"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 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丁大勇说：“月亮在云彩里跑得真快！”李小文说：“跑得快的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是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云彩，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不是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月亮。”李小文叫大家站在一棵大树下，从树杈里看月亮。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果然，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一朵朵云彩很快跑过去了，却看不出月亮在动。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2786058"/>
            <a:ext cx="83582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latin typeface="宋体" pitchFamily="2" charset="-122"/>
              </a:rPr>
              <a:t>“</a:t>
            </a:r>
            <a:r>
              <a:rPr lang="zh-CN" altLang="en-US" sz="3200" dirty="0" smtClean="0">
                <a:solidFill>
                  <a:srgbClr val="7030A0"/>
                </a:solidFill>
                <a:latin typeface="宋体" pitchFamily="2" charset="-122"/>
              </a:rPr>
              <a:t>果然” </a:t>
            </a:r>
            <a:r>
              <a:rPr lang="zh-CN" altLang="en-US" sz="3200" dirty="0" smtClean="0">
                <a:solidFill>
                  <a:srgbClr val="FF0000"/>
                </a:solidFill>
                <a:latin typeface="宋体" pitchFamily="2" charset="-122"/>
              </a:rPr>
              <a:t>一词语说明大家知道的结果和李小文说的一样。</a:t>
            </a:r>
            <a:endParaRPr lang="zh-CN" altLang="en-US" sz="3200" dirty="0">
              <a:solidFill>
                <a:srgbClr val="FF0000"/>
              </a:solidFill>
              <a:latin typeface="宋体" pitchFamily="2" charset="-122"/>
            </a:endParaRPr>
          </a:p>
        </p:txBody>
      </p:sp>
      <p:pic>
        <p:nvPicPr>
          <p:cNvPr id="9" name="Picture 2" descr="356_5415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7" y="3857628"/>
            <a:ext cx="3714744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9"/>
          <p:cNvSpPr txBox="1">
            <a:spLocks noChangeArrowheads="1"/>
          </p:cNvSpPr>
          <p:nvPr/>
        </p:nvSpPr>
        <p:spPr bwMode="auto">
          <a:xfrm>
            <a:off x="0" y="4143380"/>
            <a:ext cx="5643570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宋体" pitchFamily="2" charset="-122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宋体" pitchFamily="2" charset="-122"/>
              </a:rPr>
              <a:t>我最喜欢的动物是（   ），不是（   ）。</a:t>
            </a:r>
          </a:p>
          <a:p>
            <a:r>
              <a:rPr lang="zh-CN" altLang="en-US" sz="3200" dirty="0" smtClean="0">
                <a:solidFill>
                  <a:srgbClr val="FF0000"/>
                </a:solidFill>
                <a:latin typeface="宋体" pitchFamily="2" charset="-122"/>
              </a:rPr>
              <a:t>（</a:t>
            </a:r>
            <a:r>
              <a:rPr lang="zh-CN" altLang="en-US" sz="3200" dirty="0" smtClean="0">
                <a:solidFill>
                  <a:srgbClr val="0070C0"/>
                </a:solidFill>
                <a:latin typeface="宋体" pitchFamily="2" charset="-122"/>
              </a:rPr>
              <a:t>这个玩具</a:t>
            </a:r>
            <a:r>
              <a:rPr lang="zh-CN" altLang="en-US" sz="3200" dirty="0" smtClean="0">
                <a:solidFill>
                  <a:srgbClr val="FF0000"/>
                </a:solidFill>
                <a:latin typeface="宋体" pitchFamily="2" charset="-122"/>
              </a:rPr>
              <a:t>）</a:t>
            </a:r>
            <a:r>
              <a:rPr lang="zh-CN" altLang="en-US" sz="3200" dirty="0">
                <a:solidFill>
                  <a:srgbClr val="FF0000"/>
                </a:solidFill>
                <a:latin typeface="宋体" pitchFamily="2" charset="-122"/>
              </a:rPr>
              <a:t>是（ </a:t>
            </a:r>
            <a:r>
              <a:rPr lang="zh-CN" altLang="en-US" sz="3200" dirty="0" smtClean="0">
                <a:solidFill>
                  <a:srgbClr val="0070C0"/>
                </a:solidFill>
                <a:latin typeface="宋体" pitchFamily="2" charset="-122"/>
              </a:rPr>
              <a:t>我的  </a:t>
            </a:r>
            <a:r>
              <a:rPr lang="zh-CN" altLang="en-US" sz="3200" dirty="0">
                <a:solidFill>
                  <a:srgbClr val="FF0000"/>
                </a:solidFill>
                <a:latin typeface="宋体" pitchFamily="2" charset="-122"/>
              </a:rPr>
              <a:t>），不是（ </a:t>
            </a:r>
            <a:r>
              <a:rPr lang="zh-CN" altLang="en-US" sz="3200" dirty="0" smtClean="0">
                <a:solidFill>
                  <a:srgbClr val="0070C0"/>
                </a:solidFill>
                <a:latin typeface="宋体" pitchFamily="2" charset="-122"/>
              </a:rPr>
              <a:t>你的  </a:t>
            </a:r>
            <a:r>
              <a:rPr lang="zh-CN" altLang="en-US" sz="3200" dirty="0">
                <a:solidFill>
                  <a:srgbClr val="FF0000"/>
                </a:solidFill>
                <a:latin typeface="宋体" pitchFamily="2" charset="-122"/>
              </a:rPr>
              <a:t>）</a:t>
            </a:r>
            <a:r>
              <a:rPr lang="zh-CN" altLang="en-US" sz="3600" dirty="0">
                <a:solidFill>
                  <a:srgbClr val="0070C0"/>
                </a:solidFill>
                <a:latin typeface="宋体" pitchFamily="2" charset="-122"/>
              </a:rPr>
              <a:t>。</a:t>
            </a:r>
          </a:p>
        </p:txBody>
      </p:sp>
      <p:sp>
        <p:nvSpPr>
          <p:cNvPr id="11" name="文本框 1"/>
          <p:cNvSpPr txBox="1">
            <a:spLocks noChangeArrowheads="1"/>
          </p:cNvSpPr>
          <p:nvPr/>
        </p:nvSpPr>
        <p:spPr bwMode="auto">
          <a:xfrm>
            <a:off x="3714744" y="4214818"/>
            <a:ext cx="100540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70C0"/>
                </a:solidFill>
              </a:rPr>
              <a:t>小狗</a:t>
            </a:r>
          </a:p>
        </p:txBody>
      </p:sp>
      <p:sp>
        <p:nvSpPr>
          <p:cNvPr id="12" name="文本框 1"/>
          <p:cNvSpPr txBox="1">
            <a:spLocks noChangeArrowheads="1"/>
          </p:cNvSpPr>
          <p:nvPr/>
        </p:nvSpPr>
        <p:spPr bwMode="auto">
          <a:xfrm>
            <a:off x="1142976" y="4643446"/>
            <a:ext cx="100540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</a:rPr>
              <a:t>小猫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000000"/>
                </a:solidFill>
                <a:latin typeface="Arial" pitchFamily="34" charset="0"/>
              </a:rPr>
              <a:t>课文总结</a:t>
            </a:r>
            <a:endParaRPr lang="zh-CN" altLang="en-US" sz="32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928662" y="571480"/>
            <a:ext cx="82153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6000" dirty="0">
                <a:latin typeface="Arial" charset="0"/>
              </a:rPr>
              <a:t> </a:t>
            </a:r>
            <a:r>
              <a:rPr lang="zh-CN" altLang="en-US" sz="4400" b="1" dirty="0">
                <a:solidFill>
                  <a:srgbClr val="FF0000"/>
                </a:solidFill>
                <a:latin typeface="Arial" charset="0"/>
              </a:rPr>
              <a:t>李小文是一个怎样的</a:t>
            </a:r>
            <a:r>
              <a:rPr lang="zh-CN" altLang="en-US" sz="4400" b="1" dirty="0" smtClean="0">
                <a:solidFill>
                  <a:srgbClr val="FF0000"/>
                </a:solidFill>
                <a:latin typeface="Arial" charset="0"/>
              </a:rPr>
              <a:t>孩子</a:t>
            </a:r>
            <a:r>
              <a:rPr lang="zh-CN" altLang="en-US" sz="4400" b="1" dirty="0">
                <a:solidFill>
                  <a:srgbClr val="FF0000"/>
                </a:solidFill>
                <a:latin typeface="Arial" charset="0"/>
              </a:rPr>
              <a:t>？</a:t>
            </a: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2000232" y="1857364"/>
            <a:ext cx="43942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zh-CN" altLang="en-US" sz="4800" b="1" dirty="0">
                <a:solidFill>
                  <a:srgbClr val="FF0000"/>
                </a:solidFill>
                <a:latin typeface="Arial" charset="0"/>
              </a:rPr>
              <a:t> 善于观察</a:t>
            </a: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charset="0"/>
              </a:rPr>
              <a:t>  勤于思考</a:t>
            </a:r>
          </a:p>
        </p:txBody>
      </p:sp>
      <p:sp>
        <p:nvSpPr>
          <p:cNvPr id="7" name="矩形 6"/>
          <p:cNvSpPr/>
          <p:nvPr/>
        </p:nvSpPr>
        <p:spPr>
          <a:xfrm>
            <a:off x="1928794" y="4286256"/>
            <a:ext cx="54292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/>
                <a:solidFill>
                  <a:schemeClr val="accent3"/>
                </a:solidFill>
                <a:effectLst/>
              </a:rPr>
              <a:t>今后你会怎样做？</a:t>
            </a:r>
            <a:endParaRPr lang="zh-CN" alt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随堂练习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1000100" y="714356"/>
            <a:ext cx="750099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一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、填写合适的</a:t>
            </a:r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量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词。</a:t>
            </a:r>
          </a:p>
          <a:p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一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(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　　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)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月亮　　一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(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　　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)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大树</a:t>
            </a:r>
          </a:p>
          <a:p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一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(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　　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)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树杈　　一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(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　　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)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小朋友</a:t>
            </a:r>
          </a:p>
          <a:p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二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、照样子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用加点的词写句子。</a:t>
            </a:r>
          </a:p>
          <a:p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1.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月亮在云彩里穿行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一会儿暗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一会儿明。</a:t>
            </a:r>
          </a:p>
          <a:p>
            <a:r>
              <a:rPr lang="en-US" altLang="zh-CN" sz="3600" u="sng" dirty="0">
                <a:solidFill>
                  <a:srgbClr val="FF0000"/>
                </a:solidFill>
                <a:latin typeface="Arial" pitchFamily="34" charset="0"/>
              </a:rPr>
              <a:t>     </a:t>
            </a:r>
            <a:endParaRPr lang="zh-CN" altLang="zh-CN" sz="3600" dirty="0">
              <a:solidFill>
                <a:srgbClr val="FF0000"/>
              </a:solidFill>
              <a:latin typeface="Arial" pitchFamily="34" charset="0"/>
            </a:endParaRPr>
          </a:p>
          <a:p>
            <a:endParaRPr lang="en-US" altLang="zh-CN" sz="3600" dirty="0" smtClean="0">
              <a:solidFill>
                <a:srgbClr val="FF0000"/>
              </a:solidFill>
              <a:latin typeface="Arial" pitchFamily="34" charset="0"/>
            </a:endParaRPr>
          </a:p>
          <a:p>
            <a:r>
              <a:rPr lang="en-US" altLang="zh-CN" sz="3600" dirty="0" smtClean="0">
                <a:solidFill>
                  <a:srgbClr val="FF0000"/>
                </a:solidFill>
                <a:latin typeface="Arial" pitchFamily="34" charset="0"/>
              </a:rPr>
              <a:t>2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.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跑得快的是云彩</a:t>
            </a:r>
            <a:r>
              <a:rPr lang="en-US" altLang="zh-CN" sz="3600" dirty="0">
                <a:solidFill>
                  <a:srgbClr val="FF0000"/>
                </a:solidFill>
                <a:latin typeface="Arial" pitchFamily="34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</a:rPr>
              <a:t>不是月亮。</a:t>
            </a:r>
            <a:endParaRPr lang="zh-CN" altLang="en-US" sz="3600" dirty="0">
              <a:solidFill>
                <a:srgbClr val="FF000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8662" y="500042"/>
            <a:ext cx="8215338" cy="46166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</a:t>
            </a:r>
            <a:r>
              <a:rPr lang="zh-CN" alt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、学习新部首</a:t>
            </a:r>
            <a:endParaRPr lang="en-US" altLang="zh-CN" sz="5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zh-CN" altLang="en-US" sz="5400" dirty="0" smtClean="0"/>
              <a:t>讠</a:t>
            </a:r>
            <a:r>
              <a:rPr lang="zh-CN" altLang="en-US" sz="5400" dirty="0" smtClean="0">
                <a:solidFill>
                  <a:srgbClr val="00B0F0"/>
                </a:solidFill>
              </a:rPr>
              <a:t>：说</a:t>
            </a:r>
            <a:r>
              <a:rPr lang="zh-CN" altLang="en-US" sz="5400" dirty="0" smtClean="0">
                <a:solidFill>
                  <a:srgbClr val="FF0000"/>
                </a:solidFill>
              </a:rPr>
              <a:t> </a:t>
            </a:r>
            <a:r>
              <a:rPr lang="zh-CN" altLang="en-US" sz="5400" dirty="0" smtClean="0">
                <a:solidFill>
                  <a:srgbClr val="00B0F0"/>
                </a:solidFill>
              </a:rPr>
              <a:t> </a:t>
            </a:r>
            <a:r>
              <a:rPr lang="zh-CN" altLang="en-US" sz="5400" dirty="0" smtClean="0"/>
              <a:t>彳</a:t>
            </a:r>
            <a:r>
              <a:rPr lang="zh-CN" altLang="en-US" sz="5400" dirty="0" smtClean="0">
                <a:solidFill>
                  <a:srgbClr val="00B0F0"/>
                </a:solidFill>
              </a:rPr>
              <a:t>：得 </a:t>
            </a:r>
            <a:r>
              <a:rPr lang="zh-CN" altLang="en-US" sz="5400" dirty="0" smtClean="0"/>
              <a:t>忄</a:t>
            </a:r>
            <a:r>
              <a:rPr lang="zh-CN" altLang="en-US" sz="5400" dirty="0" smtClean="0">
                <a:solidFill>
                  <a:srgbClr val="00B0F0"/>
                </a:solidFill>
              </a:rPr>
              <a:t>：快 </a:t>
            </a:r>
            <a:endParaRPr lang="en-US" altLang="zh-CN" sz="5400" dirty="0" smtClean="0">
              <a:solidFill>
                <a:srgbClr val="FF0000"/>
              </a:solidFill>
            </a:endParaRPr>
          </a:p>
          <a:p>
            <a:r>
              <a:rPr lang="en-US" altLang="zh-CN" sz="5400" b="1" cap="all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</a:t>
            </a:r>
            <a:r>
              <a:rPr lang="zh-CN" altLang="en-US" sz="5400" b="1" cap="all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、</a:t>
            </a:r>
            <a:r>
              <a:rPr lang="zh-CN" altLang="en-US" sz="54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认读生字</a:t>
            </a:r>
            <a:endParaRPr lang="en-US" altLang="zh-CN" sz="66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zh-CN" altLang="en-US" sz="6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暗   说    得   快文   家    动</a:t>
            </a:r>
            <a:endParaRPr lang="zh-CN" altLang="en-US" sz="6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7"/>
          <p:cNvSpPr txBox="1"/>
          <p:nvPr/>
        </p:nvSpPr>
        <p:spPr>
          <a:xfrm>
            <a:off x="0" y="785794"/>
            <a:ext cx="1831975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0070C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日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5"/>
          <p:cNvSpPr txBox="1"/>
          <p:nvPr/>
        </p:nvSpPr>
        <p:spPr>
          <a:xfrm>
            <a:off x="2071670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暗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7"/>
          <p:cNvSpPr txBox="1"/>
          <p:nvPr/>
        </p:nvSpPr>
        <p:spPr>
          <a:xfrm>
            <a:off x="0" y="785794"/>
            <a:ext cx="1831975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0070C0"/>
                </a:solidFill>
              </a:rPr>
              <a:t>讠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5"/>
          <p:cNvSpPr txBox="1"/>
          <p:nvPr/>
        </p:nvSpPr>
        <p:spPr>
          <a:xfrm>
            <a:off x="2071670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说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7"/>
          <p:cNvSpPr txBox="1"/>
          <p:nvPr/>
        </p:nvSpPr>
        <p:spPr>
          <a:xfrm>
            <a:off x="0" y="785794"/>
            <a:ext cx="1831975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0070C0"/>
                </a:solidFill>
              </a:rPr>
              <a:t>彳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5"/>
          <p:cNvSpPr txBox="1"/>
          <p:nvPr/>
        </p:nvSpPr>
        <p:spPr>
          <a:xfrm>
            <a:off x="2071670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得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7"/>
          <p:cNvSpPr txBox="1"/>
          <p:nvPr/>
        </p:nvSpPr>
        <p:spPr>
          <a:xfrm>
            <a:off x="0" y="785794"/>
            <a:ext cx="1831975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0070C0"/>
                </a:solidFill>
              </a:rPr>
              <a:t>忄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5"/>
          <p:cNvSpPr txBox="1"/>
          <p:nvPr/>
        </p:nvSpPr>
        <p:spPr>
          <a:xfrm>
            <a:off x="2071670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快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7"/>
          <p:cNvSpPr txBox="1"/>
          <p:nvPr/>
        </p:nvSpPr>
        <p:spPr>
          <a:xfrm>
            <a:off x="0" y="785794"/>
            <a:ext cx="1831975" cy="493981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文字</a:t>
            </a: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独体字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5"/>
          <p:cNvSpPr txBox="1"/>
          <p:nvPr/>
        </p:nvSpPr>
        <p:spPr>
          <a:xfrm>
            <a:off x="2214546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文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7"/>
          <p:cNvSpPr txBox="1"/>
          <p:nvPr/>
        </p:nvSpPr>
        <p:spPr>
          <a:xfrm>
            <a:off x="0" y="785794"/>
            <a:ext cx="1831975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0070C0"/>
                </a:solidFill>
              </a:rPr>
              <a:t>宀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5"/>
          <p:cNvSpPr txBox="1"/>
          <p:nvPr/>
        </p:nvSpPr>
        <p:spPr>
          <a:xfrm>
            <a:off x="2214546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家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资料宝袋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" name="Text Box 26"/>
          <p:cNvSpPr txBox="1">
            <a:spLocks noChangeArrowheads="1"/>
          </p:cNvSpPr>
          <p:nvPr/>
        </p:nvSpPr>
        <p:spPr bwMode="auto">
          <a:xfrm>
            <a:off x="3857620" y="-285776"/>
            <a:ext cx="250033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600" dirty="0">
                <a:latin typeface="Arial" charset="0"/>
              </a:rPr>
              <a:t> </a:t>
            </a:r>
            <a:r>
              <a:rPr lang="zh-CN" altLang="en-US" sz="4800" dirty="0">
                <a:solidFill>
                  <a:srgbClr val="00B050"/>
                </a:solidFill>
                <a:latin typeface="Arial" charset="0"/>
              </a:rPr>
              <a:t>猜一猜</a:t>
            </a:r>
          </a:p>
        </p:txBody>
      </p:sp>
      <p:sp>
        <p:nvSpPr>
          <p:cNvPr id="6" name="Rectangle 3"/>
          <p:cNvSpPr txBox="1">
            <a:spLocks/>
          </p:cNvSpPr>
          <p:nvPr/>
        </p:nvSpPr>
        <p:spPr>
          <a:xfrm>
            <a:off x="428596" y="1071546"/>
            <a:ext cx="8229600" cy="4764088"/>
          </a:xfrm>
          <a:prstGeom prst="rect">
            <a:avLst/>
          </a:prstGeom>
        </p:spPr>
        <p:txBody>
          <a:bodyPr wrap="square" anchor="t">
            <a:noAutofit/>
          </a:bodyPr>
          <a:lstStyle/>
          <a:p>
            <a:pPr marL="365760" marR="0" lvl="0" indent="-283464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（1）高高飘在蓝天上，像牛像马又像虎，太阳出来它不怕，大风一来它就跑。</a:t>
            </a:r>
            <a:endParaRPr kumimoji="0" lang="zh-CN" altLang="en-US" sz="4000" b="1" i="0" u="none" strike="noStrike" kern="1200" cap="none" spc="0" normalizeH="0" baseline="0" noProof="1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83464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kumimoji="0" lang="en-US" altLang="zh-CN" sz="4000" b="0" i="0" u="none" strike="noStrike" kern="1200" cap="none" spc="0" normalizeH="0" baseline="0" noProof="1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83464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（2）有时挂在树梢，有时挂在山腰。有时像个圆盘，有时像把镰刀。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86182" y="5072074"/>
            <a:ext cx="23198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defRPr/>
            </a:pPr>
            <a:r>
              <a:rPr lang="zh-CN" altLang="en-US" sz="4000" noProof="1" smtClean="0">
                <a:solidFill>
                  <a:srgbClr val="FF0000"/>
                </a:solidFill>
              </a:rPr>
              <a:t>（</a:t>
            </a:r>
            <a:r>
              <a:rPr lang="zh-CN" altLang="en-US" sz="4000" noProof="1">
                <a:solidFill>
                  <a:srgbClr val="FF0000"/>
                </a:solidFill>
              </a:rPr>
              <a:t>月亮</a:t>
            </a:r>
            <a:r>
              <a:rPr lang="zh-CN" altLang="en-US" sz="4000" noProof="1" smtClean="0">
                <a:solidFill>
                  <a:srgbClr val="FF0000"/>
                </a:solidFill>
              </a:rPr>
              <a:t>）</a:t>
            </a:r>
            <a:endParaRPr lang="en-US" altLang="zh-CN" sz="4000" noProof="1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00496" y="2714620"/>
            <a:ext cx="23198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defRPr/>
            </a:pPr>
            <a:r>
              <a:rPr lang="zh-CN" altLang="en-US" sz="4000" noProof="1" smtClean="0">
                <a:solidFill>
                  <a:srgbClr val="FF0000"/>
                </a:solidFill>
              </a:rPr>
              <a:t>（云彩）</a:t>
            </a:r>
            <a:endParaRPr lang="en-US" altLang="zh-CN" sz="4000" noProof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7"/>
          <p:cNvSpPr txBox="1"/>
          <p:nvPr/>
        </p:nvSpPr>
        <p:spPr>
          <a:xfrm>
            <a:off x="0" y="785794"/>
            <a:ext cx="1831975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0070C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力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5"/>
          <p:cNvSpPr txBox="1"/>
          <p:nvPr/>
        </p:nvSpPr>
        <p:spPr>
          <a:xfrm>
            <a:off x="2071670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动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p4.so.qhimgs1.com/bdr/_240_/t0118d06e24995b306a.jpg"/>
          <p:cNvPicPr>
            <a:picLocks noChangeAspect="1" noChangeArrowheads="1"/>
          </p:cNvPicPr>
          <p:nvPr/>
        </p:nvPicPr>
        <p:blipFill>
          <a:blip r:embed="rId2"/>
          <a:srcRect l="-2078" r="10664" b="12499"/>
          <a:stretch>
            <a:fillRect/>
          </a:stretch>
        </p:blipFill>
        <p:spPr bwMode="auto">
          <a:xfrm>
            <a:off x="571472" y="571480"/>
            <a:ext cx="8307218" cy="6143668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1785918" y="1071546"/>
            <a:ext cx="6320961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39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再见</a:t>
            </a:r>
            <a:endParaRPr lang="zh-CN" altLang="en-US" sz="239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资料宝袋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1026" name="Picture 2" descr="http://p1.so.qhimgs1.com/bdr/_240_/t01a1e29c6b4444e81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71999"/>
            <a:ext cx="2928926" cy="2286001"/>
          </a:xfrm>
          <a:prstGeom prst="rect">
            <a:avLst/>
          </a:prstGeom>
          <a:noFill/>
        </p:spPr>
      </p:pic>
      <p:pic>
        <p:nvPicPr>
          <p:cNvPr id="1028" name="Picture 4" descr="http://p4.so.qhimgs1.com/bdr/_240_/t012c3f8d5dce35cbd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4572008"/>
            <a:ext cx="3286148" cy="2285992"/>
          </a:xfrm>
          <a:prstGeom prst="rect">
            <a:avLst/>
          </a:prstGeom>
          <a:noFill/>
        </p:spPr>
      </p:pic>
      <p:pic>
        <p:nvPicPr>
          <p:cNvPr id="1030" name="Picture 6" descr="http://p1.so.qhimgs1.com/bdr/_240_/t019cfc0b3973db195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4571999"/>
            <a:ext cx="2786050" cy="2286001"/>
          </a:xfrm>
          <a:prstGeom prst="rect">
            <a:avLst/>
          </a:prstGeom>
          <a:noFill/>
        </p:spPr>
      </p:pic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142844" y="0"/>
            <a:ext cx="900115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宋体" pitchFamily="2" charset="-122"/>
              </a:rPr>
              <a:t>变化的云彩　</a:t>
            </a:r>
            <a:endParaRPr lang="en-US" altLang="zh-CN" sz="3200" dirty="0">
              <a:solidFill>
                <a:srgbClr val="FF0000"/>
              </a:solidFill>
              <a:latin typeface="宋体" pitchFamily="2" charset="-122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宋体" pitchFamily="2" charset="-122"/>
              </a:rPr>
              <a:t>    天上的云彩</a:t>
            </a:r>
            <a:r>
              <a:rPr lang="en-US" altLang="zh-CN" sz="3200" dirty="0">
                <a:solidFill>
                  <a:srgbClr val="FF0000"/>
                </a:solidFill>
                <a:latin typeface="宋体" pitchFamily="2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宋体" pitchFamily="2" charset="-122"/>
              </a:rPr>
              <a:t>形状会变来变去。有时像个老人</a:t>
            </a:r>
            <a:r>
              <a:rPr lang="en-US" altLang="zh-CN" sz="3200" dirty="0">
                <a:solidFill>
                  <a:srgbClr val="FF0000"/>
                </a:solidFill>
                <a:latin typeface="宋体" pitchFamily="2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宋体" pitchFamily="2" charset="-122"/>
              </a:rPr>
              <a:t>过一会儿变得</a:t>
            </a:r>
            <a:r>
              <a:rPr lang="zh-CN" altLang="en-US" sz="3200" dirty="0" smtClean="0">
                <a:solidFill>
                  <a:srgbClr val="FF0000"/>
                </a:solidFill>
                <a:latin typeface="宋体" pitchFamily="2" charset="-122"/>
              </a:rPr>
              <a:t>像一座高山</a:t>
            </a:r>
            <a:r>
              <a:rPr lang="en-US" altLang="zh-CN" sz="3200" dirty="0" smtClean="0">
                <a:solidFill>
                  <a:srgbClr val="FF0000"/>
                </a:solidFill>
                <a:latin typeface="宋体" pitchFamily="2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宋体" pitchFamily="2" charset="-122"/>
              </a:rPr>
              <a:t>再过一会儿又</a:t>
            </a:r>
            <a:r>
              <a:rPr lang="zh-CN" altLang="en-US" sz="3200" dirty="0" smtClean="0">
                <a:solidFill>
                  <a:srgbClr val="FF0000"/>
                </a:solidFill>
                <a:latin typeface="宋体" pitchFamily="2" charset="-122"/>
              </a:rPr>
              <a:t>像一群白鸽在</a:t>
            </a:r>
            <a:r>
              <a:rPr lang="zh-CN" altLang="en-US" sz="3200" dirty="0">
                <a:solidFill>
                  <a:srgbClr val="FF0000"/>
                </a:solidFill>
                <a:latin typeface="宋体" pitchFamily="2" charset="-122"/>
              </a:rPr>
              <a:t>翩翩起舞</a:t>
            </a:r>
            <a:r>
              <a:rPr lang="en-US" altLang="zh-CN" sz="3200" dirty="0">
                <a:solidFill>
                  <a:srgbClr val="FF0000"/>
                </a:solidFill>
                <a:latin typeface="宋体" pitchFamily="2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宋体" pitchFamily="2" charset="-122"/>
              </a:rPr>
              <a:t>千变万化</a:t>
            </a:r>
            <a:r>
              <a:rPr lang="en-US" altLang="zh-CN" sz="3200" dirty="0">
                <a:solidFill>
                  <a:srgbClr val="FF0000"/>
                </a:solidFill>
                <a:latin typeface="宋体" pitchFamily="2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宋体" pitchFamily="2" charset="-122"/>
              </a:rPr>
              <a:t>非常有趣。为什么会有这样的变化呢</a:t>
            </a:r>
            <a:r>
              <a:rPr lang="en-US" altLang="zh-CN" sz="3200" dirty="0">
                <a:solidFill>
                  <a:srgbClr val="FF0000"/>
                </a:solidFill>
                <a:latin typeface="宋体" pitchFamily="2" charset="-122"/>
              </a:rPr>
              <a:t>?</a:t>
            </a:r>
            <a:r>
              <a:rPr lang="zh-CN" altLang="en-US" sz="3200" dirty="0">
                <a:solidFill>
                  <a:srgbClr val="FF0000"/>
                </a:solidFill>
                <a:latin typeface="宋体" pitchFamily="2" charset="-122"/>
              </a:rPr>
              <a:t>这主要是空气流动形成的。地面上的水汽蒸发</a:t>
            </a:r>
            <a:r>
              <a:rPr lang="en-US" altLang="zh-CN" sz="3200" dirty="0">
                <a:solidFill>
                  <a:srgbClr val="FF0000"/>
                </a:solidFill>
                <a:latin typeface="宋体" pitchFamily="2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宋体" pitchFamily="2" charset="-122"/>
              </a:rPr>
              <a:t>上升到高空中凝结成云。云中的小水滴随着气温的变化上下流动</a:t>
            </a:r>
            <a:r>
              <a:rPr lang="en-US" altLang="zh-CN" sz="3200" dirty="0">
                <a:solidFill>
                  <a:srgbClr val="FF0000"/>
                </a:solidFill>
                <a:latin typeface="宋体" pitchFamily="2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宋体" pitchFamily="2" charset="-122"/>
              </a:rPr>
              <a:t>就形成了千变万化的云彩。另外</a:t>
            </a:r>
            <a:r>
              <a:rPr lang="en-US" altLang="zh-CN" sz="3200" dirty="0">
                <a:solidFill>
                  <a:srgbClr val="FF0000"/>
                </a:solidFill>
                <a:latin typeface="宋体" pitchFamily="2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宋体" pitchFamily="2" charset="-122"/>
              </a:rPr>
              <a:t>空中有风</a:t>
            </a:r>
            <a:r>
              <a:rPr lang="en-US" altLang="zh-CN" sz="3200" dirty="0">
                <a:solidFill>
                  <a:srgbClr val="FF0000"/>
                </a:solidFill>
                <a:latin typeface="宋体" pitchFamily="2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宋体" pitchFamily="2" charset="-122"/>
              </a:rPr>
              <a:t>风向、风速随时都在变化</a:t>
            </a:r>
            <a:r>
              <a:rPr lang="en-US" altLang="zh-CN" sz="3200" dirty="0">
                <a:solidFill>
                  <a:srgbClr val="FF0000"/>
                </a:solidFill>
                <a:latin typeface="宋体" pitchFamily="2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宋体" pitchFamily="2" charset="-122"/>
              </a:rPr>
              <a:t>把云吹动</a:t>
            </a:r>
            <a:r>
              <a:rPr lang="en-US" altLang="zh-CN" sz="3200" dirty="0">
                <a:solidFill>
                  <a:srgbClr val="FF0000"/>
                </a:solidFill>
                <a:latin typeface="宋体" pitchFamily="2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宋体" pitchFamily="2" charset="-122"/>
              </a:rPr>
              <a:t>吹散</a:t>
            </a:r>
            <a:r>
              <a:rPr lang="en-US" altLang="zh-CN" sz="3200" dirty="0">
                <a:solidFill>
                  <a:srgbClr val="FF0000"/>
                </a:solidFill>
                <a:latin typeface="宋体" pitchFamily="2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宋体" pitchFamily="2" charset="-122"/>
              </a:rPr>
              <a:t>云彩的形状也就不断地变化。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455fb9f91a39911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8" y="4000504"/>
            <a:ext cx="3428992" cy="27146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2708275" cy="7016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4000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预习要求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0100" y="714356"/>
            <a:ext cx="8143900" cy="46166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</a:t>
            </a:r>
            <a:r>
              <a:rPr lang="zh-CN" altLang="en-US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、畅言 </a:t>
            </a:r>
            <a:r>
              <a:rPr lang="zh-CN" altLang="en-US" sz="4800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电子课本领读</a:t>
            </a:r>
            <a:endParaRPr lang="en-US" altLang="zh-CN" sz="4800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r>
              <a:rPr lang="en-US" altLang="zh-CN" sz="48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、自由读：要求：读准音、读通顺句子。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r>
              <a:rPr lang="en-US" altLang="zh-CN" sz="48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、自主学习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: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标出自然段序号。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r>
              <a:rPr lang="en-US" altLang="zh-CN" sz="48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、画出生字词。</a:t>
            </a:r>
          </a:p>
          <a:p>
            <a:pPr algn="ctr"/>
            <a:endParaRPr lang="zh-CN" altLang="en-US" sz="5400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030A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000000"/>
                </a:solidFill>
                <a:latin typeface="Arial" pitchFamily="34" charset="0"/>
              </a:rPr>
              <a:t>预习检查</a:t>
            </a:r>
            <a:endParaRPr lang="zh-CN" altLang="en-US" sz="32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000100" y="214290"/>
            <a:ext cx="8143900" cy="1214447"/>
          </a:xfrm>
          <a:prstGeom prst="rect">
            <a:avLst/>
          </a:prstGeom>
        </p:spPr>
        <p:txBody>
          <a:bodyPr wrap="square" tIns="0" numCol="1" anchor="t" anchorCtr="0" compatLnSpc="1">
            <a:prstTxWarp prst="textNoShape">
              <a:avLst/>
            </a:prstTxWarp>
            <a:normAutofit fontScale="25000" lnSpcReduction="20000"/>
          </a:bodyPr>
          <a:lstStyle/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charset="0"/>
              <a:buNone/>
              <a:tabLst/>
              <a:defRPr/>
            </a:pPr>
            <a:r>
              <a:rPr kumimoji="0" lang="zh-CN" altLang="zh-CN" sz="1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  </a:t>
            </a:r>
            <a:r>
              <a:rPr kumimoji="0" lang="en-US" altLang="zh-CN" sz="14400" b="1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 </a:t>
            </a:r>
            <a:r>
              <a:rPr kumimoji="0" lang="en-US" altLang="zh-CN" sz="144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       </a:t>
            </a:r>
            <a:r>
              <a:rPr lang="zh-CN" altLang="en-US" sz="19200" b="1" dirty="0" smtClean="0">
                <a:solidFill>
                  <a:srgbClr val="0070C0"/>
                </a:solidFill>
                <a:latin typeface="宋体" pitchFamily="2" charset="-122"/>
                <a:ea typeface="宋体" pitchFamily="2" charset="-122"/>
              </a:rPr>
              <a:t>月亮和云彩</a:t>
            </a:r>
            <a:endParaRPr lang="en-US" altLang="zh-CN" sz="19200" b="1" dirty="0" smtClean="0">
              <a:solidFill>
                <a:srgbClr val="0070C0"/>
              </a:solidFill>
              <a:latin typeface="宋体" pitchFamily="2" charset="-122"/>
              <a:ea typeface="宋体" pitchFamily="2" charset="-122"/>
            </a:endParaRPr>
          </a:p>
          <a:p>
            <a:pPr>
              <a:buFont typeface="Arial" charset="0"/>
              <a:buNone/>
            </a:pPr>
            <a:r>
              <a:rPr kumimoji="0" lang="zh-CN" altLang="zh-CN" sz="1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 </a:t>
            </a:r>
            <a:r>
              <a:rPr kumimoji="0" lang="en-US" altLang="zh-CN" sz="1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   </a:t>
            </a:r>
          </a:p>
          <a:p>
            <a:pPr>
              <a:buFont typeface="Arial" charset="0"/>
              <a:buNone/>
            </a:pPr>
            <a:r>
              <a:rPr kumimoji="0" lang="zh-CN" altLang="en-US" sz="1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    一天晚上，几个小朋友在院子里玩。他们看见月亮在云彩里穿行，一会儿暗，一会儿明。</a:t>
            </a:r>
            <a:endParaRPr kumimoji="0" lang="en-US" altLang="zh-CN" sz="1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itchFamily="2" charset="-122"/>
              <a:ea typeface="宋体" pitchFamily="2" charset="-122"/>
            </a:endParaRPr>
          </a:p>
          <a:p>
            <a:pPr>
              <a:buFont typeface="Arial" charset="0"/>
              <a:buNone/>
            </a:pPr>
            <a:r>
              <a:rPr lang="en-US" altLang="zh-CN" sz="16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16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丁大勇说：“月亮在云彩里跑得真快！”李小文说：“跑得快的是云彩，不是月亮。”李小文叫大家站在一棵大树下，从树杈里看月亮。果然，一朵朵云彩很快跑过去了，却看不出月亮在动。</a:t>
            </a:r>
          </a:p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charset="0"/>
              <a:buNone/>
              <a:tabLst/>
              <a:defRPr/>
            </a:pPr>
            <a:endParaRPr kumimoji="0" lang="zh-CN" altLang="en-US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同侧圆角矩形 5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Arial" pitchFamily="34" charset="0"/>
              </a:rPr>
              <a:t>字词</a:t>
            </a:r>
            <a:r>
              <a:rPr lang="zh-CN" altLang="en-US" sz="3200" dirty="0" smtClean="0">
                <a:solidFill>
                  <a:srgbClr val="FF0000"/>
                </a:solidFill>
                <a:latin typeface="Arial" pitchFamily="34" charset="0"/>
              </a:rPr>
              <a:t>乐园</a:t>
            </a:r>
            <a:endParaRPr lang="zh-CN" altLang="en-US" sz="3200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000100" y="0"/>
            <a:ext cx="8143900" cy="4284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9" tIns="45719" rIns="91439" bIns="45719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zh-CN" sz="36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kumimoji="1" lang="en-US" altLang="zh-CN" sz="3600" dirty="0">
                <a:solidFill>
                  <a:srgbClr val="0000CC"/>
                </a:solidFill>
                <a:latin typeface="Times New Roman" pitchFamily="18" charset="0"/>
              </a:rPr>
              <a:t>         </a:t>
            </a:r>
            <a:endParaRPr kumimoji="1" lang="en-US" altLang="zh-CN" sz="3600" b="1" dirty="0">
              <a:solidFill>
                <a:srgbClr val="0000CC"/>
              </a:solidFill>
              <a:latin typeface="Times New Roman" pitchFamily="18" charset="0"/>
            </a:endParaRPr>
          </a:p>
          <a:p>
            <a:r>
              <a:rPr lang="zh-CN" altLang="en-US" sz="6000" b="1" dirty="0" smtClean="0">
                <a:latin typeface="宋体" pitchFamily="2" charset="-122"/>
              </a:rPr>
              <a:t>黑</a:t>
            </a:r>
            <a:r>
              <a:rPr lang="zh-CN" altLang="en-US" sz="6000" b="1" dirty="0" smtClean="0">
                <a:solidFill>
                  <a:srgbClr val="FF0000"/>
                </a:solidFill>
                <a:latin typeface="宋体" pitchFamily="2" charset="-122"/>
              </a:rPr>
              <a:t>暗</a:t>
            </a:r>
            <a:r>
              <a:rPr lang="zh-CN" altLang="en-US" sz="6000" b="1" dirty="0" smtClean="0">
                <a:solidFill>
                  <a:srgbClr val="00B0F0"/>
                </a:solidFill>
                <a:latin typeface="宋体" pitchFamily="2" charset="-122"/>
              </a:rPr>
              <a:t>   </a:t>
            </a:r>
            <a:r>
              <a:rPr lang="zh-CN" altLang="en-US" sz="6000" b="1" dirty="0" smtClean="0">
                <a:solidFill>
                  <a:srgbClr val="FF0000"/>
                </a:solidFill>
                <a:latin typeface="宋体" pitchFamily="2" charset="-122"/>
              </a:rPr>
              <a:t>说</a:t>
            </a:r>
            <a:r>
              <a:rPr lang="zh-CN" altLang="en-US" sz="6000" b="1" dirty="0" smtClean="0">
                <a:latin typeface="宋体" pitchFamily="2" charset="-122"/>
              </a:rPr>
              <a:t>话</a:t>
            </a:r>
            <a:r>
              <a:rPr lang="zh-CN" altLang="en-US" sz="6000" b="1" dirty="0" smtClean="0">
                <a:solidFill>
                  <a:srgbClr val="00B0F0"/>
                </a:solidFill>
                <a:latin typeface="宋体" pitchFamily="2" charset="-122"/>
              </a:rPr>
              <a:t>   </a:t>
            </a:r>
            <a:r>
              <a:rPr lang="zh-CN" altLang="en-US" sz="6000" b="1" dirty="0" smtClean="0">
                <a:latin typeface="宋体" pitchFamily="2" charset="-122"/>
              </a:rPr>
              <a:t>跑</a:t>
            </a:r>
            <a:r>
              <a:rPr lang="zh-CN" altLang="en-US" sz="6000" b="1" dirty="0" smtClean="0">
                <a:solidFill>
                  <a:srgbClr val="FF0000"/>
                </a:solidFill>
                <a:latin typeface="宋体" pitchFamily="2" charset="-122"/>
              </a:rPr>
              <a:t>得快</a:t>
            </a:r>
            <a:r>
              <a:rPr lang="zh-CN" altLang="en-US" sz="6000" b="1" dirty="0" smtClean="0">
                <a:latin typeface="宋体" pitchFamily="2" charset="-122"/>
              </a:rPr>
              <a:t>小</a:t>
            </a:r>
            <a:r>
              <a:rPr lang="zh-CN" altLang="en-US" sz="6000" b="1" dirty="0" smtClean="0">
                <a:solidFill>
                  <a:srgbClr val="FF0000"/>
                </a:solidFill>
                <a:latin typeface="宋体" pitchFamily="2" charset="-122"/>
              </a:rPr>
              <a:t>文</a:t>
            </a:r>
            <a:r>
              <a:rPr lang="zh-CN" altLang="en-US" sz="6000" b="1" dirty="0" smtClean="0">
                <a:solidFill>
                  <a:srgbClr val="00B0F0"/>
                </a:solidFill>
                <a:latin typeface="宋体" pitchFamily="2" charset="-122"/>
              </a:rPr>
              <a:t>   </a:t>
            </a:r>
            <a:r>
              <a:rPr lang="zh-CN" altLang="en-US" sz="6000" b="1" dirty="0" smtClean="0">
                <a:latin typeface="宋体" pitchFamily="2" charset="-122"/>
              </a:rPr>
              <a:t>大</a:t>
            </a:r>
            <a:r>
              <a:rPr lang="zh-CN" altLang="en-US" sz="6000" b="1" dirty="0" smtClean="0">
                <a:solidFill>
                  <a:srgbClr val="FF0000"/>
                </a:solidFill>
                <a:latin typeface="宋体" pitchFamily="2" charset="-122"/>
              </a:rPr>
              <a:t>家</a:t>
            </a:r>
            <a:r>
              <a:rPr lang="zh-CN" altLang="en-US" sz="6000" b="1" dirty="0" smtClean="0">
                <a:solidFill>
                  <a:srgbClr val="00B0F0"/>
                </a:solidFill>
                <a:latin typeface="宋体" pitchFamily="2" charset="-122"/>
              </a:rPr>
              <a:t>    </a:t>
            </a:r>
            <a:r>
              <a:rPr lang="zh-CN" altLang="en-US" sz="6000" b="1" dirty="0" smtClean="0">
                <a:latin typeface="宋体" pitchFamily="2" charset="-122"/>
              </a:rPr>
              <a:t>在</a:t>
            </a:r>
            <a:r>
              <a:rPr lang="zh-CN" altLang="en-US" sz="6000" b="1" dirty="0" smtClean="0">
                <a:solidFill>
                  <a:srgbClr val="FF0000"/>
                </a:solidFill>
                <a:latin typeface="宋体" pitchFamily="2" charset="-122"/>
              </a:rPr>
              <a:t>动</a:t>
            </a:r>
            <a:r>
              <a:rPr lang="zh-CN" altLang="en-US" sz="6000" b="1" dirty="0" smtClean="0">
                <a:latin typeface="宋体" pitchFamily="2" charset="-122"/>
              </a:rPr>
              <a:t>云</a:t>
            </a:r>
            <a:r>
              <a:rPr lang="zh-CN" altLang="en-US" sz="6000" b="1" dirty="0" smtClean="0">
                <a:solidFill>
                  <a:srgbClr val="00B0F0"/>
                </a:solidFill>
                <a:latin typeface="宋体" pitchFamily="2" charset="-122"/>
              </a:rPr>
              <a:t>彩   院</a:t>
            </a:r>
            <a:r>
              <a:rPr lang="zh-CN" altLang="en-US" sz="6000" b="1" dirty="0" smtClean="0">
                <a:latin typeface="宋体" pitchFamily="2" charset="-122"/>
              </a:rPr>
              <a:t>子</a:t>
            </a:r>
            <a:r>
              <a:rPr lang="zh-CN" altLang="en-US" sz="6000" b="1" dirty="0" smtClean="0">
                <a:solidFill>
                  <a:srgbClr val="00B0F0"/>
                </a:solidFill>
                <a:latin typeface="宋体" pitchFamily="2" charset="-122"/>
              </a:rPr>
              <a:t>    玩</a:t>
            </a:r>
            <a:r>
              <a:rPr lang="zh-CN" altLang="en-US" sz="6000" b="1" dirty="0" smtClean="0">
                <a:latin typeface="宋体" pitchFamily="2" charset="-122"/>
              </a:rPr>
              <a:t>具大</a:t>
            </a:r>
            <a:r>
              <a:rPr lang="zh-CN" altLang="en-US" sz="6000" b="1" dirty="0" smtClean="0">
                <a:solidFill>
                  <a:srgbClr val="00B0F0"/>
                </a:solidFill>
                <a:latin typeface="宋体" pitchFamily="2" charset="-122"/>
              </a:rPr>
              <a:t>勇   </a:t>
            </a:r>
            <a:r>
              <a:rPr lang="zh-CN" altLang="en-US" sz="6000" b="1" dirty="0" smtClean="0">
                <a:latin typeface="宋体" pitchFamily="2" charset="-122"/>
              </a:rPr>
              <a:t>果</a:t>
            </a:r>
            <a:r>
              <a:rPr lang="zh-CN" altLang="en-US" sz="6000" b="1" dirty="0" smtClean="0">
                <a:solidFill>
                  <a:srgbClr val="00B0F0"/>
                </a:solidFill>
                <a:latin typeface="宋体" pitchFamily="2" charset="-122"/>
              </a:rPr>
              <a:t>然     却</a:t>
            </a:r>
            <a:endParaRPr lang="zh-CN" altLang="en-US" sz="6000" b="1" dirty="0">
              <a:solidFill>
                <a:srgbClr val="00B0F0"/>
              </a:solidFill>
              <a:latin typeface="宋体" pitchFamily="2" charset="-122"/>
            </a:endParaRPr>
          </a:p>
        </p:txBody>
      </p:sp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0" y="4143380"/>
            <a:ext cx="91440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Arial" pitchFamily="34" charset="0"/>
              </a:rPr>
              <a:t>穿行：</a:t>
            </a:r>
            <a:r>
              <a:rPr lang="en-US" altLang="zh-CN" sz="3200" dirty="0" smtClean="0">
                <a:solidFill>
                  <a:srgbClr val="FF0000"/>
                </a:solidFill>
                <a:latin typeface="Arial" pitchFamily="34" charset="0"/>
              </a:rPr>
              <a:t>(</a:t>
            </a:r>
            <a:r>
              <a:rPr lang="zh-CN" altLang="en-US" sz="3200" dirty="0">
                <a:solidFill>
                  <a:srgbClr val="FF0000"/>
                </a:solidFill>
                <a:latin typeface="Arial" pitchFamily="34" charset="0"/>
              </a:rPr>
              <a:t>从孔洞、缝隙、空地等</a:t>
            </a:r>
            <a:r>
              <a:rPr lang="en-US" altLang="zh-CN" sz="3200" dirty="0">
                <a:solidFill>
                  <a:srgbClr val="FF0000"/>
                </a:solidFill>
                <a:latin typeface="Arial" pitchFamily="34" charset="0"/>
              </a:rPr>
              <a:t>)</a:t>
            </a:r>
            <a:r>
              <a:rPr lang="zh-CN" altLang="en-US" sz="3200" dirty="0">
                <a:solidFill>
                  <a:srgbClr val="FF0000"/>
                </a:solidFill>
                <a:latin typeface="Arial" pitchFamily="34" charset="0"/>
              </a:rPr>
              <a:t>通过。造句</a:t>
            </a:r>
            <a:r>
              <a:rPr lang="en-US" altLang="zh-CN" sz="3200" dirty="0">
                <a:solidFill>
                  <a:srgbClr val="FF0000"/>
                </a:solidFill>
                <a:latin typeface="Arial" pitchFamily="34" charset="0"/>
              </a:rPr>
              <a:t>:</a:t>
            </a:r>
            <a:r>
              <a:rPr lang="zh-CN" altLang="en-US" sz="3200" dirty="0">
                <a:solidFill>
                  <a:srgbClr val="FF0000"/>
                </a:solidFill>
                <a:latin typeface="Arial" pitchFamily="34" charset="0"/>
              </a:rPr>
              <a:t>节日的街道人山人海</a:t>
            </a:r>
            <a:r>
              <a:rPr lang="en-US" altLang="zh-CN" sz="3200" dirty="0">
                <a:solidFill>
                  <a:srgbClr val="FF0000"/>
                </a:solidFill>
                <a:latin typeface="Arial" pitchFamily="34" charset="0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Arial" pitchFamily="34" charset="0"/>
              </a:rPr>
              <a:t>我穿行在人流中</a:t>
            </a:r>
            <a:r>
              <a:rPr lang="en-US" altLang="zh-CN" sz="3200" dirty="0">
                <a:solidFill>
                  <a:srgbClr val="FF0000"/>
                </a:solidFill>
                <a:latin typeface="Arial" pitchFamily="34" charset="0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Arial" pitchFamily="34" charset="0"/>
              </a:rPr>
              <a:t>观赏两旁的</a:t>
            </a:r>
            <a:r>
              <a:rPr lang="zh-CN" altLang="en-US" sz="3200" dirty="0" smtClean="0">
                <a:solidFill>
                  <a:srgbClr val="FF0000"/>
                </a:solidFill>
                <a:latin typeface="Arial" pitchFamily="34" charset="0"/>
              </a:rPr>
              <a:t>景物 。</a:t>
            </a:r>
            <a:endParaRPr lang="zh-CN" altLang="en-US" sz="3200" dirty="0">
              <a:solidFill>
                <a:srgbClr val="FF0000"/>
              </a:solidFill>
              <a:latin typeface="Arial" pitchFamily="34" charset="0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Arial" pitchFamily="34" charset="0"/>
              </a:rPr>
              <a:t>果然：表示</a:t>
            </a:r>
            <a:r>
              <a:rPr lang="zh-CN" altLang="en-US" sz="3200" dirty="0">
                <a:solidFill>
                  <a:srgbClr val="FF0000"/>
                </a:solidFill>
                <a:latin typeface="Arial" pitchFamily="34" charset="0"/>
              </a:rPr>
              <a:t>事实与所说或所料相符。造句</a:t>
            </a:r>
            <a:r>
              <a:rPr lang="en-US" altLang="zh-CN" sz="3200" dirty="0">
                <a:solidFill>
                  <a:srgbClr val="FF0000"/>
                </a:solidFill>
                <a:latin typeface="Arial" pitchFamily="34" charset="0"/>
              </a:rPr>
              <a:t>:</a:t>
            </a:r>
            <a:r>
              <a:rPr lang="zh-CN" altLang="en-US" sz="3200" dirty="0">
                <a:solidFill>
                  <a:srgbClr val="FF0000"/>
                </a:solidFill>
                <a:latin typeface="Arial" pitchFamily="34" charset="0"/>
              </a:rPr>
              <a:t>天气预报说今天要</a:t>
            </a:r>
            <a:r>
              <a:rPr lang="zh-CN" altLang="en-US" sz="3200" dirty="0" smtClean="0">
                <a:solidFill>
                  <a:srgbClr val="FF0000"/>
                </a:solidFill>
                <a:latin typeface="Arial" pitchFamily="34" charset="0"/>
              </a:rPr>
              <a:t>下雨</a:t>
            </a:r>
            <a:r>
              <a:rPr lang="en-US" altLang="zh-CN" sz="3200" dirty="0" smtClean="0">
                <a:solidFill>
                  <a:srgbClr val="FF0000"/>
                </a:solidFill>
                <a:latin typeface="Arial" pitchFamily="34" charset="0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Arial" pitchFamily="34" charset="0"/>
              </a:rPr>
              <a:t>下午</a:t>
            </a:r>
            <a:r>
              <a:rPr lang="en-US" altLang="zh-CN" sz="3200" dirty="0">
                <a:solidFill>
                  <a:srgbClr val="FF0000"/>
                </a:solidFill>
                <a:latin typeface="Arial" pitchFamily="34" charset="0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Arial" pitchFamily="34" charset="0"/>
              </a:rPr>
              <a:t>天空</a:t>
            </a:r>
            <a:r>
              <a:rPr lang="zh-CN" altLang="en-US" sz="3200" dirty="0" smtClean="0">
                <a:solidFill>
                  <a:srgbClr val="FF0000"/>
                </a:solidFill>
                <a:latin typeface="Arial" pitchFamily="34" charset="0"/>
              </a:rPr>
              <a:t>果然下起雨来。</a:t>
            </a:r>
            <a:endParaRPr lang="zh-CN" altLang="en-US" sz="3200" dirty="0">
              <a:solidFill>
                <a:srgbClr val="FF000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0000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6" name="图片 5" descr="t01455fb9f91a39911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1071546"/>
            <a:ext cx="8143900" cy="564360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28860" y="214290"/>
            <a:ext cx="68531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说一说课文讲了一件什么事。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719137" y="1643050"/>
            <a:ext cx="842486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 dirty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zh-CN" altLang="en-US" sz="4800" b="1" dirty="0">
                <a:solidFill>
                  <a:srgbClr val="FFFF00"/>
                </a:solidFill>
                <a:latin typeface="Arial" charset="0"/>
              </a:rPr>
              <a:t>    </a:t>
            </a:r>
            <a:r>
              <a:rPr lang="zh-CN" altLang="en-US" sz="4000" b="1" dirty="0">
                <a:solidFill>
                  <a:srgbClr val="FFFF00"/>
                </a:solidFill>
                <a:latin typeface="Arial" charset="0"/>
              </a:rPr>
              <a:t> 一天晚上，几个小朋友在院子里讨论月亮和云彩谁跑得快的问题。</a:t>
            </a:r>
          </a:p>
        </p:txBody>
      </p:sp>
      <p:sp>
        <p:nvSpPr>
          <p:cNvPr id="10" name="矩形 9"/>
          <p:cNvSpPr/>
          <p:nvPr/>
        </p:nvSpPr>
        <p:spPr>
          <a:xfrm>
            <a:off x="1500166" y="4714884"/>
            <a:ext cx="7109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dirty="0" smtClean="0">
                <a:ln/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你说一说，谁跑得快？</a:t>
            </a:r>
            <a:endParaRPr lang="zh-CN" altLang="en-US" sz="5400" b="1" cap="all" spc="0" dirty="0">
              <a:ln/>
              <a:solidFill>
                <a:srgbClr val="00B0F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01fdaa9beaabec15be.jpg"/>
          <p:cNvPicPr>
            <a:picLocks noChangeAspect="1"/>
          </p:cNvPicPr>
          <p:nvPr/>
        </p:nvPicPr>
        <p:blipFill>
          <a:blip r:embed="rId2"/>
          <a:srcRect l="277" b="15624"/>
          <a:stretch>
            <a:fillRect/>
          </a:stretch>
        </p:blipFill>
        <p:spPr>
          <a:xfrm>
            <a:off x="4857752" y="3071810"/>
            <a:ext cx="4286248" cy="3786190"/>
          </a:xfrm>
          <a:prstGeom prst="rect">
            <a:avLst/>
          </a:prstGeom>
        </p:spPr>
      </p:pic>
      <p:sp>
        <p:nvSpPr>
          <p:cNvPr id="5" name="同侧圆角矩形 4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0000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42844" y="642918"/>
            <a:ext cx="9001156" cy="4525963"/>
          </a:xfrm>
          <a:prstGeom prst="rect">
            <a:avLst/>
          </a:prstGeom>
        </p:spPr>
        <p:txBody>
          <a:bodyPr wrap="square" tIns="0" numCol="1" anchor="t" anchorCtr="0" compatLnSpc="1">
            <a:prstTxWarp prst="textNoShape">
              <a:avLst/>
            </a:prstTxWarp>
            <a:normAutofit/>
          </a:bodyPr>
          <a:lstStyle/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charset="0"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一天晚上，几个小朋友在院子里玩。他们看见月亮在云彩里穿行，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一会儿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暗，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一会儿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明。</a:t>
            </a:r>
          </a:p>
        </p:txBody>
      </p:sp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1" y="3000372"/>
            <a:ext cx="478631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Arial" pitchFamily="34" charset="0"/>
              </a:rPr>
              <a:t>      </a:t>
            </a:r>
            <a:r>
              <a:rPr lang="en-US" altLang="zh-CN" sz="3600" dirty="0">
                <a:solidFill>
                  <a:srgbClr val="0070C0"/>
                </a:solidFill>
                <a:latin typeface="宋体" pitchFamily="2" charset="-122"/>
              </a:rPr>
              <a:t>“</a:t>
            </a:r>
            <a:r>
              <a:rPr lang="zh-CN" altLang="en-US" sz="3600" dirty="0">
                <a:solidFill>
                  <a:srgbClr val="FF0000"/>
                </a:solidFill>
                <a:latin typeface="宋体" pitchFamily="2" charset="-122"/>
              </a:rPr>
              <a:t>穿行</a:t>
            </a:r>
            <a:r>
              <a:rPr lang="zh-CN" altLang="en-US" sz="3600" dirty="0">
                <a:solidFill>
                  <a:srgbClr val="0070C0"/>
                </a:solidFill>
                <a:latin typeface="宋体" pitchFamily="2" charset="-122"/>
              </a:rPr>
              <a:t>”写出月亮在云彩间通过的</a:t>
            </a:r>
            <a:r>
              <a:rPr lang="zh-CN" altLang="en-US" sz="3600" dirty="0" smtClean="0">
                <a:solidFill>
                  <a:srgbClr val="0070C0"/>
                </a:solidFill>
                <a:latin typeface="宋体" pitchFamily="2" charset="-122"/>
              </a:rPr>
              <a:t>情景。</a:t>
            </a:r>
            <a:r>
              <a:rPr lang="zh-CN" altLang="en-US" sz="3600" dirty="0">
                <a:solidFill>
                  <a:srgbClr val="0070C0"/>
                </a:solidFill>
                <a:latin typeface="宋体" pitchFamily="2" charset="-122"/>
              </a:rPr>
              <a:t>这句话描述了夜晚月亮穿行在云彩中的现象</a:t>
            </a:r>
            <a:r>
              <a:rPr lang="en-US" altLang="zh-CN" sz="3600" dirty="0">
                <a:solidFill>
                  <a:srgbClr val="0070C0"/>
                </a:solidFill>
                <a:latin typeface="宋体" pitchFamily="2" charset="-122"/>
              </a:rPr>
              <a:t>,</a:t>
            </a:r>
            <a:r>
              <a:rPr lang="zh-CN" altLang="en-US" sz="3600" dirty="0">
                <a:solidFill>
                  <a:srgbClr val="0070C0"/>
                </a:solidFill>
                <a:latin typeface="宋体" pitchFamily="2" charset="-122"/>
              </a:rPr>
              <a:t>极简明地写出月亮时隐时现、时明时暗的情景。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0000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8662" y="571480"/>
            <a:ext cx="80724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月亮在云彩里穿行，一会儿暗，一会儿明。</a:t>
            </a:r>
            <a:endParaRPr lang="zh-CN" altLang="en-US" sz="3200" dirty="0"/>
          </a:p>
        </p:txBody>
      </p:sp>
      <p:sp>
        <p:nvSpPr>
          <p:cNvPr id="6" name="文本框 99"/>
          <p:cNvSpPr txBox="1">
            <a:spLocks noChangeArrowheads="1"/>
          </p:cNvSpPr>
          <p:nvPr/>
        </p:nvSpPr>
        <p:spPr bwMode="auto">
          <a:xfrm>
            <a:off x="642910" y="1357298"/>
            <a:ext cx="8286808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rgbClr val="00B0F0"/>
                </a:solidFill>
                <a:latin typeface="宋体" pitchFamily="2" charset="-122"/>
              </a:rPr>
              <a:t>    </a:t>
            </a:r>
            <a:r>
              <a:rPr lang="zh-CN" altLang="en-US" sz="4400" dirty="0">
                <a:solidFill>
                  <a:srgbClr val="00B0F0"/>
                </a:solidFill>
                <a:latin typeface="宋体" pitchFamily="2" charset="-122"/>
              </a:rPr>
              <a:t>音乐课上，小红一会儿唱歌，一会儿</a:t>
            </a:r>
            <a:r>
              <a:rPr lang="en-US" altLang="zh-CN" sz="4400" dirty="0">
                <a:solidFill>
                  <a:srgbClr val="00B0F0"/>
                </a:solidFill>
                <a:latin typeface="宋体" pitchFamily="2" charset="-122"/>
              </a:rPr>
              <a:t>_______</a:t>
            </a:r>
            <a:r>
              <a:rPr lang="zh-CN" altLang="en-US" sz="4400" dirty="0">
                <a:solidFill>
                  <a:srgbClr val="00B0F0"/>
                </a:solidFill>
                <a:latin typeface="宋体" pitchFamily="2" charset="-122"/>
              </a:rPr>
              <a:t>。</a:t>
            </a:r>
          </a:p>
          <a:p>
            <a:r>
              <a:rPr lang="zh-CN" altLang="en-US" sz="4400" dirty="0">
                <a:solidFill>
                  <a:srgbClr val="00B0F0"/>
                </a:solidFill>
                <a:latin typeface="宋体" pitchFamily="2" charset="-122"/>
              </a:rPr>
              <a:t>    在公园里</a:t>
            </a:r>
            <a:r>
              <a:rPr lang="en-US" altLang="zh-CN" sz="4400" dirty="0">
                <a:solidFill>
                  <a:srgbClr val="00B0F0"/>
                </a:solidFill>
                <a:latin typeface="宋体" pitchFamily="2" charset="-122"/>
              </a:rPr>
              <a:t>,</a:t>
            </a:r>
            <a:r>
              <a:rPr lang="zh-CN" altLang="en-US" sz="4400" dirty="0">
                <a:solidFill>
                  <a:srgbClr val="00B0F0"/>
                </a:solidFill>
                <a:latin typeface="宋体" pitchFamily="2" charset="-122"/>
              </a:rPr>
              <a:t>我一会儿</a:t>
            </a:r>
            <a:r>
              <a:rPr lang="en-US" altLang="zh-CN" sz="4400" dirty="0">
                <a:solidFill>
                  <a:srgbClr val="00B0F0"/>
                </a:solidFill>
                <a:latin typeface="宋体" pitchFamily="2" charset="-122"/>
              </a:rPr>
              <a:t>_______</a:t>
            </a:r>
            <a:r>
              <a:rPr lang="zh-CN" altLang="en-US" sz="4400" dirty="0">
                <a:solidFill>
                  <a:srgbClr val="00B0F0"/>
                </a:solidFill>
                <a:latin typeface="宋体" pitchFamily="2" charset="-122"/>
              </a:rPr>
              <a:t>，一会儿</a:t>
            </a:r>
            <a:r>
              <a:rPr lang="en-US" altLang="zh-CN" sz="4400" dirty="0">
                <a:solidFill>
                  <a:srgbClr val="00B0F0"/>
                </a:solidFill>
                <a:latin typeface="宋体" pitchFamily="2" charset="-122"/>
              </a:rPr>
              <a:t>_______</a:t>
            </a:r>
            <a:r>
              <a:rPr lang="zh-CN" altLang="en-US" sz="4400" dirty="0">
                <a:solidFill>
                  <a:srgbClr val="00B0F0"/>
                </a:solidFill>
                <a:latin typeface="宋体" pitchFamily="2" charset="-122"/>
              </a:rPr>
              <a:t>。</a:t>
            </a:r>
          </a:p>
          <a:p>
            <a:r>
              <a:rPr lang="zh-CN" altLang="en-US" sz="4400" dirty="0">
                <a:solidFill>
                  <a:srgbClr val="00B0F0"/>
                </a:solidFill>
                <a:latin typeface="宋体" pitchFamily="2" charset="-122"/>
              </a:rPr>
              <a:t>    妈妈在家里一会儿</a:t>
            </a:r>
            <a:r>
              <a:rPr lang="zh-CN" altLang="en-US" sz="4400" u="sng" dirty="0">
                <a:solidFill>
                  <a:srgbClr val="00B0F0"/>
                </a:solidFill>
                <a:latin typeface="宋体" pitchFamily="2" charset="-122"/>
              </a:rPr>
              <a:t>      </a:t>
            </a:r>
            <a:r>
              <a:rPr lang="zh-CN" altLang="en-US" sz="4400" dirty="0">
                <a:solidFill>
                  <a:srgbClr val="00B0F0"/>
                </a:solidFill>
                <a:latin typeface="宋体" pitchFamily="2" charset="-122"/>
              </a:rPr>
              <a:t>，一会儿</a:t>
            </a:r>
            <a:r>
              <a:rPr lang="en-US" altLang="zh-CN" sz="4400" dirty="0">
                <a:solidFill>
                  <a:srgbClr val="00B0F0"/>
                </a:solidFill>
                <a:latin typeface="宋体" pitchFamily="2" charset="-122"/>
              </a:rPr>
              <a:t>_______</a:t>
            </a:r>
            <a:r>
              <a:rPr lang="zh-CN" altLang="en-US" sz="4400" dirty="0">
                <a:solidFill>
                  <a:srgbClr val="00B0F0"/>
                </a:solidFill>
                <a:latin typeface="宋体" pitchFamily="2" charset="-122"/>
              </a:rPr>
              <a:t>。</a:t>
            </a:r>
          </a:p>
          <a:p>
            <a:r>
              <a:rPr lang="zh-CN" altLang="en-US" sz="4400" dirty="0">
                <a:solidFill>
                  <a:srgbClr val="00B0F0"/>
                </a:solidFill>
                <a:latin typeface="宋体" pitchFamily="2" charset="-122"/>
              </a:rPr>
              <a:t>    </a:t>
            </a: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2643174" y="2071678"/>
            <a:ext cx="995363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跳舞</a:t>
            </a: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6643702" y="2714620"/>
            <a:ext cx="17145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捉蜻蜓</a:t>
            </a:r>
          </a:p>
        </p:txBody>
      </p:sp>
      <p:sp>
        <p:nvSpPr>
          <p:cNvPr id="9" name="文本框 3"/>
          <p:cNvSpPr txBox="1">
            <a:spLocks noChangeArrowheads="1"/>
          </p:cNvSpPr>
          <p:nvPr/>
        </p:nvSpPr>
        <p:spPr bwMode="auto">
          <a:xfrm>
            <a:off x="2500298" y="3429000"/>
            <a:ext cx="164307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捉蝴蝶</a:t>
            </a:r>
          </a:p>
        </p:txBody>
      </p:sp>
      <p:sp>
        <p:nvSpPr>
          <p:cNvPr id="11" name="文本框 5"/>
          <p:cNvSpPr txBox="1">
            <a:spLocks noChangeArrowheads="1"/>
          </p:cNvSpPr>
          <p:nvPr/>
        </p:nvSpPr>
        <p:spPr bwMode="auto">
          <a:xfrm>
            <a:off x="2714612" y="4857760"/>
            <a:ext cx="9953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扫地</a:t>
            </a:r>
          </a:p>
        </p:txBody>
      </p:sp>
      <p:sp>
        <p:nvSpPr>
          <p:cNvPr id="12" name="文本框 5"/>
          <p:cNvSpPr txBox="1">
            <a:spLocks noChangeArrowheads="1"/>
          </p:cNvSpPr>
          <p:nvPr/>
        </p:nvSpPr>
        <p:spPr bwMode="auto">
          <a:xfrm>
            <a:off x="6429388" y="4143380"/>
            <a:ext cx="100540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洒水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62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charRg st="62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charRg st="62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9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charRg st="9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charRg st="9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137</TotalTime>
  <Words>671</Words>
  <Application>Microsoft Office PowerPoint</Application>
  <PresentationFormat>全屏显示(4:3)</PresentationFormat>
  <Paragraphs>115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夏至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16</cp:revision>
  <dcterms:created xsi:type="dcterms:W3CDTF">2017-03-16T01:40:28Z</dcterms:created>
  <dcterms:modified xsi:type="dcterms:W3CDTF">2017-03-16T03:58:10Z</dcterms:modified>
</cp:coreProperties>
</file>