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394" r:id="rId3"/>
    <p:sldId id="538" r:id="rId4"/>
    <p:sldId id="373" r:id="rId6"/>
    <p:sldId id="486" r:id="rId7"/>
    <p:sldId id="386" r:id="rId8"/>
    <p:sldId id="383" r:id="rId9"/>
    <p:sldId id="387" r:id="rId10"/>
    <p:sldId id="388" r:id="rId11"/>
    <p:sldId id="389" r:id="rId12"/>
    <p:sldId id="390" r:id="rId13"/>
    <p:sldId id="487" r:id="rId14"/>
    <p:sldId id="489" r:id="rId15"/>
    <p:sldId id="409" r:id="rId16"/>
    <p:sldId id="427" r:id="rId17"/>
    <p:sldId id="428" r:id="rId18"/>
    <p:sldId id="429" r:id="rId19"/>
    <p:sldId id="518" r:id="rId20"/>
    <p:sldId id="430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438" r:id="rId29"/>
    <p:sldId id="439" r:id="rId30"/>
    <p:sldId id="440" r:id="rId31"/>
    <p:sldId id="441" r:id="rId32"/>
    <p:sldId id="420" r:id="rId33"/>
    <p:sldId id="422" r:id="rId34"/>
    <p:sldId id="421" r:id="rId35"/>
    <p:sldId id="382" r:id="rId36"/>
    <p:sldId id="385" r:id="rId37"/>
    <p:sldId id="484" r:id="rId38"/>
    <p:sldId id="406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8073"/>
    <a:srgbClr val="17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tags" Target="../tags/tag1.xml"/><Relationship Id="rId4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0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tiff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tif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jpeg"/><Relationship Id="rId1" Type="http://schemas.openxmlformats.org/officeDocument/2006/relationships/image" Target="../media/image15.tif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3.jpeg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16.tiff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1.png"/><Relationship Id="rId4" Type="http://schemas.openxmlformats.org/officeDocument/2006/relationships/image" Target="../media/image18.tiff"/><Relationship Id="rId3" Type="http://schemas.openxmlformats.org/officeDocument/2006/relationships/hyperlink" Target="&#21548;&#20889;&#35270;&#39057;%204%20&#33457;&#20043;&#27468;.mp4" TargetMode="External"/><Relationship Id="rId2" Type="http://schemas.openxmlformats.org/officeDocument/2006/relationships/image" Target="../media/image60.png"/><Relationship Id="rId1" Type="http://schemas.openxmlformats.org/officeDocument/2006/relationships/image" Target="../media/image17.tif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tiff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7.png"/><Relationship Id="rId12" Type="http://schemas.openxmlformats.org/officeDocument/2006/relationships/image" Target="../media/image26.png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1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6540" y="506730"/>
            <a:ext cx="10854055" cy="5510530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9940" y="1106170"/>
            <a:ext cx="98609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160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我是大自然的话语，大自然说出来，又收回去，藏在心间，然后又说一遍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10160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我是星星，从苍穹坠落在绿茵中。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10160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我是诸元素之女：冬将我孕育，春使我开放，夏让我成长，秋令我昏昏睡去。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10160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是谁呢？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9" name="Text Box 11"/>
          <p:cNvSpPr txBox="1"/>
          <p:nvPr/>
        </p:nvSpPr>
        <p:spPr>
          <a:xfrm>
            <a:off x="2924175" y="950595"/>
            <a:ext cx="65824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心神都向往，形容十分向往。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60" name="Text Box 12"/>
          <p:cNvSpPr txBox="1"/>
          <p:nvPr/>
        </p:nvSpPr>
        <p:spPr>
          <a:xfrm>
            <a:off x="2971800" y="1703705"/>
            <a:ext cx="86372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大得没有可以相比的。形容巨大无比。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820" y="970280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心驰神往：</a:t>
            </a:r>
            <a:endParaRPr lang="zh-CN" altLang="en-US" sz="4000"/>
          </a:p>
        </p:txBody>
      </p:sp>
      <p:sp>
        <p:nvSpPr>
          <p:cNvPr id="8" name="文本框 7"/>
          <p:cNvSpPr txBox="1"/>
          <p:nvPr/>
        </p:nvSpPr>
        <p:spPr>
          <a:xfrm>
            <a:off x="591820" y="170370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硕大无朋：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2924810" y="2458720"/>
            <a:ext cx="86150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看着自己的身影，自己怜惜自己，形容孤独失意的情态。也指自我欣赏。</a:t>
            </a:r>
            <a:endParaRPr lang="en-US" altLang="zh-CN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2971800" y="3780155"/>
            <a:ext cx="86372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把自己看成独一无二的香花而自我欣赏。比喻自命清高。也指脱离群众，自命不凡。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2455" y="248729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顾影自怜：</a:t>
            </a:r>
            <a:endParaRPr lang="zh-CN" altLang="en-US" sz="4000"/>
          </a:p>
        </p:txBody>
      </p:sp>
      <p:sp>
        <p:nvSpPr>
          <p:cNvPr id="12" name="文本框 11"/>
          <p:cNvSpPr txBox="1"/>
          <p:nvPr/>
        </p:nvSpPr>
        <p:spPr>
          <a:xfrm>
            <a:off x="591820" y="378015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孤芳自赏：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/>
      <p:bldP spid="27660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909320" y="3295650"/>
            <a:ext cx="5933440" cy="202057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课文可分成几个部分，各部分主要写了什么？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14655" y="300990"/>
            <a:ext cx="4565650" cy="857250"/>
            <a:chOff x="2430" y="7027"/>
            <a:chExt cx="7190" cy="1350"/>
          </a:xfrm>
        </p:grpSpPr>
        <p:pic>
          <p:nvPicPr>
            <p:cNvPr id="11" name="图片 10" descr="探究读"/>
            <p:cNvPicPr>
              <a:picLocks noChangeAspect="1"/>
            </p:cNvPicPr>
            <p:nvPr/>
          </p:nvPicPr>
          <p:blipFill>
            <a:blip r:embed="rId1"/>
            <a:srcRect r="76584" b="-197"/>
            <a:stretch>
              <a:fillRect/>
            </a:stretch>
          </p:blipFill>
          <p:spPr>
            <a:xfrm>
              <a:off x="2430" y="7027"/>
              <a:ext cx="7191" cy="13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r="19001" b="3129"/>
            <a:stretch>
              <a:fillRect/>
            </a:stretch>
          </p:blipFill>
          <p:spPr>
            <a:xfrm>
              <a:off x="8095" y="7318"/>
              <a:ext cx="746" cy="743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4825" y="7145"/>
              <a:ext cx="3164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4000" b="1" dirty="0">
                  <a:solidFill>
                    <a:srgbClr val="00B05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探 究 读</a:t>
              </a:r>
              <a:endPara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45515" y="2008505"/>
            <a:ext cx="98831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阅读朗读指导，朗读课文，探究下列问题：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340" y="3079115"/>
            <a:ext cx="3944620" cy="279908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98575" y="2635250"/>
            <a:ext cx="8037195" cy="3508375"/>
          </a:xfrm>
          <a:prstGeom prst="rect">
            <a:avLst/>
          </a:prstGeom>
        </p:spPr>
        <p:txBody>
          <a:bodyPr/>
          <a:lstStyle/>
          <a:p>
            <a:pPr fontAlgn="auto">
              <a:lnSpc>
                <a:spcPct val="14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朗读本课时，语气要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轻快、活泼、积极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。读出作者</a:t>
            </a:r>
            <a:r>
              <a:rPr lang="zh-CN" altLang="en-US" sz="4000" b="1" dirty="0">
                <a:solidFill>
                  <a:srgbClr val="F3859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向往光明、追求美好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的心愿。使人能够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感受到这首歌的美丽。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71880" y="641350"/>
            <a:ext cx="2839720" cy="706120"/>
            <a:chOff x="520" y="420"/>
            <a:chExt cx="4472" cy="1112"/>
          </a:xfrm>
        </p:grpSpPr>
        <p:pic>
          <p:nvPicPr>
            <p:cNvPr id="12" name="图片 11" descr="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0" y="420"/>
              <a:ext cx="4188" cy="111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50" y="420"/>
              <a:ext cx="384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latin typeface="楷体" panose="02010609060101010101" charset="-122"/>
                  <a:ea typeface="楷体" panose="02010609060101010101" charset="-122"/>
                </a:rPr>
                <a:t>朗读指导</a:t>
              </a:r>
              <a:endParaRPr lang="zh-CN" altLang="en-US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23315" y="374015"/>
            <a:ext cx="9645650" cy="1997710"/>
          </a:xfrm>
          <a:prstGeom prst="rect">
            <a:avLst/>
          </a:prstGeom>
        </p:spPr>
        <p:txBody>
          <a:bodyPr/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课文可分成几个部分，各部分主要写了什么？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3315" y="2160270"/>
            <a:ext cx="86779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(1-4):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叙述了“我”是什么。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3315" y="3203575"/>
            <a:ext cx="98761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(5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6):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叙述了“我”在干些什么。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3315" y="4246880"/>
            <a:ext cx="96469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(7):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点明了“我”的态度和对人们的希望。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41fd1b581176cc35bc62121e5227876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1" y="4824657"/>
            <a:ext cx="2660511" cy="18737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44521" y="1470127"/>
            <a:ext cx="1009597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快速阅读课文，说一说，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是什么？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在做什么？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悟出了什么哲理？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0165" y="3566795"/>
            <a:ext cx="955865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是大自然的话语、星星、诸元素之女、亲友之间交往的礼品、婚礼的冠冕、生者赠予死者的祭献。</a:t>
            </a:r>
            <a:endParaRPr lang="zh-CN" altLang="en-US" sz="40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150852" y="562725"/>
            <a:ext cx="6638579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在欢迎并送别光明、我在原野上摇曳、我在清风中呼吸、我在黑夜睡着、我在白昼中醒来。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66970" y="3854450"/>
            <a:ext cx="646176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仰望高空，追求光明，从不顾影自怜。</a:t>
            </a:r>
            <a:endParaRPr lang="zh-CN" altLang="en-US" sz="4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17" y="1385721"/>
            <a:ext cx="9684516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指名读第1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4自然段，思考:如何理解每个自然段的意思?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8002" y="3876115"/>
            <a:ext cx="9450213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我是大自然的话语，大自然说出来，又收回去，藏在心间，然后又说一遍</a:t>
            </a:r>
            <a:r>
              <a:rPr lang="en-US" altLang="zh-CN" sz="40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40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56333" y="518747"/>
            <a:ext cx="9652767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诗人运用了</a:t>
            </a:r>
            <a:r>
              <a:rPr lang="zh-CN" altLang="en-US" sz="4000" b="1">
                <a:solidFill>
                  <a:srgbClr val="E40D0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比喻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的修辞手法，把花比作大自然的话语，即花开花谢，就像大自然在说话、沉默。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0" y="1523365"/>
            <a:ext cx="83439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我是星星，从苍穹坠落在绿茵中。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3906" y="2914673"/>
            <a:ext cx="9543553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36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6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</a:rPr>
              <a:t>自然段中把花比作星星，绿茵丛中的点点花朵，就像夜空中闪闪的星星，这既写出了花的多也写出了花的美。</a:t>
            </a:r>
            <a:endParaRPr lang="zh-CN" altLang="en-US" sz="3600" b="1">
              <a:solidFill>
                <a:srgbClr val="EF0F6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1915" y="273685"/>
            <a:ext cx="9488805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我是诸元素之女:冬将我孕育，春使我开放，夏让我成长，秋令我昏昏睡去。</a:t>
            </a:r>
            <a:endParaRPr lang="zh-CN" altLang="en-US" sz="4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325" y="3390265"/>
            <a:ext cx="50317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“诸元素”指什么?</a:t>
            </a:r>
            <a:endParaRPr lang="zh-CN" altLang="en-US" sz="3600" b="1">
              <a:solidFill>
                <a:schemeClr val="bg1">
                  <a:lumMod val="9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1302" y="4615753"/>
            <a:ext cx="57988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四季，即春、夏、秋、冬</a:t>
            </a:r>
            <a:endParaRPr lang="zh-CN" altLang="en-US" sz="4000" b="1">
              <a:solidFill>
                <a:srgbClr val="EF0F6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180715" y="1546225"/>
            <a:ext cx="7891780" cy="1028065"/>
            <a:chOff x="5009" y="2435"/>
            <a:chExt cx="12428" cy="1619"/>
          </a:xfrm>
        </p:grpSpPr>
        <p:sp>
          <p:nvSpPr>
            <p:cNvPr id="6" name="椭圆 5"/>
            <p:cNvSpPr/>
            <p:nvPr/>
          </p:nvSpPr>
          <p:spPr>
            <a:xfrm>
              <a:off x="5238" y="2540"/>
              <a:ext cx="1711" cy="1275"/>
            </a:xfrm>
            <a:prstGeom prst="ellipse">
              <a:avLst/>
            </a:prstGeom>
            <a:solidFill>
              <a:srgbClr val="009F62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n>
                  <a:solidFill>
                    <a:srgbClr val="009F62"/>
                  </a:solidFill>
                </a:ln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398" y="2456"/>
              <a:ext cx="1003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noProof="1"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</a:rPr>
                <a:t>花之歌</a:t>
              </a:r>
              <a:endParaRPr lang="zh-CN" altLang="en-US" sz="6000" b="1" noProof="1"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9" y="2435"/>
              <a:ext cx="2087" cy="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</a:t>
              </a:r>
              <a:endParaRPr lang="en-US" altLang="zh-CN" sz="5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pic>
        <p:nvPicPr>
          <p:cNvPr id="2" name="图片 1" descr="4.花之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2711450"/>
            <a:ext cx="12205970" cy="4154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16630" y="2907030"/>
            <a:ext cx="46551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美丽的花  动听的歌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45030" y="1276350"/>
            <a:ext cx="94303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我是亲友之间交往的礼品，我是婚礼的冠冕，我是生者赠予死者最后的祭献。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801" y="3627754"/>
            <a:ext cx="8903506" cy="2251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这句话袒露出了花凋谢的命运，表明了花是人们心目中</a:t>
            </a:r>
            <a:r>
              <a:rPr lang="zh-CN" altLang="en-US" sz="36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纯洁、友爱、尊敬情感的代表。</a:t>
            </a:r>
            <a:endParaRPr lang="zh-CN" altLang="en-US" sz="3600" b="1">
              <a:solidFill>
                <a:srgbClr val="EF0F69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7730" y="921516"/>
            <a:ext cx="9136539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清早，我同晨风一道将光明欢迎；傍晚，我又与群鸟一起为它送行。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5875" y="987425"/>
            <a:ext cx="978662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我在原野上摇曳，使原野风光更加旖旎；我在清风中呼吸，使清风芬芳馥郁。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3995" y="3032760"/>
            <a:ext cx="957199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/>
              <a:t>	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这句话不仅写出了花对大自然的影响，同时也表达了作者伟大的理想。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372225" y="1808480"/>
            <a:ext cx="4529455" cy="30480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291455" y="2668270"/>
            <a:ext cx="3690620" cy="19050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1334" y="757655"/>
            <a:ext cx="10429967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我微睡时，黑夜星空的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千万颗亮晶晶的眼睛</a:t>
            </a:r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对我察看；我醒来时，白昼的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那只硕大无朋的独眼</a:t>
            </a:r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向我凝视。</a:t>
            </a:r>
            <a:endParaRPr lang="zh-CN" altLang="en-US" sz="4000" b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1245" y="4218305"/>
            <a:ext cx="7801610" cy="1682750"/>
            <a:chOff x="2751" y="6812"/>
            <a:chExt cx="12286" cy="2650"/>
          </a:xfrm>
        </p:grpSpPr>
        <p:sp>
          <p:nvSpPr>
            <p:cNvPr id="4" name="流程图: 顺序访问存储器 3"/>
            <p:cNvSpPr/>
            <p:nvPr/>
          </p:nvSpPr>
          <p:spPr>
            <a:xfrm>
              <a:off x="2751" y="6812"/>
              <a:ext cx="12287" cy="2651"/>
            </a:xfrm>
            <a:prstGeom prst="flowChartMagneticTape">
              <a:avLst/>
            </a:prstGeom>
            <a:solidFill>
              <a:srgbClr val="92D050">
                <a:alpha val="7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973" y="7154"/>
              <a:ext cx="909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EF0F69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千万颗亮晶晶的眼睛：星星</a:t>
              </a:r>
              <a:endParaRPr lang="zh-CN" altLang="en-US" sz="36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942" y="8144"/>
              <a:ext cx="102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1D41D5"/>
                  </a:solidFill>
                  <a:latin typeface="楷体" panose="02010609060101010101" charset="-122"/>
                  <a:ea typeface="楷体" panose="02010609060101010101" charset="-122"/>
                </a:rPr>
                <a:t>那只硕大无朋的独眼：太阳</a:t>
              </a:r>
              <a:endParaRPr lang="zh-CN" altLang="en-US" sz="36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8" name="图片 7" descr="u=478377362,3648512026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996" y="3274057"/>
            <a:ext cx="4761617" cy="3571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a56411c350c6c583da54288c31b639c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580" y="4542790"/>
            <a:ext cx="3082290" cy="2247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51188" y="583078"/>
            <a:ext cx="1007819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我饮着朝露酿成的琼浆；听着小鸟的鸣啭、歌唱；我婆娑起舞，芳草为我鼓掌。我总是仰望高空，对光明心驰神往；我从不顾影自怜，也不孤芳自赏。而这些哲理，</a:t>
            </a:r>
            <a:r>
              <a:rPr lang="zh-CN" altLang="en-US" sz="40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人类尚未完全领悟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棱台 5"/>
          <p:cNvSpPr/>
          <p:nvPr/>
        </p:nvSpPr>
        <p:spPr>
          <a:xfrm>
            <a:off x="3665855" y="5200650"/>
            <a:ext cx="5182235" cy="701040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EF0F6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对人类作了一点儿批评。</a:t>
            </a:r>
            <a:endParaRPr lang="zh-CN" altLang="en-US" sz="3600" b="1">
              <a:solidFill>
                <a:srgbClr val="EF0F6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8" name="图片 7" descr="04009a36b9df630906b66fa9f0626698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5560" y="4028440"/>
            <a:ext cx="319468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74900" y="3058795"/>
            <a:ext cx="8755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你能用自己的话概括一下花的精神吗？</a:t>
            </a:r>
            <a:endParaRPr lang="zh-CN" altLang="en-US" sz="4000" b="1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7151" y="4072827"/>
            <a:ext cx="8242506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渴饮朝露，向往光明。从不顾影自怜，也不孤芳自赏。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5955" y="906145"/>
            <a:ext cx="62280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你知道课文最后一段中“这些哲理”指的是什么？</a:t>
            </a:r>
            <a:endParaRPr lang="zh-CN" altLang="en-US" sz="4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630" y="3375660"/>
            <a:ext cx="79559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总是仰望高空，对光明心驰神往；从不顾影自怜，也不孤芳自赏。</a:t>
            </a:r>
            <a:endParaRPr lang="zh-CN" altLang="en-US" sz="4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0320" y="489585"/>
            <a:ext cx="961199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作者用优美的语言为我们谱写了一首《花之歌》，想一想：作者想要借花表达什么？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1610" y="2679065"/>
            <a:ext cx="93052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借花告诉我们应该对光明心驰神往，不要顾影自怜，也不要孤芳自赏。为我们树立了高尚的人格理想。</a:t>
            </a:r>
            <a:endParaRPr lang="zh-CN" altLang="en-US" sz="40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鲜花"/>
          <p:cNvPicPr>
            <a:picLocks noChangeAspect="1"/>
          </p:cNvPicPr>
          <p:nvPr/>
        </p:nvPicPr>
        <p:blipFill>
          <a:blip r:embed="rId2">
            <a:clrChange>
              <a:clrFrom>
                <a:srgbClr val="111111">
                  <a:alpha val="100000"/>
                </a:srgbClr>
              </a:clrFrom>
              <a:clrTo>
                <a:srgbClr val="11111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8230" y="4617085"/>
            <a:ext cx="1503045" cy="205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7055" y="1104386"/>
            <a:ext cx="9986125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宋体" panose="02010600030101010101" pitchFamily="2" charset="-122"/>
              </a:rPr>
              <a:t>前面老师已经对这篇课文进行了详细的讲解，接下来请同学们开启你的智慧之门，探究以下问题。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7105" y="4255135"/>
            <a:ext cx="99853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在这首为花儿唱的歌里，花儿是一个什么样的形象？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28420" y="1275080"/>
            <a:ext cx="93687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在这首为花儿唱的歌里，花儿是一个什么样的形象？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8351" y="2968014"/>
            <a:ext cx="9368937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花儿是一个奉献者和使者，它向往光明，与万物和谐共处。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54735" y="1022350"/>
            <a:ext cx="10422255" cy="570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1.读读记记“硕大无朋、心驰神往、孤芳自赏”等词语。</a:t>
            </a:r>
            <a:endParaRPr lang="zh-CN" altLang="en-US" sz="3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2.弄清楚文中哪些地方可以看出</a:t>
            </a: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是花,花的歌是一首怎样的歌,体会作者的伟大理想和对人们的期望。</a:t>
            </a:r>
            <a:r>
              <a:rPr lang="zh-CN" altLang="en-US" sz="3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(重点)</a:t>
            </a:r>
            <a:endParaRPr lang="zh-CN" altLang="en-US" sz="3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3.领悟作者是怎样来写</a:t>
            </a: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花”的,体会作者想象的奇特,学习作者通过不同的修辞手法和想象来行文的方法。</a:t>
            </a:r>
            <a:r>
              <a:rPr lang="zh-CN" altLang="en-US" sz="3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(难点)</a:t>
            </a:r>
            <a:endParaRPr lang="zh-CN" altLang="en-US" sz="3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82395" y="1717675"/>
            <a:ext cx="97339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小明每次考试都能取得了很好的成绩，但他不愿意和学习不好的同学玩，你觉得他这样做对吗？学完这一课，你有什么想对他说的？同学间交流一下。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120" y="1659890"/>
            <a:ext cx="111563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016000" fontAlgn="auto">
              <a:lnSpc>
                <a:spcPct val="140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本文通过花语的清新流露，构建了一幅大自然活生生的图画。展现了作者</a:t>
            </a:r>
            <a:r>
              <a:rPr lang="zh-CN" altLang="en-US" sz="4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丰富奇特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的想象，体现了他          ，同时也告诉我们应该对光明                                      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7625" y="4210050"/>
            <a:ext cx="256984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93140" y="5073650"/>
            <a:ext cx="974471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485390" y="3547110"/>
            <a:ext cx="2889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伟大的理想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7580" y="4402455"/>
            <a:ext cx="10008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心驰神往，不要顾影自怜，也不要孤芳自赏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" y="0"/>
            <a:ext cx="12193200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635" y="0"/>
            <a:ext cx="121932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9910" y="2427605"/>
            <a:ext cx="6375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花之歌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55725" y="263525"/>
            <a:ext cx="215265" cy="6325235"/>
          </a:xfrm>
          <a:prstGeom prst="leftBrace">
            <a:avLst>
              <a:gd name="adj1" fmla="val 34513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5745" y="1028700"/>
            <a:ext cx="1767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是什么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288030" y="263525"/>
            <a:ext cx="215265" cy="2137410"/>
          </a:xfrm>
          <a:prstGeom prst="leftBrace">
            <a:avLst>
              <a:gd name="adj1" fmla="val 34513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7740" y="122555"/>
            <a:ext cx="3261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大自然的话语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7740" y="709930"/>
            <a:ext cx="1226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星星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7740" y="1296670"/>
            <a:ext cx="2595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诸元素之女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03295" y="1885315"/>
            <a:ext cx="4060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礼品、冠冕、祭献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92580" y="3601085"/>
            <a:ext cx="1695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做什么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292475" y="2628900"/>
            <a:ext cx="215265" cy="2667635"/>
          </a:xfrm>
          <a:prstGeom prst="leftBrace">
            <a:avLst>
              <a:gd name="adj1" fmla="val 34513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07740" y="2522220"/>
            <a:ext cx="4654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欢迎、送行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光明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07740" y="3073400"/>
            <a:ext cx="4098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摇曳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风光旖旎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07740" y="3687445"/>
            <a:ext cx="4108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呼吸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芬芳馥郁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98850" y="4223385"/>
            <a:ext cx="4080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微睡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星星查看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07740" y="4778375"/>
            <a:ext cx="4114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醒来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太阳凝视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70990" y="5716270"/>
            <a:ext cx="17125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悟什么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292475" y="5519420"/>
            <a:ext cx="215265" cy="1069340"/>
          </a:xfrm>
          <a:prstGeom prst="leftBrace">
            <a:avLst>
              <a:gd name="adj1" fmla="val 34513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98850" y="5441315"/>
            <a:ext cx="4655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仰望星空  向往光明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98850" y="6047740"/>
            <a:ext cx="5516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不顾影自怜  不孤芳自赏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flipH="1">
            <a:off x="8886825" y="263525"/>
            <a:ext cx="215265" cy="6325235"/>
          </a:xfrm>
          <a:prstGeom prst="leftBrace">
            <a:avLst>
              <a:gd name="adj1" fmla="val 34513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34805" y="2799080"/>
            <a:ext cx="2223135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美丽的花</a:t>
            </a:r>
            <a:endParaRPr lang="zh-CN" altLang="en-US" sz="38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优美的歌</a:t>
            </a:r>
            <a:endParaRPr lang="zh-CN" altLang="en-US" sz="38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4" grpId="0"/>
      <p:bldP spid="5" grpId="0" bldLvl="0" animBg="1"/>
      <p:bldP spid="6" grpId="0"/>
      <p:bldP spid="7" grpId="0" bldLvl="0" animBg="1"/>
      <p:bldP spid="8" grpId="0"/>
      <p:bldP spid="9" grpId="0"/>
      <p:bldP spid="10" grpId="0"/>
      <p:bldP spid="11" grpId="0"/>
      <p:bldP spid="12" grpId="0"/>
      <p:bldP spid="13" grpId="0" bldLvl="0" animBg="1"/>
      <p:bldP spid="14" grpId="0"/>
      <p:bldP spid="15" grpId="0"/>
      <p:bldP spid="16" grpId="0"/>
      <p:bldP spid="17" grpId="0"/>
      <p:bldP spid="18" grpId="0"/>
      <p:bldP spid="19" grpId="0"/>
      <p:bldP spid="20" grpId="0" bldLvl="0" animBg="1"/>
      <p:bldP spid="21" grpId="0"/>
      <p:bldP spid="22" grpId="0"/>
      <p:bldP spid="23" grpId="0" bldLvl="0" animBg="1"/>
      <p:bldP spid="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41165" y="303530"/>
            <a:ext cx="6704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同学们知道这些是什么花吗？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img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" y="1189990"/>
            <a:ext cx="3067050" cy="2040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6480" y="3258820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风信子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2018010909112917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940" y="1189990"/>
            <a:ext cx="3282950" cy="20516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39360" y="3258820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紫罗兰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7960243_095434388148_2"/>
          <p:cNvPicPr>
            <a:picLocks noChangeAspect="1"/>
          </p:cNvPicPr>
          <p:nvPr/>
        </p:nvPicPr>
        <p:blipFill>
          <a:blip r:embed="rId4"/>
          <a:srcRect b="5073"/>
          <a:stretch>
            <a:fillRect/>
          </a:stretch>
        </p:blipFill>
        <p:spPr>
          <a:xfrm>
            <a:off x="8126095" y="1189990"/>
            <a:ext cx="3291205" cy="20688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326880" y="3258820"/>
            <a:ext cx="1350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梅花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 descr="20070902_0341f5f4c131a2ba8c4bvxptK4wyO3SM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940" y="3978910"/>
            <a:ext cx="3067050" cy="19164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46480" y="6054725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郁金香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8965022_8965022_1316047748796"/>
          <p:cNvPicPr>
            <a:picLocks noChangeAspect="1"/>
          </p:cNvPicPr>
          <p:nvPr/>
        </p:nvPicPr>
        <p:blipFill>
          <a:blip r:embed="rId6"/>
          <a:srcRect l="6267" b="8962"/>
          <a:stretch>
            <a:fillRect/>
          </a:stretch>
        </p:blipFill>
        <p:spPr>
          <a:xfrm>
            <a:off x="4091940" y="3978910"/>
            <a:ext cx="3040380" cy="19754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39360" y="6054725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荷花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片 15" descr="567e90cen916eea6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6095" y="3945255"/>
            <a:ext cx="2820035" cy="210947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016365" y="6054725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君子兰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0" grpId="0"/>
      <p:bldP spid="12" grpId="0"/>
      <p:bldP spid="15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d50853e98508248bdb00a4631f2e0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365" y="398145"/>
            <a:ext cx="3004820" cy="2134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6365" y="2691765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茉莉花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476_256769_08f2b1780994832"/>
          <p:cNvPicPr>
            <a:picLocks noChangeAspect="1"/>
          </p:cNvPicPr>
          <p:nvPr/>
        </p:nvPicPr>
        <p:blipFill>
          <a:blip r:embed="rId2"/>
          <a:srcRect t="1334"/>
          <a:stretch>
            <a:fillRect/>
          </a:stretch>
        </p:blipFill>
        <p:spPr>
          <a:xfrm>
            <a:off x="4526915" y="398145"/>
            <a:ext cx="3015615" cy="21456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7015" y="2691765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栀子花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20160408090032de5d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1355" y="398145"/>
            <a:ext cx="2867660" cy="21577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274175" y="2691765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桃花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001N4eHbgy6Wc5JzfqSd6&amp;6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365" y="3508375"/>
            <a:ext cx="3004820" cy="20681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94790" y="5834380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桂花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 descr="timg (6)"/>
          <p:cNvPicPr>
            <a:picLocks noChangeAspect="1"/>
          </p:cNvPicPr>
          <p:nvPr/>
        </p:nvPicPr>
        <p:blipFill>
          <a:blip r:embed="rId5"/>
          <a:srcRect b="4195"/>
          <a:stretch>
            <a:fillRect/>
          </a:stretch>
        </p:blipFill>
        <p:spPr>
          <a:xfrm>
            <a:off x="4442460" y="3508375"/>
            <a:ext cx="3237865" cy="20681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19725" y="5834380"/>
            <a:ext cx="153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月季花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图片 12" descr="timg (7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1355" y="3500120"/>
            <a:ext cx="3124200" cy="20847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377680" y="5834380"/>
            <a:ext cx="1190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睡莲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  <p:bldP spid="10" grpId="0"/>
      <p:bldP spid="12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15" y="1524000"/>
            <a:ext cx="10239375" cy="1924050"/>
          </a:xfrm>
          <a:prstGeom prst="rect">
            <a:avLst/>
          </a:prstGeom>
        </p:spPr>
      </p:pic>
      <p:pic>
        <p:nvPicPr>
          <p:cNvPr id="2" name="图片 1" descr="听写词语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765" y="4157345"/>
            <a:ext cx="5404485" cy="14268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775729" y="5231281"/>
            <a:ext cx="335134" cy="472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2"/>
          <p:cNvSpPr/>
          <p:nvPr/>
        </p:nvSpPr>
        <p:spPr>
          <a:xfrm>
            <a:off x="955675" y="1727835"/>
            <a:ext cx="1035113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用自己喜欢的方式自由读课文，要求：  </a:t>
            </a:r>
            <a:endParaRPr lang="zh-CN" altLang="en-US" sz="4000" b="1" strike="noStrike" noProof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7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圈出文中的生字新词，注意读准字音，读通句子，遇到读不顺的地方可以多读几遍。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7990" y="311150"/>
            <a:ext cx="4517390" cy="850900"/>
            <a:chOff x="470" y="711"/>
            <a:chExt cx="7114" cy="1340"/>
          </a:xfrm>
        </p:grpSpPr>
        <p:grpSp>
          <p:nvGrpSpPr>
            <p:cNvPr id="2" name="组合 1"/>
            <p:cNvGrpSpPr/>
            <p:nvPr/>
          </p:nvGrpSpPr>
          <p:grpSpPr>
            <a:xfrm>
              <a:off x="470" y="711"/>
              <a:ext cx="7115" cy="1341"/>
              <a:chOff x="2430" y="8842"/>
              <a:chExt cx="7115" cy="1341"/>
            </a:xfrm>
          </p:grpSpPr>
          <p:pic>
            <p:nvPicPr>
              <p:cNvPr id="12" name="图片 11" descr="听范读"/>
              <p:cNvPicPr>
                <a:picLocks noChangeAspect="1"/>
              </p:cNvPicPr>
              <p:nvPr/>
            </p:nvPicPr>
            <p:blipFill>
              <a:blip r:embed="rId1"/>
              <a:srcRect r="76837" b="493"/>
              <a:stretch>
                <a:fillRect/>
              </a:stretch>
            </p:blipFill>
            <p:spPr>
              <a:xfrm>
                <a:off x="2430" y="8842"/>
                <a:ext cx="7115" cy="1341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4931" y="8936"/>
                <a:ext cx="3164" cy="1113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sz="4000" b="1" dirty="0">
                    <a:solidFill>
                      <a:srgbClr val="902AB6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预 习 读</a:t>
                </a:r>
                <a:endParaRPr lang="zh-CN" altLang="en-US" sz="4000" b="1" dirty="0">
                  <a:solidFill>
                    <a:srgbClr val="902AB6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7F7F7">
                    <a:alpha val="100000"/>
                  </a:srgbClr>
                </a:clrFrom>
                <a:clrTo>
                  <a:srgbClr val="F7F7F7">
                    <a:alpha val="100000"/>
                    <a:alpha val="0"/>
                  </a:srgbClr>
                </a:clrTo>
              </a:clrChange>
            </a:blip>
            <a:srcRect l="21842" t="17102" r="21430" b="15591"/>
            <a:stretch>
              <a:fillRect/>
            </a:stretch>
          </p:blipFill>
          <p:spPr>
            <a:xfrm>
              <a:off x="6204" y="1081"/>
              <a:ext cx="736" cy="654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690" y="2005330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苍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穹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25" y="1443355"/>
            <a:ext cx="1123950" cy="552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90925" y="2005330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孕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育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3780" y="2005330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冠 冕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8220" y="2005330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摇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曳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5690" y="3418205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旖 旎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0925" y="3418205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馥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郁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5690" y="4888230"/>
            <a:ext cx="3467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硕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大 无 朋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3780" y="3418205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琼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浆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8220" y="3418205"/>
            <a:ext cx="1852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鸣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啭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5840" y="4888230"/>
            <a:ext cx="3074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婆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娑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起 舞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980" y="1443355"/>
            <a:ext cx="819150" cy="5619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745" y="1500505"/>
            <a:ext cx="2076450" cy="5048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3395" y="1443355"/>
            <a:ext cx="552450" cy="552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9675" y="2856230"/>
            <a:ext cx="1247775" cy="5619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2675" y="2894330"/>
            <a:ext cx="600075" cy="523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6930" y="2894330"/>
            <a:ext cx="1114425" cy="5238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6060" y="2961005"/>
            <a:ext cx="1257300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5300" y="4450080"/>
            <a:ext cx="752475" cy="4381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2345" y="4383405"/>
            <a:ext cx="9429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7127" b="7728"/>
          <a:stretch>
            <a:fillRect/>
          </a:stretch>
        </p:blipFill>
        <p:spPr>
          <a:xfrm>
            <a:off x="2540" y="-17145"/>
            <a:ext cx="12193270" cy="687197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082675" y="1846580"/>
            <a:ext cx="1259205" cy="920115"/>
            <a:chOff x="1705" y="2908"/>
            <a:chExt cx="1983" cy="1449"/>
          </a:xfrm>
        </p:grpSpPr>
        <p:pic>
          <p:nvPicPr>
            <p:cNvPr id="8" name="图片 7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2033" y="2908"/>
              <a:ext cx="1654" cy="144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705" y="3076"/>
              <a:ext cx="198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苍</a:t>
              </a:r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穹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28975" y="2553335"/>
            <a:ext cx="1338580" cy="920115"/>
            <a:chOff x="4096" y="2908"/>
            <a:chExt cx="2108" cy="1449"/>
          </a:xfrm>
        </p:grpSpPr>
        <p:pic>
          <p:nvPicPr>
            <p:cNvPr id="3" name="图片 2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4323" y="2908"/>
              <a:ext cx="1654" cy="144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096" y="3076"/>
              <a:ext cx="210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孕</a:t>
              </a:r>
              <a:r>
                <a:rPr lang="zh-CN" altLang="en-US" sz="40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育</a:t>
              </a:r>
              <a:endPara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67555" y="1497330"/>
            <a:ext cx="1262380" cy="920115"/>
            <a:chOff x="7193" y="2358"/>
            <a:chExt cx="1988" cy="1449"/>
          </a:xfrm>
        </p:grpSpPr>
        <p:pic>
          <p:nvPicPr>
            <p:cNvPr id="4" name="图片 3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7193" y="2358"/>
              <a:ext cx="1654" cy="144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193" y="2526"/>
              <a:ext cx="198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冠冕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74485" y="1148080"/>
            <a:ext cx="1369060" cy="920115"/>
            <a:chOff x="10511" y="1808"/>
            <a:chExt cx="2156" cy="1449"/>
          </a:xfrm>
        </p:grpSpPr>
        <p:pic>
          <p:nvPicPr>
            <p:cNvPr id="5" name="图片 4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10543" y="1808"/>
              <a:ext cx="1654" cy="1449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0511" y="1963"/>
              <a:ext cx="21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摇</a:t>
              </a:r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曳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926830" y="5616575"/>
            <a:ext cx="309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69635" y="3487420"/>
            <a:ext cx="1198880" cy="920115"/>
            <a:chOff x="6648" y="4998"/>
            <a:chExt cx="1888" cy="1449"/>
          </a:xfrm>
        </p:grpSpPr>
        <p:pic>
          <p:nvPicPr>
            <p:cNvPr id="9" name="图片 8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6673" y="4998"/>
              <a:ext cx="1654" cy="144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6648" y="5166"/>
              <a:ext cx="18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硕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大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86500" y="2079625"/>
            <a:ext cx="1198880" cy="920115"/>
            <a:chOff x="9938" y="4674"/>
            <a:chExt cx="1888" cy="1449"/>
          </a:xfrm>
        </p:grpSpPr>
        <p:pic>
          <p:nvPicPr>
            <p:cNvPr id="6" name="图片 5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9963" y="4674"/>
              <a:ext cx="1654" cy="1449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9938" y="4842"/>
              <a:ext cx="18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馥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郁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18960" y="4300855"/>
            <a:ext cx="1198880" cy="920115"/>
            <a:chOff x="10896" y="6773"/>
            <a:chExt cx="1888" cy="1449"/>
          </a:xfrm>
        </p:grpSpPr>
        <p:pic>
          <p:nvPicPr>
            <p:cNvPr id="10" name="图片 9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11013" y="6773"/>
              <a:ext cx="1654" cy="1449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0896" y="6971"/>
              <a:ext cx="18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婆</a:t>
              </a:r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娑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1435" y="3992880"/>
            <a:ext cx="1198880" cy="920115"/>
            <a:chOff x="6472" y="4998"/>
            <a:chExt cx="1888" cy="1449"/>
          </a:xfrm>
        </p:grpSpPr>
        <p:pic>
          <p:nvPicPr>
            <p:cNvPr id="31" name="图片 30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6673" y="4998"/>
              <a:ext cx="1654" cy="1449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6472" y="5166"/>
              <a:ext cx="18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鸣</a:t>
              </a:r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啭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3755" y="3074670"/>
            <a:ext cx="1198880" cy="920115"/>
            <a:chOff x="9762" y="4674"/>
            <a:chExt cx="1888" cy="1449"/>
          </a:xfrm>
        </p:grpSpPr>
        <p:pic>
          <p:nvPicPr>
            <p:cNvPr id="37" name="图片 36" descr="图片1 - 副本"/>
            <p:cNvPicPr>
              <a:picLocks noChangeAspect="1"/>
            </p:cNvPicPr>
            <p:nvPr/>
          </p:nvPicPr>
          <p:blipFill>
            <a:blip r:embed="rId2"/>
            <a:srcRect l="11787" t="8000"/>
            <a:stretch>
              <a:fillRect/>
            </a:stretch>
          </p:blipFill>
          <p:spPr>
            <a:xfrm>
              <a:off x="9963" y="4674"/>
              <a:ext cx="1654" cy="1449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9762" y="4842"/>
              <a:ext cx="18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旖旎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15" name="图片 14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945" y="309245"/>
            <a:ext cx="3253105" cy="95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0210" y="575360"/>
            <a:ext cx="2475865" cy="706876"/>
            <a:chOff x="2513" y="2913"/>
            <a:chExt cx="3132" cy="920"/>
          </a:xfrm>
        </p:grpSpPr>
        <p:pic>
          <p:nvPicPr>
            <p:cNvPr id="3" name="图片 2" descr="标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2FDF9">
                    <a:alpha val="100000"/>
                  </a:srgbClr>
                </a:clrFrom>
                <a:clrTo>
                  <a:srgbClr val="F2FDF9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3" y="2959"/>
              <a:ext cx="3128" cy="82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023" y="2913"/>
              <a:ext cx="2622" cy="9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多音字</a:t>
              </a:r>
              <a:endParaRPr lang="zh-CN" altLang="en-US" sz="40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58215" y="2319020"/>
            <a:ext cx="6527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冠</a:t>
            </a:r>
            <a:endParaRPr lang="zh-CN" altLang="en-US" sz="4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757045" y="2087245"/>
            <a:ext cx="198120" cy="1172210"/>
          </a:xfrm>
          <a:prstGeom prst="leftBrace">
            <a:avLst>
              <a:gd name="adj1" fmla="val 23834"/>
              <a:gd name="adj2" fmla="val 5000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4000" y="2319020"/>
            <a:ext cx="6527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落</a:t>
            </a:r>
            <a:endParaRPr lang="zh-CN" altLang="en-US" sz="4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8215" y="4307840"/>
            <a:ext cx="6527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露</a:t>
            </a:r>
            <a:endParaRPr lang="zh-CN" altLang="en-US" sz="40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7476490" y="2085975"/>
            <a:ext cx="198120" cy="1172210"/>
          </a:xfrm>
          <a:prstGeom prst="leftBrace">
            <a:avLst>
              <a:gd name="adj1" fmla="val 23834"/>
              <a:gd name="adj2" fmla="val 5000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757045" y="4075430"/>
            <a:ext cx="198120" cy="1172210"/>
          </a:xfrm>
          <a:prstGeom prst="leftBrace">
            <a:avLst>
              <a:gd name="adj1" fmla="val 23834"/>
              <a:gd name="adj2" fmla="val 5000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105" y="2001520"/>
            <a:ext cx="1247775" cy="5429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485" y="1972945"/>
            <a:ext cx="1533525" cy="571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105" y="2649220"/>
            <a:ext cx="1247775" cy="6191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6485" y="2720340"/>
            <a:ext cx="1552575" cy="6096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080" y="2007235"/>
            <a:ext cx="742950" cy="5810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38895" y="1978025"/>
            <a:ext cx="1533525" cy="5905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2080" y="2757805"/>
            <a:ext cx="590550" cy="5810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69465" y="4075430"/>
            <a:ext cx="523875" cy="5524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1355" y="4075430"/>
            <a:ext cx="1619250" cy="5810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60575" y="4758055"/>
            <a:ext cx="781050" cy="61912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21355" y="4825365"/>
            <a:ext cx="1581150" cy="5429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47785" y="2744470"/>
            <a:ext cx="15906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/>
      <p:bldP spid="13" grpId="0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21945" y="581025"/>
            <a:ext cx="2452370" cy="706755"/>
            <a:chOff x="2513" y="2865"/>
            <a:chExt cx="3299" cy="1113"/>
          </a:xfrm>
        </p:grpSpPr>
        <p:pic>
          <p:nvPicPr>
            <p:cNvPr id="54" name="图片 53" descr="标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2FDF9">
                    <a:alpha val="100000"/>
                  </a:srgbClr>
                </a:clrFrom>
                <a:clrTo>
                  <a:srgbClr val="F2FDF9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3" y="2959"/>
              <a:ext cx="3128" cy="827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112" y="2865"/>
              <a:ext cx="2700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40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近义词</a:t>
              </a:r>
              <a:endParaRPr lang="zh-CN" altLang="en-US" sz="40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22580" y="3529965"/>
            <a:ext cx="2451735" cy="706755"/>
            <a:chOff x="2633" y="5668"/>
            <a:chExt cx="3299" cy="1113"/>
          </a:xfrm>
        </p:grpSpPr>
        <p:pic>
          <p:nvPicPr>
            <p:cNvPr id="57" name="图片 56" descr="标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2FDF9">
                    <a:alpha val="100000"/>
                  </a:srgbClr>
                </a:clrFrom>
                <a:clrTo>
                  <a:srgbClr val="F2FDF9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" y="5785"/>
              <a:ext cx="3128" cy="827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32" y="5668"/>
              <a:ext cx="2700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反义词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37" name="TextBox 16"/>
          <p:cNvSpPr txBox="1"/>
          <p:nvPr/>
        </p:nvSpPr>
        <p:spPr>
          <a:xfrm>
            <a:off x="708025" y="1170305"/>
            <a:ext cx="108915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凝视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      赠予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    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硕大无朋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  <a:p>
            <a:pPr eaLnBrk="0" fontAlgn="auto" hangingPunct="0">
              <a:lnSpc>
                <a:spcPct val="15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摇曳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    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领悟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    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顾影自怜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31745" y="1401445"/>
            <a:ext cx="1155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凝望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1830" y="1401445"/>
            <a:ext cx="1155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赠送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57105" y="1392555"/>
            <a:ext cx="2081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庞然大物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3965" y="2232660"/>
            <a:ext cx="1155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摇晃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51830" y="2207260"/>
            <a:ext cx="1155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领会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65995" y="2223770"/>
            <a:ext cx="20529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孤芳自赏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714375" y="4107815"/>
            <a:ext cx="112312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开放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      光明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    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+mn-ea"/>
              </a:rPr>
              <a:t>白昼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  <a:p>
            <a:pPr eaLnBrk="0" fontAlgn="auto" hangingPunct="0">
              <a:lnSpc>
                <a:spcPct val="15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仰望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    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硕大无朋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8095" y="4338955"/>
            <a:ext cx="1155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枯萎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58180" y="4338955"/>
            <a:ext cx="1155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黑暗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34145" y="4338955"/>
            <a:ext cx="1193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黑夜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20315" y="5170170"/>
            <a:ext cx="1155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俯视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3060" y="5152390"/>
            <a:ext cx="20529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小巧玲珑</a:t>
            </a:r>
            <a:endParaRPr lang="zh-CN" altLang="en-US" sz="36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38" y="0"/>
            <a:ext cx="1747745" cy="1744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54" name="文本框 185353"/>
          <p:cNvSpPr txBox="1"/>
          <p:nvPr/>
        </p:nvSpPr>
        <p:spPr>
          <a:xfrm>
            <a:off x="2471420" y="1663065"/>
            <a:ext cx="1603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天空。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2503170" y="2371725"/>
            <a:ext cx="17576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摇荡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2461260" y="3069590"/>
            <a:ext cx="29483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柔和美好。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0625" y="3841115"/>
            <a:ext cx="35115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婉转的鸣叫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659" name="Text Box 11"/>
          <p:cNvSpPr txBox="1"/>
          <p:nvPr/>
        </p:nvSpPr>
        <p:spPr>
          <a:xfrm>
            <a:off x="2526665" y="4587240"/>
            <a:ext cx="36899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形容香气浓厚。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60" name="Text Box 12"/>
          <p:cNvSpPr txBox="1"/>
          <p:nvPr/>
        </p:nvSpPr>
        <p:spPr>
          <a:xfrm>
            <a:off x="2529840" y="5331460"/>
            <a:ext cx="39973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盘旋舞动的样子。</a:t>
            </a:r>
            <a:endParaRPr lang="zh-CN" altLang="en-US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8860" y="1663700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苍穹：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047750" y="2339340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摇曳：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1056640" y="304609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旖旎：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1056640" y="381317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鸣啭：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1056640" y="461581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馥郁：</a:t>
            </a:r>
            <a:endParaRPr lang="zh-CN" altLang="en-US" sz="4000"/>
          </a:p>
        </p:txBody>
      </p:sp>
      <p:sp>
        <p:nvSpPr>
          <p:cNvPr id="8" name="文本框 7"/>
          <p:cNvSpPr txBox="1"/>
          <p:nvPr/>
        </p:nvSpPr>
        <p:spPr>
          <a:xfrm>
            <a:off x="1056640" y="5322570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婆娑：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09345" y="542925"/>
            <a:ext cx="2728595" cy="706755"/>
            <a:chOff x="520" y="420"/>
            <a:chExt cx="4297" cy="1113"/>
          </a:xfrm>
        </p:grpSpPr>
        <p:pic>
          <p:nvPicPr>
            <p:cNvPr id="10" name="图片 9" descr="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0" y="420"/>
              <a:ext cx="4188" cy="111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74" y="420"/>
              <a:ext cx="384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FA5504"/>
                  </a:solidFill>
                  <a:latin typeface="楷体" panose="02010609060101010101" charset="-122"/>
                  <a:ea typeface="楷体" panose="02010609060101010101" charset="-122"/>
                </a:rPr>
                <a:t>词语解释</a:t>
              </a:r>
              <a:endParaRPr lang="zh-CN" altLang="en-US" sz="4000" b="1">
                <a:solidFill>
                  <a:srgbClr val="FA5504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4" grpId="0"/>
      <p:bldP spid="27651" grpId="0"/>
      <p:bldP spid="27657" grpId="0"/>
      <p:bldP spid="3" grpId="0"/>
      <p:bldP spid="27659" grpId="0"/>
      <p:bldP spid="27660" grpId="0"/>
      <p:bldP spid="2" grpId="0"/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2277</Words>
  <Application>WPS 演示</Application>
  <PresentationFormat>宽屏</PresentationFormat>
  <Paragraphs>289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楷体</vt:lpstr>
      <vt:lpstr>微软雅黑</vt:lpstr>
      <vt:lpstr>Meiryo UI</vt:lpstr>
      <vt:lpstr>黑体</vt:lpstr>
      <vt:lpstr>Times New Roman</vt:lpstr>
      <vt:lpstr>Calibri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129</cp:revision>
  <dcterms:created xsi:type="dcterms:W3CDTF">2018-03-01T02:03:00Z</dcterms:created>
  <dcterms:modified xsi:type="dcterms:W3CDTF">2019-06-13T00:44:57Z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