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4" r:id="rId5"/>
    <p:sldId id="266" r:id="rId6"/>
    <p:sldId id="267" r:id="rId7"/>
    <p:sldId id="268" r:id="rId8"/>
    <p:sldId id="269" r:id="rId9"/>
    <p:sldId id="257" r:id="rId10"/>
    <p:sldId id="270" r:id="rId11"/>
    <p:sldId id="271" r:id="rId12"/>
    <p:sldId id="272" r:id="rId13"/>
    <p:sldId id="261" r:id="rId14"/>
    <p:sldId id="273" r:id="rId15"/>
    <p:sldId id="274" r:id="rId16"/>
    <p:sldId id="260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microsoft.com/office/2007/relationships/media" Target="file:///C:\Users\MacBook\Desktop\&#20037;&#30707;&#35753;%20-%20Summer.mp3" TargetMode="External"/><Relationship Id="rId2" Type="http://schemas.openxmlformats.org/officeDocument/2006/relationships/audio" Target="file:///C:\Users\MacBook\Desktop\&#20037;&#30707;&#35753;%20-%20Summer.mp3" TargetMode="Externa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51106145225_vWKd8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65430"/>
            <a:ext cx="11520805" cy="45745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9310" y="4646930"/>
            <a:ext cx="5477510" cy="11982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65625" y="4646930"/>
            <a:ext cx="51574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、姓氏歌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64878" y="540797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4482465" y="5408295"/>
            <a:ext cx="32518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399288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35344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交流姓氏故事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160" y="1804035"/>
            <a:ext cx="11200765" cy="4891405"/>
          </a:xfrm>
          <a:prstGeom prst="rect">
            <a:avLst/>
          </a:prstGeom>
          <a:solidFill>
            <a:schemeClr val="accent6">
              <a:lumMod val="20000"/>
              <a:lumOff val="8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9600" y="1910715"/>
            <a:ext cx="1130808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张氏的故事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：在很久远的过去，皇帝的第五个儿子的儿子挥很聪明，喜好狩猎，发明了弓箭，被任命为弓正，赐姓张；此外，晋国大夫解张，字张侯，他的子孙也称为张氏。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张姓氏的名人有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西汉大臣张良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；东汉科学家张衡、书法家张芝和著名医学家张仲景；著名的《清明上河图》就是北宋画家张择端的伟大作品；还有现代国民党爱国将领张学良等。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  <p:pic>
        <p:nvPicPr>
          <p:cNvPr id="5" name="图片 4" descr="sy_735772764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7415" y="531495"/>
            <a:ext cx="1784985" cy="11696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02650" y="2264410"/>
            <a:ext cx="1370330" cy="1310675"/>
            <a:chOff x="-955824" y="1697380"/>
            <a:chExt cx="1887537" cy="1894933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家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66960" y="2264410"/>
            <a:ext cx="1370330" cy="1310675"/>
            <a:chOff x="-955824" y="1697380"/>
            <a:chExt cx="1887537" cy="1894933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38340" y="2264410"/>
            <a:ext cx="1370330" cy="1310675"/>
            <a:chOff x="-955824" y="1697380"/>
            <a:chExt cx="1887537" cy="1894933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百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0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shì</a:t>
            </a:r>
            <a:endParaRPr lang="zh-CN" altLang="en-US" sz="4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8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bǎi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7595" y="155257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850265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jiā</a:t>
            </a:r>
            <a:endParaRPr lang="en-US" altLang="zh-CN" sz="4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7430" y="211455"/>
            <a:ext cx="4558665" cy="6435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</a:t>
            </a:r>
            <a:r>
              <a:rPr lang="zh-CN" altLang="en-US" sz="3200" b="1"/>
              <a:t>《姓氏歌》</a:t>
            </a:r>
            <a:endParaRPr lang="zh-CN" altLang="en-US" sz="3200" b="1"/>
          </a:p>
          <a:p>
            <a:r>
              <a:rPr lang="zh-CN" altLang="en-US" sz="3200" b="1"/>
              <a:t>你姓什么？我姓李。</a:t>
            </a:r>
            <a:endParaRPr lang="zh-CN" altLang="en-US" sz="3200" b="1"/>
          </a:p>
          <a:p>
            <a:r>
              <a:rPr lang="zh-CN" altLang="en-US" sz="3200" b="1"/>
              <a:t>什么李？木子李。</a:t>
            </a:r>
            <a:endParaRPr lang="zh-CN" altLang="en-US" sz="3200" b="1"/>
          </a:p>
          <a:p>
            <a:r>
              <a:rPr lang="zh-CN" altLang="en-US" sz="3200" b="1"/>
              <a:t>他姓什么？他姓张。</a:t>
            </a:r>
            <a:endParaRPr lang="zh-CN" altLang="en-US" sz="3200" b="1"/>
          </a:p>
          <a:p>
            <a:r>
              <a:rPr lang="zh-CN" altLang="en-US" sz="3200" b="1"/>
              <a:t>什么张？弓长张。</a:t>
            </a:r>
            <a:endParaRPr lang="zh-CN" altLang="en-US" sz="3200" b="1"/>
          </a:p>
          <a:p>
            <a:r>
              <a:rPr lang="zh-CN" altLang="en-US" sz="3200" b="1"/>
              <a:t>古月胡，口天吴，</a:t>
            </a:r>
            <a:endParaRPr lang="zh-CN" altLang="en-US" sz="3200" b="1"/>
          </a:p>
          <a:p>
            <a:r>
              <a:rPr lang="zh-CN" altLang="en-US" sz="3200" b="1"/>
              <a:t>双人徐，言午许。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中国姓氏有很多，</a:t>
            </a:r>
            <a:endParaRPr lang="zh-CN" altLang="en-US" sz="3200" b="1"/>
          </a:p>
          <a:p>
            <a:r>
              <a:rPr lang="zh-CN" altLang="en-US" sz="3200" b="1"/>
              <a:t>赵、钱、孙、李，</a:t>
            </a:r>
            <a:endParaRPr lang="zh-CN" altLang="en-US" sz="3200" b="1"/>
          </a:p>
          <a:p>
            <a:r>
              <a:rPr lang="zh-CN" altLang="en-US" sz="3200" b="1"/>
              <a:t>周、吴、郑、王，</a:t>
            </a:r>
            <a:endParaRPr lang="zh-CN" altLang="en-US" sz="3200" b="1"/>
          </a:p>
          <a:p>
            <a:r>
              <a:rPr lang="zh-CN" altLang="en-US" sz="3200" b="1"/>
              <a:t>诸葛、东方，</a:t>
            </a:r>
            <a:endParaRPr lang="zh-CN" altLang="en-US" sz="3200" b="1"/>
          </a:p>
          <a:p>
            <a:r>
              <a:rPr lang="zh-CN" altLang="en-US" sz="3200" b="1"/>
              <a:t>上官、欧阳</a:t>
            </a:r>
            <a:r>
              <a:rPr lang="en-US" altLang="zh-CN" sz="3200" b="1"/>
              <a:t>……</a:t>
            </a:r>
            <a:endParaRPr lang="en-US" altLang="zh-CN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6193790" y="5195570"/>
            <a:ext cx="50907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请观看《百家姓》表演视频！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240" y="1168400"/>
            <a:ext cx="5380990" cy="37045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一、熟读课文多遍。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二、回家咨询爸爸妈妈，或者通过查资料，了解自己的姓氏背后的故事，并记下来，第二天在课堂上和同学们一起分享。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077200" y="283464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035" y="212090"/>
            <a:ext cx="5645785" cy="64344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5480" y="1950720"/>
            <a:ext cx="43135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/>
              <a:t>请听音乐，自由轻声读课文！</a:t>
            </a:r>
            <a:endParaRPr lang="zh-CN" altLang="zh-CN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539115" y="211455"/>
            <a:ext cx="4558665" cy="6435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</a:t>
            </a:r>
            <a:r>
              <a:rPr lang="zh-CN" altLang="en-US" sz="3200" b="1"/>
              <a:t>《姓氏歌》</a:t>
            </a:r>
            <a:endParaRPr lang="zh-CN" altLang="en-US" sz="3200" b="1"/>
          </a:p>
          <a:p>
            <a:r>
              <a:rPr lang="zh-CN" altLang="en-US" sz="3200" b="1"/>
              <a:t>你姓什么？我姓李。</a:t>
            </a:r>
            <a:endParaRPr lang="zh-CN" altLang="en-US" sz="3200" b="1"/>
          </a:p>
          <a:p>
            <a:r>
              <a:rPr lang="zh-CN" altLang="en-US" sz="3200" b="1"/>
              <a:t>什么李？木子李。</a:t>
            </a:r>
            <a:endParaRPr lang="zh-CN" altLang="en-US" sz="3200" b="1"/>
          </a:p>
          <a:p>
            <a:r>
              <a:rPr lang="zh-CN" altLang="en-US" sz="3200" b="1"/>
              <a:t>他姓什么？他姓张。</a:t>
            </a:r>
            <a:endParaRPr lang="zh-CN" altLang="en-US" sz="3200" b="1"/>
          </a:p>
          <a:p>
            <a:r>
              <a:rPr lang="zh-CN" altLang="en-US" sz="3200" b="1"/>
              <a:t>什么张？弓长张。</a:t>
            </a:r>
            <a:endParaRPr lang="zh-CN" altLang="en-US" sz="3200" b="1"/>
          </a:p>
          <a:p>
            <a:r>
              <a:rPr lang="zh-CN" altLang="en-US" sz="3200" b="1"/>
              <a:t>古月胡，口天吴，</a:t>
            </a:r>
            <a:endParaRPr lang="zh-CN" altLang="en-US" sz="3200" b="1"/>
          </a:p>
          <a:p>
            <a:r>
              <a:rPr lang="zh-CN" altLang="en-US" sz="3200" b="1"/>
              <a:t>双人徐，言午许。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中国姓氏有很多，</a:t>
            </a:r>
            <a:endParaRPr lang="zh-CN" altLang="en-US" sz="3200" b="1"/>
          </a:p>
          <a:p>
            <a:r>
              <a:rPr lang="zh-CN" altLang="en-US" sz="3200" b="1"/>
              <a:t>赵、钱、孙、李，</a:t>
            </a:r>
            <a:endParaRPr lang="zh-CN" altLang="en-US" sz="3200" b="1"/>
          </a:p>
          <a:p>
            <a:r>
              <a:rPr lang="zh-CN" altLang="en-US" sz="3200" b="1"/>
              <a:t>周、吴、郑、王，</a:t>
            </a:r>
            <a:endParaRPr lang="zh-CN" altLang="en-US" sz="3200" b="1"/>
          </a:p>
          <a:p>
            <a:r>
              <a:rPr lang="zh-CN" altLang="en-US" sz="3200" b="1"/>
              <a:t>诸葛、东方，</a:t>
            </a:r>
            <a:endParaRPr lang="zh-CN" altLang="en-US" sz="3200" b="1"/>
          </a:p>
          <a:p>
            <a:r>
              <a:rPr lang="zh-CN" altLang="en-US" sz="3200" b="1"/>
              <a:t>上官、欧阳</a:t>
            </a:r>
            <a:r>
              <a:rPr lang="en-US" altLang="zh-CN" sz="3200" b="1"/>
              <a:t>……</a:t>
            </a:r>
            <a:endParaRPr lang="en-US" altLang="zh-CN" sz="32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4235" y="3060065"/>
            <a:ext cx="6889750" cy="3064510"/>
          </a:xfrm>
          <a:prstGeom prst="rect">
            <a:avLst/>
          </a:prstGeom>
        </p:spPr>
      </p:pic>
      <p:pic>
        <p:nvPicPr>
          <p:cNvPr id="7" name="久石让 - Summer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860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李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</a:t>
            </a:r>
            <a:r>
              <a:rPr lang="zh-CN" altLang="en-US" sz="4800" b="1"/>
              <a:t>lǐ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805" y="1232535"/>
            <a:ext cx="5721985" cy="3286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210" y="5246370"/>
            <a:ext cx="551307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张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21460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zhāng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5189855"/>
            <a:ext cx="5528310" cy="1177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465" y="1003300"/>
            <a:ext cx="5514975" cy="366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吴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zh-CN" altLang="en-US" sz="4800" b="1"/>
              <a:t>wú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100" y="655955"/>
            <a:ext cx="3961765" cy="4173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465" y="5278120"/>
            <a:ext cx="5196205" cy="108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孙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zh-CN" altLang="en-US" sz="4800" b="1"/>
              <a:t>sūn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685" y="1026795"/>
            <a:ext cx="4761865" cy="3828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465" y="5293995"/>
            <a:ext cx="4709795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7485" y="4925695"/>
            <a:ext cx="2947035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1960" y="1232535"/>
            <a:ext cx="1130808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1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通过诵读《姓氏歌》认识7个生字。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（难点）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2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学习并能熟练书写生字，读准字音，认清字形，理解字义。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（重点）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3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学生展示诵读《姓氏歌》的成果。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4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引导了解中国人的传统姓氏文化，培养热爱祖国文化的情感。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许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</a:t>
            </a:r>
            <a:r>
              <a:rPr lang="zh-CN" altLang="en-US" sz="4800" b="1"/>
              <a:t>xǔ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245" y="1822450"/>
            <a:ext cx="6149340" cy="2791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5" y="5275580"/>
            <a:ext cx="4596130" cy="112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徐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</a:t>
            </a:r>
            <a:r>
              <a:rPr lang="zh-CN" altLang="en-US" sz="4800" b="1"/>
              <a:t>xú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59461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020" y="1152525"/>
            <a:ext cx="5680075" cy="37865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1805" y="5370830"/>
            <a:ext cx="7659370" cy="116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60830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wáng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540" y="531495"/>
            <a:ext cx="3613150" cy="4344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825" y="5100320"/>
            <a:ext cx="344424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方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fāng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1232535"/>
            <a:ext cx="5662295" cy="3361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465" y="5073015"/>
            <a:ext cx="3359785" cy="127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89965" y="4394200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么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9040" y="5334635"/>
            <a:ext cx="19812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0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shì</a:t>
            </a:r>
            <a:endParaRPr lang="zh-CN" altLang="en-US" sz="4000" b="1"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42460" y="2264410"/>
            <a:ext cx="1370330" cy="1310674"/>
            <a:chOff x="-955824" y="1697380"/>
            <a:chExt cx="1887537" cy="1894932"/>
          </a:xfrm>
        </p:grpSpPr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zh-CN" sz="8000" b="1" dirty="0">
                  <a:latin typeface="楷体_GB2312" pitchFamily="49" charset="-122"/>
                  <a:ea typeface="楷体_GB2312" pitchFamily="49" charset="-122"/>
                </a:rPr>
                <a:t>歌</a:t>
              </a:r>
              <a:endParaRPr lang="zh-CN" altLang="zh-CN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20340" y="4399280"/>
            <a:ext cx="1370330" cy="1310674"/>
            <a:chOff x="-955824" y="1697380"/>
            <a:chExt cx="1887537" cy="1894932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双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9385" y="2264410"/>
            <a:ext cx="1370330" cy="1310674"/>
            <a:chOff x="-955824" y="1697380"/>
            <a:chExt cx="1887537" cy="1894932"/>
          </a:xfrm>
        </p:grpSpPr>
        <p:pic>
          <p:nvPicPr>
            <p:cNvPr id="2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704705" y="2264410"/>
            <a:ext cx="1370330" cy="1310674"/>
            <a:chOff x="-955824" y="1697380"/>
            <a:chExt cx="1887537" cy="1894932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什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42460" y="4404360"/>
            <a:ext cx="1370330" cy="1310674"/>
            <a:chOff x="-955824" y="1697380"/>
            <a:chExt cx="1887537" cy="1894932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国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0295" y="4389120"/>
            <a:ext cx="1370330" cy="1310674"/>
            <a:chOff x="-955824" y="1697380"/>
            <a:chExt cx="1887537" cy="1894932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王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79385" y="4404360"/>
            <a:ext cx="1370330" cy="1310674"/>
            <a:chOff x="-955824" y="1697380"/>
            <a:chExt cx="1887537" cy="1894932"/>
          </a:xfrm>
        </p:grpSpPr>
        <p:pic>
          <p:nvPicPr>
            <p:cNvPr id="4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方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443095" y="155257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gē</a:t>
            </a:r>
            <a:endParaRPr lang="en-US" altLang="zh-CN" sz="4000" b="1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060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44" name="文本框 43"/>
          <p:cNvSpPr txBox="1"/>
          <p:nvPr/>
        </p:nvSpPr>
        <p:spPr>
          <a:xfrm>
            <a:off x="777938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45" name="文本框 44"/>
          <p:cNvSpPr txBox="1"/>
          <p:nvPr/>
        </p:nvSpPr>
        <p:spPr>
          <a:xfrm>
            <a:off x="966660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shén</a:t>
            </a:r>
            <a:endParaRPr lang="en-US" altLang="zh-CN" sz="4000" b="1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9965" y="369760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me</a:t>
            </a:r>
            <a:endParaRPr lang="en-US" altLang="zh-CN" sz="4000" b="1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77135" y="3697605"/>
            <a:ext cx="1856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shuāng</a:t>
            </a:r>
            <a:endParaRPr lang="en-US" altLang="zh-CN" sz="4000" b="1"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42460" y="369760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guó</a:t>
            </a:r>
            <a:endParaRPr lang="en-US" altLang="zh-CN" sz="4000" b="1"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70295" y="3692525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/>
              <a:t>wáng</a:t>
            </a:r>
            <a:endParaRPr lang="en-US" altLang="zh-CN" sz="4000" b="1"/>
          </a:p>
        </p:txBody>
      </p:sp>
      <p:sp>
        <p:nvSpPr>
          <p:cNvPr id="50" name="文本框 49"/>
          <p:cNvSpPr txBox="1"/>
          <p:nvPr/>
        </p:nvSpPr>
        <p:spPr>
          <a:xfrm>
            <a:off x="7779385" y="368236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fāng</a:t>
            </a:r>
            <a:endParaRPr lang="en-US" altLang="zh-CN" sz="4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5"/>
            <a:chOff x="-955824" y="1697380"/>
            <a:chExt cx="1887537" cy="1894933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李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7055" y="2264410"/>
            <a:ext cx="1370330" cy="1310674"/>
            <a:chOff x="-955824" y="1697380"/>
            <a:chExt cx="1887537" cy="1894932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许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66960" y="2264410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徐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06515" y="2264410"/>
            <a:ext cx="1370330" cy="1310674"/>
            <a:chOff x="-955824" y="1697380"/>
            <a:chExt cx="1887537" cy="1894932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孙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10674"/>
            <a:chOff x="-955824" y="1697380"/>
            <a:chExt cx="1887537" cy="1894932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张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 </a:t>
            </a:r>
            <a:r>
              <a:rPr lang="zh-CN" altLang="en-US" sz="4000" b="1">
                <a:sym typeface="+mn-ea"/>
              </a:rPr>
              <a:t>lǐ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21200" y="2264410"/>
            <a:ext cx="1370330" cy="1310674"/>
            <a:chOff x="-955824" y="1697380"/>
            <a:chExt cx="1887537" cy="1894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吴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9965" y="4641215"/>
            <a:ext cx="1370330" cy="1310674"/>
            <a:chOff x="-955824" y="1697380"/>
            <a:chExt cx="1887537" cy="1894932"/>
          </a:xfrm>
        </p:grpSpPr>
        <p:pic>
          <p:nvPicPr>
            <p:cNvPr id="1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王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19705" y="4641215"/>
            <a:ext cx="1370330" cy="1310674"/>
            <a:chOff x="-955824" y="1697380"/>
            <a:chExt cx="1887537" cy="1894932"/>
          </a:xfrm>
        </p:grpSpPr>
        <p:pic>
          <p:nvPicPr>
            <p:cNvPr id="2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方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19705" y="1557655"/>
            <a:ext cx="1569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zhāng</a:t>
            </a:r>
            <a:endParaRPr lang="zh-CN" altLang="en-US" sz="4000" b="1"/>
          </a:p>
        </p:txBody>
      </p:sp>
      <p:sp>
        <p:nvSpPr>
          <p:cNvPr id="29" name="文本框 28"/>
          <p:cNvSpPr txBox="1"/>
          <p:nvPr/>
        </p:nvSpPr>
        <p:spPr>
          <a:xfrm>
            <a:off x="452183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wú</a:t>
            </a:r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991235" y="393446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wáng</a:t>
            </a:r>
            <a:endParaRPr lang="zh-CN" altLang="en-US" sz="4000" b="1"/>
          </a:p>
        </p:txBody>
      </p:sp>
      <p:sp>
        <p:nvSpPr>
          <p:cNvPr id="31" name="文本框 30"/>
          <p:cNvSpPr txBox="1"/>
          <p:nvPr/>
        </p:nvSpPr>
        <p:spPr>
          <a:xfrm>
            <a:off x="2719705" y="393446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fāng</a:t>
            </a:r>
            <a:endParaRPr lang="zh-CN" altLang="en-US" sz="4000" b="1"/>
          </a:p>
        </p:txBody>
      </p:sp>
      <p:sp>
        <p:nvSpPr>
          <p:cNvPr id="32" name="文本框 31"/>
          <p:cNvSpPr txBox="1"/>
          <p:nvPr/>
        </p:nvSpPr>
        <p:spPr>
          <a:xfrm>
            <a:off x="640715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sūn</a:t>
            </a:r>
            <a:endParaRPr lang="zh-CN" altLang="en-US" sz="4000" b="1"/>
          </a:p>
        </p:txBody>
      </p:sp>
      <p:sp>
        <p:nvSpPr>
          <p:cNvPr id="34" name="文本框 33"/>
          <p:cNvSpPr txBox="1"/>
          <p:nvPr/>
        </p:nvSpPr>
        <p:spPr>
          <a:xfrm>
            <a:off x="8187690" y="155257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xǔ</a:t>
            </a:r>
            <a:endParaRPr lang="zh-CN" altLang="en-US" sz="4000" b="1"/>
          </a:p>
        </p:txBody>
      </p:sp>
      <p:sp>
        <p:nvSpPr>
          <p:cNvPr id="35" name="文本框 34"/>
          <p:cNvSpPr txBox="1"/>
          <p:nvPr/>
        </p:nvSpPr>
        <p:spPr>
          <a:xfrm>
            <a:off x="996696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xú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一、抄写课后的生字。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二、背诵课文，并且回家有感情地背诵给家人听。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531495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1660" y="1468120"/>
            <a:ext cx="7327900" cy="4895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8160" y="320040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《三字经》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531495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849120"/>
            <a:ext cx="7133590" cy="42570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51520" y="332232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《百家姓》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531495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1468120"/>
            <a:ext cx="9311005" cy="4210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82440" y="578104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《弟子规》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531495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380" y="1583055"/>
            <a:ext cx="3324860" cy="4129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05" y="1468120"/>
            <a:ext cx="3540760" cy="42443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48740" y="571246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《千字文》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3145" y="571246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《论语》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077200" y="283464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第一课时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035" y="212090"/>
            <a:ext cx="5645785" cy="6434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716915" y="92710"/>
            <a:ext cx="10742930" cy="6535420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7240" y="92710"/>
            <a:ext cx="10621645" cy="6705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《百家姓》</a:t>
            </a:r>
            <a:endParaRPr lang="zh-CN" altLang="en-US" sz="3200" b="1"/>
          </a:p>
          <a:p>
            <a:r>
              <a:rPr lang="zh-CN" altLang="en-US" sz="3200"/>
              <a:t>赵钱孙李 周吴郑王 冯陈诸卫 蒋沈韩杨 朱秦尤许 何吕施张 </a:t>
            </a:r>
            <a:endParaRPr lang="zh-CN" altLang="en-US" sz="3200"/>
          </a:p>
          <a:p>
            <a:r>
              <a:rPr lang="zh-CN" altLang="en-US" sz="3200"/>
              <a:t>孔曹严华 金魏陶姜 戚谢邹喻 柏水窦章 云苏潘葛 奚范彭郎 </a:t>
            </a:r>
            <a:endParaRPr lang="zh-CN" altLang="en-US" sz="3200"/>
          </a:p>
          <a:p>
            <a:r>
              <a:rPr lang="zh-CN" altLang="en-US" sz="3200"/>
              <a:t>鲁韦昌马 苗凤花方 俞任袁柳 酆鲍史唐 费廉岑薛 雷贺倪汤 </a:t>
            </a:r>
            <a:endParaRPr lang="zh-CN" altLang="en-US" sz="3200"/>
          </a:p>
          <a:p>
            <a:r>
              <a:rPr lang="zh-CN" altLang="en-US" sz="3200"/>
              <a:t>滕殷罗毕 郝邬安常 乐于时傅 皮卡齐康 伍余元卜 顾孟平黄 </a:t>
            </a:r>
            <a:endParaRPr lang="zh-CN" altLang="en-US" sz="3200"/>
          </a:p>
          <a:p>
            <a:r>
              <a:rPr lang="zh-CN" altLang="en-US" sz="3200"/>
              <a:t>和穆萧尹 姚邵堪汪 祁毛禹狄 米贝明臧 计伏成戴 谈宋茅庞 </a:t>
            </a:r>
            <a:endParaRPr lang="zh-CN" altLang="en-US" sz="3200"/>
          </a:p>
          <a:p>
            <a:r>
              <a:rPr lang="zh-CN" altLang="en-US" sz="3200"/>
              <a:t>熊纪舒屈 项祝董粱 杜阮蓝闵 席季麻强 贾路娄危 江童颜郭 </a:t>
            </a:r>
            <a:endParaRPr lang="zh-CN" altLang="en-US" sz="3200"/>
          </a:p>
          <a:p>
            <a:r>
              <a:rPr lang="zh-CN" altLang="en-US" sz="3200"/>
              <a:t>梅盛林刁 钟徐邱骆 高夏蔡田 樊胡凌霍 虞万支柯 咎管卢莫 </a:t>
            </a:r>
            <a:endParaRPr lang="zh-CN" altLang="en-US" sz="3200"/>
          </a:p>
          <a:p>
            <a:r>
              <a:rPr lang="zh-CN" altLang="en-US" sz="3200"/>
              <a:t>经房裘缪 干解应宗 丁宣贲邓 郁单杭洪 包诸左石 崔吉钮龚 </a:t>
            </a:r>
            <a:endParaRPr lang="zh-CN" altLang="en-US" sz="3200"/>
          </a:p>
          <a:p>
            <a:r>
              <a:rPr lang="zh-CN" altLang="en-US" sz="3200"/>
              <a:t>程嵇邢滑 裴陆荣翁 荀羊於惠 甄魏家封 芮羿储靳 汲邴糜松 </a:t>
            </a:r>
            <a:endParaRPr lang="zh-CN" altLang="en-US" sz="3200"/>
          </a:p>
          <a:p>
            <a:r>
              <a:rPr lang="zh-CN" altLang="en-US" sz="3200"/>
              <a:t>井段富巫 乌焦巴弓 牧隗山谷 车侯宓蓬 全郗班仰 秋仲伊宫 </a:t>
            </a:r>
            <a:endParaRPr lang="zh-CN" altLang="en-US" sz="3200"/>
          </a:p>
          <a:p>
            <a:r>
              <a:rPr lang="zh-CN" altLang="en-US" sz="3200"/>
              <a:t>宁仇栾暴 甘钭厉戎 祖武符刘 景詹束龙 叶幸司韶 郜黎蓟薄 </a:t>
            </a:r>
            <a:endParaRPr lang="zh-CN" altLang="en-US" sz="3200"/>
          </a:p>
          <a:p>
            <a:r>
              <a:rPr lang="zh-CN" altLang="en-US" sz="3200"/>
              <a:t>印宿白怀 蒲台从鄂 索咸籍赖 卓蔺屠蒙 池乔阴郁 胥能苍双 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716915" y="92710"/>
            <a:ext cx="10742930" cy="6535420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7240" y="92710"/>
            <a:ext cx="10621645" cy="6705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《百家姓》</a:t>
            </a:r>
            <a:endParaRPr lang="zh-CN" altLang="en-US" sz="3200" b="1"/>
          </a:p>
          <a:p>
            <a:r>
              <a:rPr lang="zh-CN" altLang="en-US" sz="3200">
                <a:sym typeface="+mn-ea"/>
              </a:rPr>
              <a:t>闻莘党翟 谭贡劳逄 姬申扶堵 冉宰郦雍 却璩桑桂 濮牛寿通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边扈燕冀 郏浦尚农 温别庄晏 柴翟阎充 慕连茹习 宦艾鱼容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向古易慎 戈廖庚终 暨居衡步 都耿满弘 匡国文寇 广禄阙东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殴殳沃利 蔚越夔隆 师巩厍聂 晁勾敖融 冷訾辛阚 那简饶空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曾毋沙乜 养鞠须丰 巢关蒯相 查后荆红 游竺权逯 盖后桓公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万俟司马 上官欧阳 夏侯诸葛 闻人东方 赫连皇甫 尉迟公羊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澹台公冶 宗政濮阳 淳于单于 太叔申屠 公孙仲孙 轩辕令狐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钟离宇文 长孙慕容 鲜于闾丘 司徒司空 亓官司寇 仉督子车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颛孙端木 巫马公西 漆雕乐正 壤驷公良 拓拔夹谷 宰父谷粱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晋楚闫法 汝鄢涂钦 段干百里 东郭南门 呼延归海 羊舌微生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岳帅缑亢 况后有琴 梁丘左丘 东门西门 商牟佘佴 伯赏南宫 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墨哈谯笪 年爱阳佟 第五言福 百家姓终</a:t>
            </a:r>
            <a:r>
              <a:rPr lang="zh-CN" altLang="en-US" sz="3200"/>
              <a:t> 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1678</Words>
  <Application>WPS 演示</Application>
  <PresentationFormat>宽屏</PresentationFormat>
  <Paragraphs>283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楷体</vt:lpstr>
      <vt:lpstr>黑体</vt:lpstr>
      <vt:lpstr>楷体_GB2312</vt:lpstr>
      <vt:lpstr>华文新魏</vt:lpstr>
      <vt:lpstr>Calibri</vt:lpstr>
      <vt:lpstr>微软雅黑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MacBook</cp:lastModifiedBy>
  <cp:revision>7</cp:revision>
  <dcterms:created xsi:type="dcterms:W3CDTF">2016-12-17T13:27:00Z</dcterms:created>
  <dcterms:modified xsi:type="dcterms:W3CDTF">2017-01-01T18:23:08Z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