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3" r:id="rId1"/>
  </p:sldMasterIdLst>
  <p:notesMasterIdLst>
    <p:notesMasterId r:id="rId54"/>
  </p:notesMasterIdLst>
  <p:handoutMasterIdLst>
    <p:handoutMasterId r:id="rId55"/>
  </p:handoutMasterIdLst>
  <p:sldIdLst>
    <p:sldId id="1070" r:id="rId2"/>
    <p:sldId id="1071" r:id="rId3"/>
    <p:sldId id="1042" r:id="rId4"/>
    <p:sldId id="523" r:id="rId5"/>
    <p:sldId id="1072" r:id="rId6"/>
    <p:sldId id="1073" r:id="rId7"/>
    <p:sldId id="632" r:id="rId8"/>
    <p:sldId id="1040" r:id="rId9"/>
    <p:sldId id="1029" r:id="rId10"/>
    <p:sldId id="1019" r:id="rId11"/>
    <p:sldId id="1074" r:id="rId12"/>
    <p:sldId id="1026" r:id="rId13"/>
    <p:sldId id="1023" r:id="rId14"/>
    <p:sldId id="1027" r:id="rId15"/>
    <p:sldId id="1038" r:id="rId16"/>
    <p:sldId id="1039" r:id="rId17"/>
    <p:sldId id="1024" r:id="rId18"/>
    <p:sldId id="1059" r:id="rId19"/>
    <p:sldId id="1025" r:id="rId20"/>
    <p:sldId id="980" r:id="rId21"/>
    <p:sldId id="1058" r:id="rId22"/>
    <p:sldId id="1048" r:id="rId23"/>
    <p:sldId id="1060" r:id="rId24"/>
    <p:sldId id="1061" r:id="rId25"/>
    <p:sldId id="983" r:id="rId26"/>
    <p:sldId id="1062" r:id="rId27"/>
    <p:sldId id="1068" r:id="rId28"/>
    <p:sldId id="1063" r:id="rId29"/>
    <p:sldId id="1064" r:id="rId30"/>
    <p:sldId id="1047" r:id="rId31"/>
    <p:sldId id="1067" r:id="rId32"/>
    <p:sldId id="1052" r:id="rId33"/>
    <p:sldId id="1049" r:id="rId34"/>
    <p:sldId id="1065" r:id="rId35"/>
    <p:sldId id="1066" r:id="rId36"/>
    <p:sldId id="1012" r:id="rId37"/>
    <p:sldId id="1069" r:id="rId38"/>
    <p:sldId id="1076" r:id="rId39"/>
    <p:sldId id="1057" r:id="rId40"/>
    <p:sldId id="1077" r:id="rId41"/>
    <p:sldId id="1078" r:id="rId42"/>
    <p:sldId id="1079" r:id="rId43"/>
    <p:sldId id="1080" r:id="rId44"/>
    <p:sldId id="1081" r:id="rId45"/>
    <p:sldId id="1082" r:id="rId46"/>
    <p:sldId id="936" r:id="rId47"/>
    <p:sldId id="937" r:id="rId48"/>
    <p:sldId id="938" r:id="rId49"/>
    <p:sldId id="1054" r:id="rId50"/>
    <p:sldId id="1055" r:id="rId51"/>
    <p:sldId id="1056" r:id="rId52"/>
    <p:sldId id="1075" r:id="rId5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618">
          <p15:clr>
            <a:srgbClr val="A4A3A4"/>
          </p15:clr>
        </p15:guide>
        <p15:guide id="2" pos="1610">
          <p15:clr>
            <a:srgbClr val="A4A3A4"/>
          </p15:clr>
        </p15:guide>
      </p15:sldGuideLst>
    </p:ext>
    <p:ext uri="{2D200454-40CA-4A62-9FC3-DE9A4176ACB9}">
      <p15:notesGuideLst xmlns="" xmlns:p15="http://schemas.microsoft.com/office/powerpoint/2012/main">
        <p15:guide id="1" orient="horz" pos="3076">
          <p15:clr>
            <a:srgbClr val="A4A3A4"/>
          </p15:clr>
        </p15:guide>
        <p15:guide id="2" pos="22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CC"/>
    <a:srgbClr val="FF0000"/>
    <a:srgbClr val="0000FF"/>
    <a:srgbClr val="0066CC"/>
    <a:srgbClr val="FF00FF"/>
    <a:srgbClr val="FF6600"/>
    <a:srgbClr val="CC3300"/>
    <a:srgbClr val="FFFFFF"/>
    <a:srgbClr val="00B050"/>
    <a:srgbClr val="A3830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45" autoAdjust="0"/>
    <p:restoredTop sz="94660"/>
  </p:normalViewPr>
  <p:slideViewPr>
    <p:cSldViewPr>
      <p:cViewPr>
        <p:scale>
          <a:sx n="100" d="100"/>
          <a:sy n="100" d="100"/>
        </p:scale>
        <p:origin x="-486" y="144"/>
      </p:cViewPr>
      <p:guideLst>
        <p:guide orient="horz" pos="2618"/>
        <p:guide pos="161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3076"/>
        <p:guide pos="226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2020/1/27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 xmlns:p14="http://schemas.microsoft.com/office/powerpoint/2010/main" val="3264118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 xmlns:p14="http://schemas.microsoft.com/office/powerpoint/2010/main" val="39050949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4</a:t>
            </a:fld>
            <a:endParaRPr lang="zh-CN" altLang="en-US"/>
          </a:p>
        </p:txBody>
      </p:sp>
    </p:spTree>
    <p:extLst>
      <p:ext uri="{BB962C8B-B14F-4D97-AF65-F5344CB8AC3E}">
        <p14:creationId xmlns="" xmlns:p14="http://schemas.microsoft.com/office/powerpoint/2010/main" val="3909444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extLst>
      <p:ext uri="{BB962C8B-B14F-4D97-AF65-F5344CB8AC3E}">
        <p14:creationId xmlns="" xmlns:p14="http://schemas.microsoft.com/office/powerpoint/2010/main" val="1465560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extLst>
      <p:ext uri="{BB962C8B-B14F-4D97-AF65-F5344CB8AC3E}">
        <p14:creationId xmlns="" xmlns:p14="http://schemas.microsoft.com/office/powerpoint/2010/main" val="378340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30</a:t>
            </a:fld>
            <a:endParaRPr lang="zh-CN" altLang="en-US"/>
          </a:p>
        </p:txBody>
      </p:sp>
    </p:spTree>
    <p:extLst>
      <p:ext uri="{BB962C8B-B14F-4D97-AF65-F5344CB8AC3E}">
        <p14:creationId xmlns="" xmlns:p14="http://schemas.microsoft.com/office/powerpoint/2010/main" val="4160830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31</a:t>
            </a:fld>
            <a:endParaRPr lang="zh-CN" altLang="en-US"/>
          </a:p>
        </p:txBody>
      </p:sp>
    </p:spTree>
    <p:extLst>
      <p:ext uri="{BB962C8B-B14F-4D97-AF65-F5344CB8AC3E}">
        <p14:creationId xmlns="" xmlns:p14="http://schemas.microsoft.com/office/powerpoint/2010/main" val="1324555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 xmlns:p14="http://schemas.microsoft.com/office/powerpoint/2010/main" val="3357617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36</a:t>
            </a:fld>
            <a:endParaRPr lang="zh-CN" altLang="en-US"/>
          </a:p>
        </p:txBody>
      </p:sp>
    </p:spTree>
    <p:extLst>
      <p:ext uri="{BB962C8B-B14F-4D97-AF65-F5344CB8AC3E}">
        <p14:creationId xmlns="" xmlns:p14="http://schemas.microsoft.com/office/powerpoint/2010/main" val="1098263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65376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srcRect/>
          <a:stretch>
            <a:fillRect/>
          </a:stretch>
        </p:blipFill>
        <p:spPr bwMode="auto">
          <a:xfrm>
            <a:off x="0" y="3175"/>
            <a:ext cx="9144000" cy="5137150"/>
          </a:xfrm>
          <a:prstGeom prst="rect">
            <a:avLst/>
          </a:prstGeom>
          <a:noFill/>
          <a:ln w="9525">
            <a:noFill/>
            <a:miter lim="800000"/>
            <a:headEnd/>
            <a:tailEnd/>
          </a:ln>
        </p:spPr>
      </p:pic>
      <p:pic>
        <p:nvPicPr>
          <p:cNvPr id="3" name="图片 3"/>
          <p:cNvPicPr>
            <a:picLocks noChangeAspect="1"/>
          </p:cNvPicPr>
          <p:nvPr userDrawn="1"/>
        </p:nvPicPr>
        <p:blipFill>
          <a:blip r:embed="rId3" cstate="print"/>
          <a:srcRect/>
          <a:stretch>
            <a:fillRect/>
          </a:stretch>
        </p:blipFill>
        <p:spPr bwMode="auto">
          <a:xfrm>
            <a:off x="107950" y="12700"/>
            <a:ext cx="1368425" cy="1368425"/>
          </a:xfrm>
          <a:prstGeom prst="rect">
            <a:avLst/>
          </a:prstGeom>
          <a:noFill/>
          <a:ln w="9525">
            <a:noFill/>
            <a:miter lim="800000"/>
            <a:headEnd/>
            <a:tailEnd/>
          </a:ln>
        </p:spPr>
      </p:pic>
      <p:grpSp>
        <p:nvGrpSpPr>
          <p:cNvPr id="4" name="组合 3"/>
          <p:cNvGrpSpPr/>
          <p:nvPr userDrawn="1"/>
        </p:nvGrpSpPr>
        <p:grpSpPr>
          <a:xfrm>
            <a:off x="53396" y="128986"/>
            <a:ext cx="9090604" cy="4885527"/>
            <a:chOff x="89210" y="156090"/>
            <a:chExt cx="12032165" cy="6601574"/>
          </a:xfrm>
          <a:effectLst>
            <a:outerShdw blurRad="50800" dist="38100" dir="5400000" algn="t" rotWithShape="0">
              <a:prstClr val="black">
                <a:alpha val="40000"/>
              </a:prstClr>
            </a:outerShdw>
          </a:effectLst>
        </p:grpSpPr>
        <p:sp>
          <p:nvSpPr>
            <p:cNvPr id="5" name="矩形 4"/>
            <p:cNvSpPr/>
            <p:nvPr/>
          </p:nvSpPr>
          <p:spPr>
            <a:xfrm>
              <a:off x="345687" y="156090"/>
              <a:ext cx="11519211" cy="6579271"/>
            </a:xfrm>
            <a:prstGeom prst="rect">
              <a:avLst/>
            </a:prstGeom>
            <a:solidFill>
              <a:srgbClr val="F8FC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字魂59号-创粗黑" panose="00000500000000000000" pitchFamily="2" charset="-122"/>
              </a:endParaRPr>
            </a:p>
          </p:txBody>
        </p:sp>
        <p:pic>
          <p:nvPicPr>
            <p:cNvPr id="6" name="图片 5" descr="图片包含 事情&#10;&#10;已生成高可信度的说明"/>
            <p:cNvPicPr>
              <a:picLocks noChangeAspect="1"/>
            </p:cNvPicPr>
            <p:nvPr/>
          </p:nvPicPr>
          <p:blipFill rotWithShape="1">
            <a:blip r:embed="rId4" cstate="print"/>
            <a:srcRect l="94644" t="6512" r="-130" b="11130"/>
            <a:stretch/>
          </p:blipFill>
          <p:spPr>
            <a:xfrm>
              <a:off x="11864898" y="156090"/>
              <a:ext cx="256477" cy="6601574"/>
            </a:xfrm>
            <a:prstGeom prst="rect">
              <a:avLst/>
            </a:prstGeom>
          </p:spPr>
        </p:pic>
        <p:pic>
          <p:nvPicPr>
            <p:cNvPr id="7" name="图片 6" descr="图片包含 事情&#10;&#10;已生成高可信度的说明"/>
            <p:cNvPicPr>
              <a:picLocks noChangeAspect="1"/>
            </p:cNvPicPr>
            <p:nvPr/>
          </p:nvPicPr>
          <p:blipFill rotWithShape="1">
            <a:blip r:embed="rId4" cstate="print"/>
            <a:srcRect l="94644" t="6512" r="-130" b="11130"/>
            <a:stretch/>
          </p:blipFill>
          <p:spPr>
            <a:xfrm flipH="1">
              <a:off x="89210" y="156090"/>
              <a:ext cx="256477" cy="6601574"/>
            </a:xfrm>
            <a:prstGeom prst="rect">
              <a:avLst/>
            </a:prstGeom>
          </p:spPr>
        </p:pic>
      </p:grpSp>
      <p:pic>
        <p:nvPicPr>
          <p:cNvPr id="8" name="图片 7"/>
          <p:cNvPicPr>
            <a:picLocks noChangeAspect="1"/>
          </p:cNvPicPr>
          <p:nvPr userDrawn="1"/>
        </p:nvPicPr>
        <p:blipFill>
          <a:blip r:embed="rId5" cstate="print"/>
          <a:stretch>
            <a:fillRect/>
          </a:stretch>
        </p:blipFill>
        <p:spPr>
          <a:xfrm>
            <a:off x="-180975" y="-92075"/>
            <a:ext cx="1643063" cy="863600"/>
          </a:xfrm>
          <a:prstGeom prst="rect">
            <a:avLst/>
          </a:prstGeom>
          <a:effectLst>
            <a:outerShdw blurRad="63500" sx="102000" sy="102000" algn="ctr" rotWithShape="0">
              <a:prstClr val="black">
                <a:alpha val="40000"/>
              </a:prstClr>
            </a:outerShdw>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srcRect/>
          <a:stretch>
            <a:fillRect/>
          </a:stretch>
        </p:blipFill>
        <p:spPr bwMode="auto">
          <a:xfrm>
            <a:off x="0" y="3175"/>
            <a:ext cx="9144000" cy="5137150"/>
          </a:xfrm>
          <a:prstGeom prst="rect">
            <a:avLst/>
          </a:prstGeom>
          <a:noFill/>
          <a:ln w="9525">
            <a:noFill/>
            <a:miter lim="800000"/>
            <a:headEnd/>
            <a:tailEnd/>
          </a:ln>
        </p:spPr>
      </p:pic>
      <p:pic>
        <p:nvPicPr>
          <p:cNvPr id="3" name="图片 3"/>
          <p:cNvPicPr>
            <a:picLocks noChangeAspect="1"/>
          </p:cNvPicPr>
          <p:nvPr userDrawn="1"/>
        </p:nvPicPr>
        <p:blipFill>
          <a:blip r:embed="rId3" cstate="print"/>
          <a:srcRect/>
          <a:stretch>
            <a:fillRect/>
          </a:stretch>
        </p:blipFill>
        <p:spPr bwMode="auto">
          <a:xfrm>
            <a:off x="107950" y="12700"/>
            <a:ext cx="1368425" cy="1368425"/>
          </a:xfrm>
          <a:prstGeom prst="rect">
            <a:avLst/>
          </a:prstGeom>
          <a:noFill/>
          <a:ln w="9525">
            <a:noFill/>
            <a:miter lim="800000"/>
            <a:headEnd/>
            <a:tailEnd/>
          </a:ln>
        </p:spPr>
      </p:pic>
      <p:sp>
        <p:nvSpPr>
          <p:cNvPr id="4" name="矩形 3"/>
          <p:cNvSpPr/>
          <p:nvPr userDrawn="1"/>
        </p:nvSpPr>
        <p:spPr>
          <a:xfrm>
            <a:off x="155575" y="123825"/>
            <a:ext cx="8832850" cy="4895850"/>
          </a:xfrm>
          <a:prstGeom prst="rect">
            <a:avLst/>
          </a:prstGeom>
          <a:solidFill>
            <a:schemeClr val="bg1">
              <a:alpha val="80000"/>
            </a:schemeClr>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0" cstate="print">
            <a:extLst>
              <a:ext uri="{28A0092B-C50C-407E-A947-70E740481C1C}">
                <a14:useLocalDpi xmlns="" xmlns:a14="http://schemas.microsoft.com/office/drawing/2010/main" val="0"/>
              </a:ext>
            </a:extLst>
          </a:blip>
          <a:srcRect/>
          <a:stretch>
            <a:fillRect/>
          </a:stretch>
        </p:blipFill>
        <p:spPr bwMode="auto">
          <a:xfrm>
            <a:off x="-108520" y="4678957"/>
            <a:ext cx="9396536" cy="55708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8" r:id="rId4"/>
    <p:sldLayoutId id="2147483691" r:id="rId5"/>
    <p:sldLayoutId id="2147483692" r:id="rId6"/>
    <p:sldLayoutId id="2147483693" r:id="rId7"/>
    <p:sldLayoutId id="2147483694" r:id="rId8"/>
  </p:sldLayoutIdLst>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38142;&#25509;2&#65306;&#19977;&#28525;&#21360;&#26376;.pptx" TargetMode="External"/><Relationship Id="rId2" Type="http://schemas.openxmlformats.org/officeDocument/2006/relationships/hyperlink" Target="&#38142;&#25509;1&#65306;&#23665;&#39640;&#26376;&#23567;.pptx" TargetMode="External"/><Relationship Id="rId1" Type="http://schemas.openxmlformats.org/officeDocument/2006/relationships/slideLayout" Target="../slideLayouts/slideLayout3.xml"/><Relationship Id="rId4" Type="http://schemas.openxmlformats.org/officeDocument/2006/relationships/hyperlink" Target="&#38142;&#25509;3&#65306;&#26376;&#20986;&#20110;&#19996;&#23665;&#20043;&#19978;&#65292;&#24472;&#24458;&#20110;&#26007;&#29275;&#20043;&#38388;.pptx"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19971;&#24425;&#20116;&#19979;&#35838;&#25991;&#26391;&#35835;3&#26376;&#26159;&#25925;&#20065;&#26126;.mp4"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Q浏览器截图20200127145741.png"/>
          <p:cNvPicPr>
            <a:picLocks noChangeAspect="1"/>
          </p:cNvPicPr>
          <p:nvPr/>
        </p:nvPicPr>
        <p:blipFill>
          <a:blip r:embed="rId2" cstate="print"/>
          <a:stretch>
            <a:fillRect/>
          </a:stretch>
        </p:blipFill>
        <p:spPr>
          <a:xfrm>
            <a:off x="4124" y="0"/>
            <a:ext cx="9135751" cy="5143500"/>
          </a:xfrm>
          <a:prstGeom prst="rect">
            <a:avLst/>
          </a:prstGeom>
        </p:spPr>
      </p:pic>
      <p:sp>
        <p:nvSpPr>
          <p:cNvPr id="11266" name="矩形 2"/>
          <p:cNvSpPr>
            <a:spLocks noChangeArrowheads="1"/>
          </p:cNvSpPr>
          <p:nvPr/>
        </p:nvSpPr>
        <p:spPr bwMode="auto">
          <a:xfrm>
            <a:off x="3665538" y="339725"/>
            <a:ext cx="1582737" cy="668338"/>
          </a:xfrm>
          <a:prstGeom prst="rect">
            <a:avLst/>
          </a:prstGeom>
          <a:noFill/>
          <a:ln w="9525">
            <a:noFill/>
            <a:miter lim="800000"/>
            <a:headEnd/>
            <a:tailEnd/>
          </a:ln>
        </p:spPr>
        <p:txBody>
          <a:bodyPr>
            <a:spAutoFit/>
          </a:bodyPr>
          <a:lstStyle/>
          <a:p>
            <a:pPr eaLnBrk="1" hangingPunct="1">
              <a:lnSpc>
                <a:spcPct val="120000"/>
              </a:lnSpc>
            </a:pPr>
            <a:r>
              <a:rPr lang="zh-CN" altLang="en-US" sz="3600" b="1">
                <a:latin typeface="楷体" pitchFamily="49" charset="-122"/>
                <a:ea typeface="楷体" pitchFamily="49" charset="-122"/>
              </a:rPr>
              <a:t>说一说</a:t>
            </a:r>
            <a:endParaRPr lang="en-US" altLang="zh-CN" sz="3600" b="1">
              <a:latin typeface="楷体" pitchFamily="49" charset="-122"/>
              <a:ea typeface="楷体" pitchFamily="49" charset="-122"/>
            </a:endParaRPr>
          </a:p>
        </p:txBody>
      </p:sp>
      <p:sp>
        <p:nvSpPr>
          <p:cNvPr id="11267" name="矩形 1"/>
          <p:cNvSpPr>
            <a:spLocks noChangeArrowheads="1"/>
          </p:cNvSpPr>
          <p:nvPr/>
        </p:nvSpPr>
        <p:spPr bwMode="auto">
          <a:xfrm>
            <a:off x="1187450" y="1382713"/>
            <a:ext cx="6769100" cy="237807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每个人都有故乡，每个人的故乡都有月亮。自古以来，月亮就寄托了中国人的思乡之情。古人最爱用诗词吟诵月亮，你们想到了哪一首诗？</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p>
        </p:txBody>
      </p:sp>
      <p:grpSp>
        <p:nvGrpSpPr>
          <p:cNvPr id="102" name="组合 101"/>
          <p:cNvGrpSpPr/>
          <p:nvPr/>
        </p:nvGrpSpPr>
        <p:grpSpPr>
          <a:xfrm>
            <a:off x="3419872" y="62753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grpSp>
      <p:sp>
        <p:nvSpPr>
          <p:cNvPr id="38" name="TextBox 37"/>
          <p:cNvSpPr txBox="1"/>
          <p:nvPr/>
        </p:nvSpPr>
        <p:spPr>
          <a:xfrm>
            <a:off x="465872" y="1499951"/>
            <a:ext cx="1729864" cy="536685"/>
          </a:xfrm>
          <a:prstGeom prst="rect">
            <a:avLst/>
          </a:prstGeom>
          <a:noFill/>
        </p:spPr>
        <p:txBody>
          <a:bodyPr wrap="square" lIns="68580" tIns="34290" rIns="68580" bIns="34290" rtlCol="0">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看图识字</a:t>
            </a:r>
            <a:r>
              <a:rPr lang="zh-CN" altLang="en-US"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p:txBody>
      </p:sp>
      <p:sp>
        <p:nvSpPr>
          <p:cNvPr id="40" name="TextBox 39"/>
          <p:cNvSpPr txBox="1"/>
          <p:nvPr/>
        </p:nvSpPr>
        <p:spPr>
          <a:xfrm>
            <a:off x="475993" y="2717921"/>
            <a:ext cx="1763051" cy="536685"/>
          </a:xfrm>
          <a:prstGeom prst="rect">
            <a:avLst/>
          </a:prstGeom>
          <a:noFill/>
        </p:spPr>
        <p:txBody>
          <a:bodyPr wrap="square" lIns="68580" tIns="34290" rIns="68580" bIns="34290" rtlCol="0">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字理识字</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       </a:t>
            </a:r>
          </a:p>
        </p:txBody>
      </p:sp>
      <p:sp>
        <p:nvSpPr>
          <p:cNvPr id="42" name="TextBox 41"/>
          <p:cNvSpPr txBox="1"/>
          <p:nvPr/>
        </p:nvSpPr>
        <p:spPr>
          <a:xfrm>
            <a:off x="2398168" y="2718055"/>
            <a:ext cx="530531" cy="536685"/>
          </a:xfrm>
          <a:prstGeom prst="rect">
            <a:avLst/>
          </a:prstGeom>
          <a:noFill/>
        </p:spPr>
        <p:txBody>
          <a:bodyPr wrap="square" lIns="68580" tIns="34290" rIns="68580" bIns="34290" rtlCol="0">
            <a:spAutoFit/>
          </a:bodyPr>
          <a:lstStyle/>
          <a:p>
            <a:pPr>
              <a:lnSpc>
                <a:spcPct val="150000"/>
              </a:lnSpc>
            </a:pPr>
            <a:r>
              <a:rPr lang="zh-CN" altLang="en-US" sz="2400" dirty="0">
                <a:latin typeface="楷体" panose="02010609060101010101" pitchFamily="49" charset="-122"/>
                <a:ea typeface="楷体" panose="02010609060101010101" pitchFamily="49" charset="-122"/>
              </a:rPr>
              <a:t>峨</a:t>
            </a:r>
            <a:endParaRPr lang="en-US" altLang="zh-CN" sz="2400" dirty="0">
              <a:latin typeface="楷体" panose="02010609060101010101" pitchFamily="49" charset="-122"/>
              <a:ea typeface="楷体" panose="02010609060101010101" pitchFamily="49" charset="-122"/>
            </a:endParaRPr>
          </a:p>
        </p:txBody>
      </p:sp>
      <p:sp>
        <p:nvSpPr>
          <p:cNvPr id="43" name="TextBox 42"/>
          <p:cNvSpPr txBox="1"/>
          <p:nvPr/>
        </p:nvSpPr>
        <p:spPr>
          <a:xfrm>
            <a:off x="1475656" y="3651870"/>
            <a:ext cx="6485284" cy="896784"/>
          </a:xfrm>
          <a:prstGeom prst="rect">
            <a:avLst/>
          </a:prstGeom>
          <a:noFill/>
        </p:spPr>
        <p:txBody>
          <a:bodyPr wrap="square" lIns="68580" tIns="34290" rIns="68580" bIns="34290" rtlCol="0">
            <a:spAutoFit/>
          </a:bodyPr>
          <a:lstStyle/>
          <a:p>
            <a:pPr>
              <a:lnSpc>
                <a:spcPct val="120000"/>
              </a:lnSpc>
            </a:pPr>
            <a:r>
              <a:rPr lang="zh-CN" altLang="en-US" sz="2400" b="1" dirty="0">
                <a:latin typeface="楷体" panose="02010609060101010101" pitchFamily="49" charset="-122"/>
                <a:ea typeface="楷体" panose="02010609060101010101" pitchFamily="49" charset="-122"/>
              </a:rPr>
              <a:t>    </a:t>
            </a:r>
            <a:r>
              <a:rPr lang="zh-CN" altLang="en-US" sz="2400" b="1" dirty="0">
                <a:solidFill>
                  <a:srgbClr val="FF0000"/>
                </a:solidFill>
                <a:latin typeface="楷体" pitchFamily="49" charset="-122"/>
                <a:ea typeface="楷体" pitchFamily="49" charset="-122"/>
              </a:rPr>
              <a:t>形声字。从山，我声。本义：高耸峭拨、令人惊叹的高山。</a:t>
            </a:r>
            <a:endParaRPr lang="en-US" altLang="zh-CN" sz="2400" b="1" dirty="0">
              <a:solidFill>
                <a:srgbClr val="FF0000"/>
              </a:solidFill>
              <a:latin typeface="楷体" pitchFamily="49" charset="-122"/>
              <a:ea typeface="楷体" pitchFamily="49" charset="-122"/>
            </a:endParaRPr>
          </a:p>
        </p:txBody>
      </p:sp>
      <p:sp>
        <p:nvSpPr>
          <p:cNvPr id="6" name="右箭头 5"/>
          <p:cNvSpPr/>
          <p:nvPr/>
        </p:nvSpPr>
        <p:spPr>
          <a:xfrm>
            <a:off x="3389454" y="2882474"/>
            <a:ext cx="489204" cy="357674"/>
          </a:xfrm>
          <a:prstGeom prst="rightArrow">
            <a:avLst/>
          </a:prstGeom>
          <a:solidFill>
            <a:schemeClr val="tx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64288" y="1131590"/>
            <a:ext cx="1391369" cy="13599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97600" y="1131590"/>
            <a:ext cx="1436133" cy="14076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501192" y="2727936"/>
            <a:ext cx="1514475" cy="666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矩形 2"/>
          <p:cNvSpPr/>
          <p:nvPr/>
        </p:nvSpPr>
        <p:spPr>
          <a:xfrm>
            <a:off x="2305858" y="1531690"/>
            <a:ext cx="2198038" cy="559769"/>
          </a:xfrm>
          <a:prstGeom prst="rect">
            <a:avLst/>
          </a:prstGeom>
        </p:spPr>
        <p:txBody>
          <a:bodyPr wrap="none">
            <a:spAutoFit/>
          </a:bodyPr>
          <a:lstStyle/>
          <a:p>
            <a:pPr lvl="0">
              <a:lnSpc>
                <a:spcPct val="150000"/>
              </a:lnSpc>
            </a:pPr>
            <a:r>
              <a:rPr lang="zh-CN" altLang="en-US" sz="2400" b="1" dirty="0">
                <a:solidFill>
                  <a:prstClr val="black"/>
                </a:solidFill>
                <a:latin typeface="楷体" pitchFamily="49" charset="-122"/>
                <a:ea typeface="楷体" pitchFamily="49" charset="-122"/>
              </a:rPr>
              <a:t>篝  篝火 篝灯</a:t>
            </a:r>
            <a:endParaRPr lang="en-US" altLang="zh-CN" sz="2400" b="1" dirty="0">
              <a:solidFill>
                <a:prstClr val="black"/>
              </a:solidFill>
              <a:latin typeface="楷体" pitchFamily="49" charset="-122"/>
              <a:ea typeface="楷体" pitchFamily="49" charset="-122"/>
            </a:endParaRPr>
          </a:p>
        </p:txBody>
      </p:sp>
    </p:spTree>
    <p:extLst>
      <p:ext uri="{BB962C8B-B14F-4D97-AF65-F5344CB8AC3E}">
        <p14:creationId xmlns="" xmlns:p14="http://schemas.microsoft.com/office/powerpoint/2010/main" val="24088095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P spid="6"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3"/>
          <p:cNvSpPr>
            <a:spLocks noChangeArrowheads="1"/>
          </p:cNvSpPr>
          <p:nvPr/>
        </p:nvSpPr>
        <p:spPr bwMode="auto">
          <a:xfrm>
            <a:off x="1187450" y="195263"/>
            <a:ext cx="2160588" cy="668337"/>
          </a:xfrm>
          <a:prstGeom prst="rect">
            <a:avLst/>
          </a:prstGeom>
          <a:noFill/>
          <a:ln w="9525">
            <a:noFill/>
            <a:miter lim="800000"/>
            <a:headEnd/>
            <a:tailEnd/>
          </a:ln>
        </p:spPr>
        <p:txBody>
          <a:bodyPr>
            <a:spAutoFit/>
          </a:bodyPr>
          <a:lstStyle/>
          <a:p>
            <a:pPr eaLnBrk="1" hangingPunct="1">
              <a:lnSpc>
                <a:spcPct val="120000"/>
              </a:lnSpc>
            </a:pPr>
            <a:r>
              <a:rPr lang="zh-CN" altLang="en-US" sz="3600" b="1" dirty="0" smtClean="0">
                <a:latin typeface="楷体" pitchFamily="49" charset="-122"/>
                <a:ea typeface="楷体" pitchFamily="49" charset="-122"/>
              </a:rPr>
              <a:t>词语检测</a:t>
            </a:r>
            <a:endParaRPr lang="en-US" altLang="zh-CN" sz="3600" b="1" dirty="0">
              <a:latin typeface="楷体" pitchFamily="49" charset="-122"/>
              <a:ea typeface="楷体" pitchFamily="49" charset="-122"/>
            </a:endParaRPr>
          </a:p>
        </p:txBody>
      </p:sp>
      <p:sp>
        <p:nvSpPr>
          <p:cNvPr id="16387" name="矩形 2"/>
          <p:cNvSpPr>
            <a:spLocks noChangeArrowheads="1"/>
          </p:cNvSpPr>
          <p:nvPr/>
        </p:nvSpPr>
        <p:spPr bwMode="auto">
          <a:xfrm>
            <a:off x="595313" y="1131888"/>
            <a:ext cx="7953375" cy="3179762"/>
          </a:xfrm>
          <a:prstGeom prst="rect">
            <a:avLst/>
          </a:prstGeom>
          <a:noFill/>
          <a:ln w="9525">
            <a:noFill/>
            <a:miter lim="800000"/>
            <a:headEnd/>
            <a:tailEnd/>
          </a:ln>
        </p:spPr>
        <p:txBody>
          <a:bodyPr>
            <a:spAutoFit/>
          </a:bodyPr>
          <a:lstStyle/>
          <a:p>
            <a:pPr>
              <a:lnSpc>
                <a:spcPct val="130000"/>
              </a:lnSpc>
            </a:pPr>
            <a:r>
              <a:rPr lang="zh-CN" altLang="en-US" sz="4000" b="1">
                <a:latin typeface="楷体" pitchFamily="49" charset="-122"/>
                <a:ea typeface="楷体" pitchFamily="49" charset="-122"/>
              </a:rPr>
              <a:t>徘徊  烟波浩渺   篝火   萌动</a:t>
            </a:r>
            <a:endParaRPr lang="en-US" altLang="zh-CN" sz="4000" b="1">
              <a:latin typeface="楷体" pitchFamily="49" charset="-122"/>
              <a:ea typeface="楷体" pitchFamily="49" charset="-122"/>
            </a:endParaRPr>
          </a:p>
          <a:p>
            <a:pPr>
              <a:lnSpc>
                <a:spcPct val="130000"/>
              </a:lnSpc>
            </a:pPr>
            <a:r>
              <a:rPr lang="zh-CN" altLang="en-US" sz="4000" b="1">
                <a:latin typeface="楷体" pitchFamily="49" charset="-122"/>
                <a:ea typeface="楷体" pitchFamily="49" charset="-122"/>
              </a:rPr>
              <a:t>晶莹澄澈</a:t>
            </a:r>
            <a:r>
              <a:rPr lang="en-US" altLang="zh-CN" sz="4000" b="1">
                <a:latin typeface="楷体" pitchFamily="49" charset="-122"/>
                <a:ea typeface="楷体" pitchFamily="49" charset="-122"/>
              </a:rPr>
              <a:t>  </a:t>
            </a:r>
            <a:r>
              <a:rPr lang="zh-CN" altLang="en-US" sz="4000" b="1">
                <a:latin typeface="楷体" pitchFamily="49" charset="-122"/>
                <a:ea typeface="楷体" pitchFamily="49" charset="-122"/>
              </a:rPr>
              <a:t>旖旎   瑞士   莱蒙湖</a:t>
            </a:r>
            <a:endParaRPr lang="en-US" altLang="zh-CN" sz="4000" b="1">
              <a:latin typeface="楷体" pitchFamily="49" charset="-122"/>
              <a:ea typeface="楷体" pitchFamily="49" charset="-122"/>
            </a:endParaRPr>
          </a:p>
          <a:p>
            <a:pPr>
              <a:lnSpc>
                <a:spcPct val="130000"/>
              </a:lnSpc>
            </a:pPr>
            <a:r>
              <a:rPr lang="zh-CN" altLang="en-US" sz="4000" b="1">
                <a:latin typeface="楷体" pitchFamily="49" charset="-122"/>
                <a:ea typeface="楷体" pitchFamily="49" charset="-122"/>
              </a:rPr>
              <a:t>平沙无垠</a:t>
            </a:r>
            <a:r>
              <a:rPr lang="en-US" altLang="zh-CN" sz="4000" b="1">
                <a:latin typeface="楷体" pitchFamily="49" charset="-122"/>
                <a:ea typeface="楷体" pitchFamily="49" charset="-122"/>
              </a:rPr>
              <a:t>  </a:t>
            </a:r>
            <a:r>
              <a:rPr lang="zh-CN" altLang="en-US" sz="4000" b="1">
                <a:latin typeface="楷体" pitchFamily="49" charset="-122"/>
                <a:ea typeface="楷体" pitchFamily="49" charset="-122"/>
              </a:rPr>
              <a:t>碧波万顷   巍峨雄奇</a:t>
            </a:r>
            <a:endParaRPr lang="en-US" altLang="zh-CN" sz="4000" b="1">
              <a:latin typeface="楷体" pitchFamily="49" charset="-122"/>
              <a:ea typeface="楷体" pitchFamily="49" charset="-122"/>
            </a:endParaRPr>
          </a:p>
          <a:p>
            <a:pPr>
              <a:lnSpc>
                <a:spcPct val="130000"/>
              </a:lnSpc>
            </a:pPr>
            <a:r>
              <a:rPr lang="zh-CN" altLang="en-US" sz="4000" b="1">
                <a:latin typeface="楷体" pitchFamily="49" charset="-122"/>
                <a:ea typeface="楷体" pitchFamily="49" charset="-122"/>
              </a:rPr>
              <a:t>耄耋  燕园</a:t>
            </a:r>
            <a:r>
              <a:rPr lang="en-US" altLang="zh-CN" sz="4000" b="1">
                <a:latin typeface="楷体" pitchFamily="49" charset="-122"/>
                <a:ea typeface="楷体" pitchFamily="49" charset="-122"/>
              </a:rPr>
              <a:t>  </a:t>
            </a:r>
            <a:r>
              <a:rPr lang="zh-CN" altLang="en-US" sz="4000" b="1">
                <a:latin typeface="楷体" pitchFamily="49" charset="-122"/>
                <a:ea typeface="楷体" pitchFamily="49" charset="-122"/>
              </a:rPr>
              <a:t>点缀     徘徊</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8"/>
          <p:cNvSpPr txBox="1">
            <a:spLocks noChangeArrowheads="1"/>
          </p:cNvSpPr>
          <p:nvPr/>
        </p:nvSpPr>
        <p:spPr bwMode="auto">
          <a:xfrm>
            <a:off x="971600" y="1347614"/>
            <a:ext cx="3665663" cy="1842043"/>
          </a:xfrm>
          <a:prstGeom prst="rect">
            <a:avLst/>
          </a:prstGeom>
          <a:noFill/>
          <a:ln w="9525">
            <a:noFill/>
            <a:miter lim="800000"/>
            <a:headEnd/>
            <a:tailEnd/>
          </a:ln>
        </p:spPr>
        <p:txBody>
          <a:bodyPr wrap="square" lIns="68580" tIns="34290" rIns="68580" bIns="34290">
            <a:spAutoFit/>
          </a:bodyPr>
          <a:lstStyle/>
          <a:p>
            <a:pPr>
              <a:lnSpc>
                <a:spcPct val="120000"/>
              </a:lnSpc>
              <a:spcBef>
                <a:spcPct val="50000"/>
              </a:spcBef>
            </a:pPr>
            <a:r>
              <a:rPr lang="zh-CN" altLang="en-US" sz="2400" dirty="0">
                <a:solidFill>
                  <a:srgbClr val="FF0000"/>
                </a:solidFill>
                <a:latin typeface="楷体" panose="02010609060101010101" pitchFamily="49" charset="-122"/>
                <a:ea typeface="楷体" panose="02010609060101010101" pitchFamily="49" charset="-122"/>
              </a:rPr>
              <a:t>烟波浩渺：</a:t>
            </a:r>
            <a:r>
              <a:rPr lang="zh-CN" altLang="en-US" sz="2400" dirty="0">
                <a:latin typeface="楷体" panose="02010609060101010101" pitchFamily="49" charset="-122"/>
                <a:ea typeface="楷体" panose="02010609060101010101" pitchFamily="49" charset="-122"/>
              </a:rPr>
              <a:t>形容水面辽阔</a:t>
            </a:r>
            <a:r>
              <a:rPr lang="zh-CN" altLang="en-US" sz="2400" b="1" dirty="0">
                <a:latin typeface="楷体" panose="02010609060101010101" pitchFamily="49" charset="-122"/>
                <a:ea typeface="楷体" panose="02010609060101010101" pitchFamily="49" charset="-122"/>
              </a:rPr>
              <a:t>。</a:t>
            </a:r>
            <a:r>
              <a:rPr lang="zh-CN" altLang="en-US" sz="2400" dirty="0">
                <a:solidFill>
                  <a:srgbClr val="0000FF"/>
                </a:solidFill>
                <a:latin typeface="楷体" panose="02010609060101010101" pitchFamily="49" charset="-122"/>
                <a:ea typeface="楷体" panose="02010609060101010101" pitchFamily="49" charset="-122"/>
              </a:rPr>
              <a:t>文中指季老先生故乡的小村子的几个大苇坑在他眼中水面也是很辽阔的。</a:t>
            </a:r>
          </a:p>
        </p:txBody>
      </p:sp>
      <p:sp>
        <p:nvSpPr>
          <p:cNvPr id="6" name="Text Box 8"/>
          <p:cNvSpPr txBox="1">
            <a:spLocks noChangeArrowheads="1"/>
          </p:cNvSpPr>
          <p:nvPr/>
        </p:nvSpPr>
        <p:spPr bwMode="auto">
          <a:xfrm>
            <a:off x="1083874" y="3839319"/>
            <a:ext cx="5537870" cy="500137"/>
          </a:xfrm>
          <a:prstGeom prst="rect">
            <a:avLst/>
          </a:prstGeom>
          <a:noFill/>
          <a:ln w="9525">
            <a:noFill/>
            <a:miter lim="800000"/>
            <a:headEnd/>
            <a:tailEnd/>
          </a:ln>
        </p:spPr>
        <p:txBody>
          <a:bodyPr wrap="square" lIns="68580" tIns="34290" rIns="68580" bIns="34290">
            <a:spAutoFit/>
          </a:bodyPr>
          <a:lstStyle/>
          <a:p>
            <a:pPr>
              <a:spcBef>
                <a:spcPct val="50000"/>
              </a:spcBef>
            </a:pPr>
            <a:r>
              <a:rPr lang="zh-CN" altLang="en-US" sz="2800" b="1" dirty="0">
                <a:latin typeface="楷体" panose="02010609060101010101" pitchFamily="49" charset="-122"/>
                <a:ea typeface="楷体" panose="02010609060101010101" pitchFamily="49" charset="-122"/>
              </a:rPr>
              <a:t>洞庭湖上</a:t>
            </a:r>
            <a:r>
              <a:rPr lang="zh-CN" altLang="en-US" sz="2800" b="1" dirty="0">
                <a:solidFill>
                  <a:srgbClr val="FF0000"/>
                </a:solidFill>
                <a:latin typeface="楷体" pitchFamily="49" charset="-122"/>
                <a:ea typeface="楷体" pitchFamily="49" charset="-122"/>
              </a:rPr>
              <a:t>烟波浩渺</a:t>
            </a:r>
            <a:r>
              <a:rPr lang="zh-CN" altLang="en-US" sz="2800" b="1" dirty="0">
                <a:latin typeface="楷体" pitchFamily="49" charset="-122"/>
                <a:ea typeface="楷体" pitchFamily="49" charset="-122"/>
              </a:rPr>
              <a:t>，景色迷人。</a:t>
            </a:r>
          </a:p>
        </p:txBody>
      </p:sp>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056" y="1084380"/>
            <a:ext cx="3386174" cy="23685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251520" y="483518"/>
            <a:ext cx="1656184" cy="500137"/>
            <a:chOff x="251520" y="483518"/>
            <a:chExt cx="1656184" cy="500137"/>
          </a:xfrm>
        </p:grpSpPr>
        <p:sp>
          <p:nvSpPr>
            <p:cNvPr id="9" name="TextBox 11"/>
            <p:cNvSpPr txBox="1">
              <a:spLocks noChangeArrowheads="1"/>
            </p:cNvSpPr>
            <p:nvPr/>
          </p:nvSpPr>
          <p:spPr bwMode="auto">
            <a:xfrm>
              <a:off x="287528" y="483518"/>
              <a:ext cx="1620176" cy="500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p>
          </p:txBody>
        </p:sp>
        <p:sp>
          <p:nvSpPr>
            <p:cNvPr id="10" name="矩形 9"/>
            <p:cNvSpPr/>
            <p:nvPr/>
          </p:nvSpPr>
          <p:spPr>
            <a:xfrm>
              <a:off x="1835696" y="627534"/>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楷体" panose="02010609060101010101" pitchFamily="49" charset="-122"/>
                <a:ea typeface="楷体" panose="02010609060101010101" pitchFamily="49" charset="-122"/>
              </a:endParaRPr>
            </a:p>
          </p:txBody>
        </p:sp>
        <p:sp>
          <p:nvSpPr>
            <p:cNvPr id="11" name="矩形 10"/>
            <p:cNvSpPr/>
            <p:nvPr/>
          </p:nvSpPr>
          <p:spPr>
            <a:xfrm>
              <a:off x="251520" y="627534"/>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楷体" panose="02010609060101010101" pitchFamily="49" charset="-122"/>
                <a:ea typeface="楷体" panose="02010609060101010101" pitchFamily="49" charset="-122"/>
              </a:endParaRPr>
            </a:p>
          </p:txBody>
        </p:sp>
      </p:grpSp>
    </p:spTree>
    <p:extLst>
      <p:ext uri="{BB962C8B-B14F-4D97-AF65-F5344CB8AC3E}">
        <p14:creationId xmlns="" xmlns:p14="http://schemas.microsoft.com/office/powerpoint/2010/main" val="1173693908"/>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8"/>
          <p:cNvSpPr txBox="1">
            <a:spLocks noChangeArrowheads="1"/>
          </p:cNvSpPr>
          <p:nvPr/>
        </p:nvSpPr>
        <p:spPr bwMode="auto">
          <a:xfrm>
            <a:off x="1032173" y="1203598"/>
            <a:ext cx="3240360" cy="1842043"/>
          </a:xfrm>
          <a:prstGeom prst="rect">
            <a:avLst/>
          </a:prstGeom>
          <a:noFill/>
          <a:ln w="9525">
            <a:noFill/>
            <a:miter lim="800000"/>
            <a:headEnd/>
            <a:tailEnd/>
          </a:ln>
        </p:spPr>
        <p:txBody>
          <a:bodyPr wrap="square" lIns="68580" tIns="34290" rIns="68580" bIns="34290">
            <a:spAutoFit/>
          </a:bodyPr>
          <a:lstStyle/>
          <a:p>
            <a:pPr>
              <a:lnSpc>
                <a:spcPct val="120000"/>
              </a:lnSpc>
              <a:spcBef>
                <a:spcPct val="50000"/>
              </a:spcBef>
            </a:pPr>
            <a:r>
              <a:rPr lang="zh-CN" altLang="en-US" sz="2400" dirty="0">
                <a:solidFill>
                  <a:srgbClr val="FF0000"/>
                </a:solidFill>
                <a:latin typeface="楷体" panose="02010609060101010101" pitchFamily="49" charset="-122"/>
                <a:ea typeface="楷体" panose="02010609060101010101" pitchFamily="49" charset="-122"/>
              </a:rPr>
              <a:t>风光旖旎：</a:t>
            </a:r>
            <a:r>
              <a:rPr lang="zh-CN" altLang="en-US" sz="2400" dirty="0">
                <a:latin typeface="楷体" panose="02010609060101010101" pitchFamily="49" charset="-122"/>
                <a:ea typeface="楷体" panose="02010609060101010101" pitchFamily="49" charset="-122"/>
              </a:rPr>
              <a:t>形容景色柔和美好</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风光美丽动人。</a:t>
            </a:r>
            <a:r>
              <a:rPr lang="zh-CN" altLang="en-US" sz="2400" dirty="0">
                <a:solidFill>
                  <a:srgbClr val="0000FF"/>
                </a:solidFill>
                <a:latin typeface="楷体" panose="02010609060101010101" pitchFamily="49" charset="-122"/>
                <a:ea typeface="楷体" panose="02010609060101010101" pitchFamily="49" charset="-122"/>
              </a:rPr>
              <a:t>文中指瑞士莱芒湖的景色很迷人</a:t>
            </a:r>
            <a:r>
              <a:rPr lang="zh-CN" altLang="en-US" sz="2400" b="1" dirty="0">
                <a:solidFill>
                  <a:srgbClr val="0000FF"/>
                </a:solidFill>
                <a:latin typeface="楷体" panose="02010609060101010101" pitchFamily="49" charset="-122"/>
                <a:ea typeface="楷体" panose="02010609060101010101" pitchFamily="49" charset="-122"/>
              </a:rPr>
              <a:t>。</a:t>
            </a:r>
          </a:p>
        </p:txBody>
      </p:sp>
      <p:sp>
        <p:nvSpPr>
          <p:cNvPr id="12" name="Text Box 8"/>
          <p:cNvSpPr txBox="1">
            <a:spLocks noChangeArrowheads="1"/>
          </p:cNvSpPr>
          <p:nvPr/>
        </p:nvSpPr>
        <p:spPr bwMode="auto">
          <a:xfrm>
            <a:off x="1001688" y="3867893"/>
            <a:ext cx="6046613" cy="500137"/>
          </a:xfrm>
          <a:prstGeom prst="rect">
            <a:avLst/>
          </a:prstGeom>
          <a:noFill/>
          <a:ln w="9525">
            <a:noFill/>
            <a:miter lim="800000"/>
            <a:headEnd/>
            <a:tailEnd/>
          </a:ln>
        </p:spPr>
        <p:txBody>
          <a:bodyPr wrap="square" lIns="68580" tIns="34290" rIns="68580" bIns="34290">
            <a:spAutoFit/>
          </a:bodyPr>
          <a:lstStyle/>
          <a:p>
            <a:pPr>
              <a:spcBef>
                <a:spcPct val="50000"/>
              </a:spcBef>
            </a:pPr>
            <a:r>
              <a:rPr lang="zh-CN" altLang="en-US" sz="2800" b="1" dirty="0">
                <a:latin typeface="楷体" pitchFamily="49" charset="-122"/>
                <a:ea typeface="楷体" pitchFamily="49" charset="-122"/>
              </a:rPr>
              <a:t>海南岛一年四季</a:t>
            </a:r>
            <a:r>
              <a:rPr lang="zh-CN" altLang="en-US" sz="2800" b="1" dirty="0">
                <a:solidFill>
                  <a:srgbClr val="FF0000"/>
                </a:solidFill>
                <a:latin typeface="楷体" pitchFamily="49" charset="-122"/>
                <a:ea typeface="楷体" pitchFamily="49" charset="-122"/>
              </a:rPr>
              <a:t>风光旖旎</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使人陶醉。</a:t>
            </a:r>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88023" y="1054182"/>
            <a:ext cx="3651193" cy="23096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7046590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p:cNvSpPr txBox="1">
            <a:spLocks noChangeArrowheads="1"/>
          </p:cNvSpPr>
          <p:nvPr/>
        </p:nvSpPr>
        <p:spPr bwMode="auto">
          <a:xfrm>
            <a:off x="971600" y="987574"/>
            <a:ext cx="3600400" cy="2285241"/>
          </a:xfrm>
          <a:prstGeom prst="rect">
            <a:avLst/>
          </a:prstGeom>
          <a:noFill/>
          <a:ln w="9525">
            <a:noFill/>
            <a:miter lim="800000"/>
            <a:headEnd/>
            <a:tailEnd/>
          </a:ln>
        </p:spPr>
        <p:txBody>
          <a:bodyPr wrap="square" lIns="68580" tIns="34290" rIns="68580" bIns="34290">
            <a:spAutoFit/>
          </a:bodyPr>
          <a:lstStyle/>
          <a:p>
            <a:pPr>
              <a:lnSpc>
                <a:spcPct val="120000"/>
              </a:lnSpc>
              <a:spcBef>
                <a:spcPct val="50000"/>
              </a:spcBef>
            </a:pPr>
            <a:r>
              <a:rPr lang="zh-CN" altLang="en-US" sz="2400" dirty="0">
                <a:solidFill>
                  <a:srgbClr val="FF0000"/>
                </a:solidFill>
                <a:latin typeface="楷体" panose="02010609060101010101" pitchFamily="49" charset="-122"/>
                <a:ea typeface="楷体" panose="02010609060101010101" pitchFamily="49" charset="-122"/>
              </a:rPr>
              <a:t>相映成趣：</a:t>
            </a:r>
            <a:r>
              <a:rPr lang="zh-CN" altLang="en-US" sz="2400" dirty="0">
                <a:latin typeface="楷体" panose="02010609060101010101" pitchFamily="49" charset="-122"/>
                <a:ea typeface="楷体" panose="02010609060101010101" pitchFamily="49" charset="-122"/>
              </a:rPr>
              <a:t>二者互相衬托，显得更有情趣。</a:t>
            </a:r>
            <a:r>
              <a:rPr lang="zh-CN" altLang="en-US" sz="2400" dirty="0">
                <a:solidFill>
                  <a:srgbClr val="0000FF"/>
                </a:solidFill>
                <a:latin typeface="楷体" panose="02010609060101010101" pitchFamily="49" charset="-122"/>
                <a:ea typeface="楷体" panose="02010609060101010101" pitchFamily="49" charset="-122"/>
              </a:rPr>
              <a:t>文中指清空中的明月和水里的那个月亮互相衬托，显得更有情趣。</a:t>
            </a:r>
          </a:p>
        </p:txBody>
      </p:sp>
      <p:sp>
        <p:nvSpPr>
          <p:cNvPr id="51203" name="AutoShape 10" descr="20190306071313_kKBwd"/>
          <p:cNvSpPr>
            <a:spLocks noChangeAspect="1" noChangeArrowheads="1"/>
          </p:cNvSpPr>
          <p:nvPr/>
        </p:nvSpPr>
        <p:spPr bwMode="auto">
          <a:xfrm>
            <a:off x="4457700" y="2457450"/>
            <a:ext cx="228600" cy="228600"/>
          </a:xfrm>
          <a:prstGeom prst="rect">
            <a:avLst/>
          </a:prstGeom>
          <a:noFill/>
          <a:ln w="9525">
            <a:noFill/>
            <a:miter lim="800000"/>
            <a:headEnd/>
            <a:tailEnd/>
          </a:ln>
        </p:spPr>
        <p:txBody>
          <a:bodyPr lIns="68580" tIns="34290" rIns="68580" bIns="34290"/>
          <a:lstStyle/>
          <a:p>
            <a:endParaRPr lang="zh-CN" altLang="en-US">
              <a:latin typeface="楷体" panose="02010609060101010101" pitchFamily="49" charset="-122"/>
              <a:ea typeface="楷体" panose="02010609060101010101" pitchFamily="49" charset="-122"/>
            </a:endParaRPr>
          </a:p>
        </p:txBody>
      </p:sp>
      <p:sp>
        <p:nvSpPr>
          <p:cNvPr id="3" name="矩形 2"/>
          <p:cNvSpPr/>
          <p:nvPr/>
        </p:nvSpPr>
        <p:spPr>
          <a:xfrm>
            <a:off x="1043608" y="3959066"/>
            <a:ext cx="6408712"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飞舞的蝴蝶与五彩缤纷的鲜花</a:t>
            </a:r>
            <a:r>
              <a:rPr lang="zh-CN" altLang="en-US" sz="2800" b="1" dirty="0">
                <a:solidFill>
                  <a:srgbClr val="FF0000"/>
                </a:solidFill>
                <a:latin typeface="楷体" pitchFamily="49" charset="-122"/>
                <a:ea typeface="楷体" pitchFamily="49" charset="-122"/>
              </a:rPr>
              <a:t>相映成趣</a:t>
            </a:r>
            <a:r>
              <a:rPr lang="zh-CN" altLang="en-US" sz="2800" b="1" dirty="0">
                <a:latin typeface="楷体" pitchFamily="49" charset="-122"/>
                <a:ea typeface="楷体" pitchFamily="49" charset="-122"/>
              </a:rPr>
              <a:t>。</a:t>
            </a:r>
          </a:p>
        </p:txBody>
      </p:sp>
      <p:pic>
        <p:nvPicPr>
          <p:cNvPr id="7172"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63816" y="987574"/>
            <a:ext cx="3352600" cy="225560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1809416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p:cNvSpPr txBox="1">
            <a:spLocks noChangeArrowheads="1"/>
          </p:cNvSpPr>
          <p:nvPr/>
        </p:nvSpPr>
        <p:spPr bwMode="auto">
          <a:xfrm>
            <a:off x="971600" y="1131590"/>
            <a:ext cx="3888431" cy="1783180"/>
          </a:xfrm>
          <a:prstGeom prst="rect">
            <a:avLst/>
          </a:prstGeom>
          <a:noFill/>
          <a:ln w="9525">
            <a:noFill/>
            <a:miter lim="800000"/>
            <a:headEnd/>
            <a:tailEnd/>
          </a:ln>
        </p:spPr>
        <p:txBody>
          <a:bodyPr wrap="square" lIns="68580" tIns="34290" rIns="68580" bIns="34290">
            <a:spAutoFit/>
          </a:bodyPr>
          <a:lstStyle/>
          <a:p>
            <a:pPr>
              <a:lnSpc>
                <a:spcPct val="120000"/>
              </a:lnSpc>
              <a:spcBef>
                <a:spcPct val="50000"/>
              </a:spcBef>
            </a:pPr>
            <a:r>
              <a:rPr lang="zh-CN" altLang="en-US" sz="2100" dirty="0">
                <a:solidFill>
                  <a:srgbClr val="FF0000"/>
                </a:solidFill>
                <a:latin typeface="楷体" panose="02010609060101010101" pitchFamily="49" charset="-122"/>
                <a:ea typeface="楷体" panose="02010609060101010101" pitchFamily="49" charset="-122"/>
              </a:rPr>
              <a:t> </a:t>
            </a:r>
            <a:r>
              <a:rPr lang="zh-CN" altLang="en-US" sz="2400" dirty="0">
                <a:solidFill>
                  <a:srgbClr val="FF0000"/>
                </a:solidFill>
                <a:latin typeface="楷体" panose="02010609060101010101" pitchFamily="49" charset="-122"/>
                <a:ea typeface="楷体" panose="02010609060101010101" pitchFamily="49" charset="-122"/>
              </a:rPr>
              <a:t>美妙绝伦：</a:t>
            </a:r>
            <a:r>
              <a:rPr lang="zh-CN" altLang="en-US" sz="2400" dirty="0">
                <a:latin typeface="楷体" panose="02010609060101010101" pitchFamily="49" charset="-122"/>
                <a:ea typeface="楷体" panose="02010609060101010101" pitchFamily="49" charset="-122"/>
              </a:rPr>
              <a:t>形容非常美妙</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没有什么可以比得上它。</a:t>
            </a:r>
            <a:r>
              <a:rPr lang="zh-CN" altLang="en-US" sz="2400" dirty="0">
                <a:solidFill>
                  <a:srgbClr val="0000FF"/>
                </a:solidFill>
                <a:latin typeface="楷体" panose="02010609060101010101" pitchFamily="49" charset="-122"/>
                <a:ea typeface="楷体" panose="02010609060101010101" pitchFamily="49" charset="-122"/>
              </a:rPr>
              <a:t>文中指作者在故乡以外的地方看到的月亮也很美。</a:t>
            </a:r>
          </a:p>
        </p:txBody>
      </p:sp>
      <p:sp>
        <p:nvSpPr>
          <p:cNvPr id="51203" name="AutoShape 10" descr="20190306071313_kKBwd"/>
          <p:cNvSpPr>
            <a:spLocks noChangeAspect="1" noChangeArrowheads="1"/>
          </p:cNvSpPr>
          <p:nvPr/>
        </p:nvSpPr>
        <p:spPr bwMode="auto">
          <a:xfrm>
            <a:off x="4457700" y="2457450"/>
            <a:ext cx="228600" cy="228600"/>
          </a:xfrm>
          <a:prstGeom prst="rect">
            <a:avLst/>
          </a:prstGeom>
          <a:noFill/>
          <a:ln w="9525">
            <a:noFill/>
            <a:miter lim="800000"/>
            <a:headEnd/>
            <a:tailEnd/>
          </a:ln>
        </p:spPr>
        <p:txBody>
          <a:bodyPr lIns="68580" tIns="34290" rIns="68580" bIns="34290"/>
          <a:lstStyle/>
          <a:p>
            <a:endParaRPr lang="zh-CN" altLang="en-US">
              <a:latin typeface="楷体" panose="02010609060101010101" pitchFamily="49" charset="-122"/>
              <a:ea typeface="楷体" panose="02010609060101010101" pitchFamily="49" charset="-122"/>
            </a:endParaRPr>
          </a:p>
        </p:txBody>
      </p:sp>
      <p:sp>
        <p:nvSpPr>
          <p:cNvPr id="5" name="Text Box 3"/>
          <p:cNvSpPr txBox="1">
            <a:spLocks noChangeArrowheads="1"/>
          </p:cNvSpPr>
          <p:nvPr/>
        </p:nvSpPr>
        <p:spPr bwMode="auto">
          <a:xfrm>
            <a:off x="971600" y="3939902"/>
            <a:ext cx="4392488" cy="500137"/>
          </a:xfrm>
          <a:prstGeom prst="rect">
            <a:avLst/>
          </a:prstGeom>
          <a:noFill/>
          <a:ln w="9525">
            <a:noFill/>
            <a:miter lim="800000"/>
            <a:headEnd/>
            <a:tailEnd/>
          </a:ln>
        </p:spPr>
        <p:txBody>
          <a:bodyPr wrap="square" lIns="68580" tIns="34290" rIns="68580" bIns="34290">
            <a:spAutoFit/>
          </a:bodyPr>
          <a:lstStyle/>
          <a:p>
            <a:pPr>
              <a:spcBef>
                <a:spcPct val="50000"/>
              </a:spcBef>
            </a:pPr>
            <a:r>
              <a:rPr lang="zh-CN" altLang="en-US" sz="2800" b="1" dirty="0">
                <a:latin typeface="楷体" panose="02010609060101010101" pitchFamily="49" charset="-122"/>
                <a:ea typeface="楷体" panose="02010609060101010101" pitchFamily="49" charset="-122"/>
              </a:rPr>
              <a:t>九寨沟的景色</a:t>
            </a:r>
            <a:r>
              <a:rPr lang="zh-CN" altLang="en-US" sz="2800" b="1" dirty="0">
                <a:solidFill>
                  <a:srgbClr val="FF0000"/>
                </a:solidFill>
                <a:latin typeface="楷体" pitchFamily="49" charset="-122"/>
                <a:ea typeface="楷体" pitchFamily="49" charset="-122"/>
              </a:rPr>
              <a:t>美妙绝伦</a:t>
            </a:r>
            <a:r>
              <a:rPr lang="zh-CN" altLang="en-US" sz="2800" b="1" dirty="0">
                <a:latin typeface="楷体" pitchFamily="49" charset="-122"/>
                <a:ea typeface="楷体" pitchFamily="49" charset="-122"/>
              </a:rPr>
              <a:t>。 </a:t>
            </a:r>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20072" y="1377330"/>
            <a:ext cx="3316166" cy="21602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95391580"/>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p:cNvSpPr txBox="1">
            <a:spLocks noChangeArrowheads="1"/>
          </p:cNvSpPr>
          <p:nvPr/>
        </p:nvSpPr>
        <p:spPr bwMode="auto">
          <a:xfrm>
            <a:off x="971600" y="1388800"/>
            <a:ext cx="3210644" cy="1090683"/>
          </a:xfrm>
          <a:prstGeom prst="rect">
            <a:avLst/>
          </a:prstGeom>
          <a:noFill/>
          <a:ln w="9525">
            <a:noFill/>
            <a:miter lim="800000"/>
            <a:headEnd/>
            <a:tailEnd/>
          </a:ln>
        </p:spPr>
        <p:txBody>
          <a:bodyPr wrap="square" lIns="68580" tIns="34290" rIns="68580" bIns="34290">
            <a:spAutoFit/>
          </a:bodyPr>
          <a:lstStyle/>
          <a:p>
            <a:pPr>
              <a:lnSpc>
                <a:spcPct val="150000"/>
              </a:lnSpc>
              <a:spcBef>
                <a:spcPct val="50000"/>
              </a:spcBef>
            </a:pPr>
            <a:r>
              <a:rPr lang="zh-CN" altLang="en-US" sz="2100" dirty="0">
                <a:solidFill>
                  <a:srgbClr val="FF0000"/>
                </a:solidFill>
                <a:latin typeface="楷体" panose="02010609060101010101" pitchFamily="49" charset="-122"/>
                <a:ea typeface="楷体" panose="02010609060101010101" pitchFamily="49" charset="-122"/>
              </a:rPr>
              <a:t> </a:t>
            </a:r>
            <a:r>
              <a:rPr lang="zh-CN" altLang="en-US" sz="2400" dirty="0">
                <a:solidFill>
                  <a:srgbClr val="FF0000"/>
                </a:solidFill>
                <a:latin typeface="楷体" panose="02010609060101010101" pitchFamily="49" charset="-122"/>
                <a:ea typeface="楷体" panose="02010609060101010101" pitchFamily="49" charset="-122"/>
              </a:rPr>
              <a:t>茂林修竹：</a:t>
            </a:r>
            <a:r>
              <a:rPr lang="zh-CN" altLang="en-US" sz="2400" dirty="0">
                <a:latin typeface="楷体" panose="02010609060101010101" pitchFamily="49" charset="-122"/>
                <a:ea typeface="楷体" panose="02010609060101010101" pitchFamily="49" charset="-122"/>
              </a:rPr>
              <a:t>指茂密高大的树林竹林。</a:t>
            </a:r>
          </a:p>
        </p:txBody>
      </p:sp>
      <p:sp>
        <p:nvSpPr>
          <p:cNvPr id="51203" name="AutoShape 10" descr="20190306071313_kKBwd"/>
          <p:cNvSpPr>
            <a:spLocks noChangeAspect="1" noChangeArrowheads="1"/>
          </p:cNvSpPr>
          <p:nvPr/>
        </p:nvSpPr>
        <p:spPr bwMode="auto">
          <a:xfrm>
            <a:off x="4457700" y="2457450"/>
            <a:ext cx="228600" cy="228600"/>
          </a:xfrm>
          <a:prstGeom prst="rect">
            <a:avLst/>
          </a:prstGeom>
          <a:noFill/>
          <a:ln w="9525">
            <a:noFill/>
            <a:miter lim="800000"/>
            <a:headEnd/>
            <a:tailEnd/>
          </a:ln>
        </p:spPr>
        <p:txBody>
          <a:bodyPr lIns="68580" tIns="34290" rIns="68580" bIns="34290"/>
          <a:lstStyle/>
          <a:p>
            <a:endParaRPr lang="zh-CN" altLang="en-US">
              <a:latin typeface="楷体" panose="02010609060101010101" pitchFamily="49" charset="-122"/>
              <a:ea typeface="楷体" panose="02010609060101010101" pitchFamily="49" charset="-122"/>
            </a:endParaRPr>
          </a:p>
        </p:txBody>
      </p:sp>
      <p:sp>
        <p:nvSpPr>
          <p:cNvPr id="5" name="Text Box 3"/>
          <p:cNvSpPr txBox="1">
            <a:spLocks noChangeArrowheads="1"/>
          </p:cNvSpPr>
          <p:nvPr/>
        </p:nvSpPr>
        <p:spPr bwMode="auto">
          <a:xfrm>
            <a:off x="869876" y="3795886"/>
            <a:ext cx="7632848" cy="500137"/>
          </a:xfrm>
          <a:prstGeom prst="rect">
            <a:avLst/>
          </a:prstGeom>
          <a:noFill/>
          <a:ln w="9525">
            <a:noFill/>
            <a:miter lim="800000"/>
            <a:headEnd/>
            <a:tailEnd/>
          </a:ln>
        </p:spPr>
        <p:txBody>
          <a:bodyPr wrap="square" lIns="68580" tIns="34290" rIns="68580" bIns="34290">
            <a:spAutoFit/>
          </a:bodyPr>
          <a:lstStyle/>
          <a:p>
            <a:pPr>
              <a:spcBef>
                <a:spcPct val="50000"/>
              </a:spcBef>
            </a:pPr>
            <a:r>
              <a:rPr lang="zh-CN" altLang="en-US" sz="2800" b="1" dirty="0">
                <a:latin typeface="楷体" pitchFamily="49" charset="-122"/>
                <a:ea typeface="楷体" pitchFamily="49" charset="-122"/>
              </a:rPr>
              <a:t>此地崇山峻岭</a:t>
            </a:r>
            <a:r>
              <a:rPr lang="en-US" altLang="zh-CN" sz="2800" b="1" dirty="0">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茂林修竹</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清流急湍</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映带左右。</a:t>
            </a:r>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88186" y="1059582"/>
            <a:ext cx="3384376" cy="24590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2877945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文本框 12"/>
          <p:cNvSpPr txBox="1">
            <a:spLocks noChangeArrowheads="1"/>
          </p:cNvSpPr>
          <p:nvPr/>
        </p:nvSpPr>
        <p:spPr bwMode="auto">
          <a:xfrm>
            <a:off x="755576" y="1059582"/>
            <a:ext cx="7704856" cy="1260923"/>
          </a:xfrm>
          <a:prstGeom prst="rect">
            <a:avLst/>
          </a:prstGeom>
          <a:noFill/>
          <a:ln w="9525">
            <a:noFill/>
            <a:miter lim="800000"/>
            <a:headEnd/>
            <a:tailEnd/>
          </a:ln>
        </p:spPr>
        <p:txBody>
          <a:bodyPr wrap="square" lIns="68580" tIns="34290" rIns="68580" bIns="34290">
            <a:spAutoFit/>
          </a:bodyPr>
          <a:lstStyle/>
          <a:p>
            <a:pPr>
              <a:lnSpc>
                <a:spcPct val="150000"/>
              </a:lnSpc>
            </a:pPr>
            <a:r>
              <a:rPr lang="zh-CN" altLang="en-US" sz="2800" kern="0" dirty="0">
                <a:latin typeface="楷体" panose="02010609060101010101" pitchFamily="49" charset="-122"/>
                <a:ea typeface="楷体" panose="02010609060101010101" pitchFamily="49" charset="-122"/>
              </a:rPr>
              <a:t>    默读课文，说说哪句话是对“月是故乡明”的阐释？</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8" name="文本框 14">
            <a:extLst>
              <a:ext uri="{FF2B5EF4-FFF2-40B4-BE49-F238E27FC236}">
                <a16:creationId xmlns="" xmlns:a16="http://schemas.microsoft.com/office/drawing/2014/main" id="{2CE03CEB-302D-7F49-91E3-27EDABCA2FA5}"/>
              </a:ext>
            </a:extLst>
          </p:cNvPr>
          <p:cNvSpPr txBox="1"/>
          <p:nvPr/>
        </p:nvSpPr>
        <p:spPr>
          <a:xfrm>
            <a:off x="624428" y="353874"/>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整体感知</a:t>
            </a:r>
          </a:p>
        </p:txBody>
      </p:sp>
      <p:pic>
        <p:nvPicPr>
          <p:cNvPr id="9" name="图片 8">
            <a:extLst>
              <a:ext uri="{FF2B5EF4-FFF2-40B4-BE49-F238E27FC236}">
                <a16:creationId xmlns="" xmlns:a16="http://schemas.microsoft.com/office/drawing/2014/main" id="{09C90686-15F3-D346-BEB7-8A3E8DB4E2D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41982" y="406551"/>
            <a:ext cx="366860" cy="456338"/>
          </a:xfrm>
          <a:prstGeom prst="rect">
            <a:avLst/>
          </a:prstGeom>
        </p:spPr>
      </p:pic>
      <p:sp>
        <p:nvSpPr>
          <p:cNvPr id="2" name="矩形 1"/>
          <p:cNvSpPr/>
          <p:nvPr/>
        </p:nvSpPr>
        <p:spPr>
          <a:xfrm>
            <a:off x="899592" y="2797118"/>
            <a:ext cx="7560840" cy="954107"/>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    每个人都有个故乡。每个人的故乡都有个月亮。人人都爱自己的故乡的月亮。</a:t>
            </a:r>
          </a:p>
        </p:txBody>
      </p:sp>
    </p:spTree>
    <p:extLst>
      <p:ext uri="{BB962C8B-B14F-4D97-AF65-F5344CB8AC3E}">
        <p14:creationId xmlns="" xmlns:p14="http://schemas.microsoft.com/office/powerpoint/2010/main" val="340160463"/>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文本框 12"/>
          <p:cNvSpPr txBox="1">
            <a:spLocks noChangeArrowheads="1"/>
          </p:cNvSpPr>
          <p:nvPr/>
        </p:nvSpPr>
        <p:spPr bwMode="auto">
          <a:xfrm>
            <a:off x="467544" y="1059582"/>
            <a:ext cx="8064896" cy="1551771"/>
          </a:xfrm>
          <a:prstGeom prst="rect">
            <a:avLst/>
          </a:prstGeom>
          <a:noFill/>
          <a:ln w="9525">
            <a:noFill/>
            <a:miter lim="800000"/>
            <a:headEnd/>
            <a:tailEnd/>
          </a:ln>
        </p:spPr>
        <p:txBody>
          <a:bodyPr wrap="square" lIns="68580" tIns="34290" rIns="68580" bIns="34290">
            <a:spAutoFit/>
          </a:bodyPr>
          <a:lstStyle/>
          <a:p>
            <a:pPr>
              <a:lnSpc>
                <a:spcPct val="120000"/>
              </a:lnSpc>
            </a:pPr>
            <a:r>
              <a:rPr lang="zh-CN" altLang="en-US" sz="2800" kern="0" dirty="0">
                <a:latin typeface="楷体" panose="02010609060101010101" pitchFamily="49" charset="-122"/>
                <a:ea typeface="楷体" panose="02010609060101010101" pitchFamily="49" charset="-122"/>
              </a:rPr>
              <a:t>    自由读课文，说一说，除了故乡的月亮外，作者还写到了哪些地方的月亮？作者分别用什么词语形容了那些地方的月亮？</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2" name="矩形 1"/>
          <p:cNvSpPr/>
          <p:nvPr/>
        </p:nvSpPr>
        <p:spPr>
          <a:xfrm>
            <a:off x="1698114" y="2797119"/>
            <a:ext cx="1980029"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外国的月亮</a:t>
            </a:r>
          </a:p>
        </p:txBody>
      </p:sp>
      <p:sp>
        <p:nvSpPr>
          <p:cNvPr id="3" name="矩形 2"/>
          <p:cNvSpPr/>
          <p:nvPr/>
        </p:nvSpPr>
        <p:spPr>
          <a:xfrm>
            <a:off x="1710715" y="3776722"/>
            <a:ext cx="1980029"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北京的月亮</a:t>
            </a:r>
          </a:p>
        </p:txBody>
      </p:sp>
      <p:sp>
        <p:nvSpPr>
          <p:cNvPr id="4" name="右箭头 3"/>
          <p:cNvSpPr/>
          <p:nvPr/>
        </p:nvSpPr>
        <p:spPr>
          <a:xfrm>
            <a:off x="4352289" y="2956865"/>
            <a:ext cx="489204" cy="242316"/>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楷体" panose="02010609060101010101" pitchFamily="49" charset="-122"/>
              <a:ea typeface="楷体" panose="02010609060101010101" pitchFamily="49" charset="-122"/>
            </a:endParaRPr>
          </a:p>
        </p:txBody>
      </p:sp>
      <p:sp>
        <p:nvSpPr>
          <p:cNvPr id="11" name="右箭头 10"/>
          <p:cNvSpPr/>
          <p:nvPr/>
        </p:nvSpPr>
        <p:spPr>
          <a:xfrm>
            <a:off x="4352289" y="3928658"/>
            <a:ext cx="471295" cy="242316"/>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楷体" panose="02010609060101010101" pitchFamily="49" charset="-122"/>
              <a:ea typeface="楷体" panose="02010609060101010101" pitchFamily="49" charset="-122"/>
            </a:endParaRPr>
          </a:p>
        </p:txBody>
      </p:sp>
      <p:sp>
        <p:nvSpPr>
          <p:cNvPr id="12" name="矩形 11"/>
          <p:cNvSpPr/>
          <p:nvPr/>
        </p:nvSpPr>
        <p:spPr>
          <a:xfrm>
            <a:off x="5305484" y="2792744"/>
            <a:ext cx="162095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美妙绝伦</a:t>
            </a:r>
          </a:p>
        </p:txBody>
      </p:sp>
      <p:sp>
        <p:nvSpPr>
          <p:cNvPr id="13" name="矩形 12"/>
          <p:cNvSpPr/>
          <p:nvPr/>
        </p:nvSpPr>
        <p:spPr>
          <a:xfrm>
            <a:off x="5305484" y="3776722"/>
            <a:ext cx="902811"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奇景</a:t>
            </a:r>
          </a:p>
        </p:txBody>
      </p:sp>
    </p:spTree>
    <p:extLst>
      <p:ext uri="{BB962C8B-B14F-4D97-AF65-F5344CB8AC3E}">
        <p14:creationId xmlns="" xmlns:p14="http://schemas.microsoft.com/office/powerpoint/2010/main" val="2895486200"/>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1" grpId="0" animBg="1"/>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2276" y="2875748"/>
            <a:ext cx="526189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我的小月亮，我永远忘不掉你！</a:t>
            </a:r>
          </a:p>
        </p:txBody>
      </p:sp>
      <p:sp>
        <p:nvSpPr>
          <p:cNvPr id="3" name="矩形 2"/>
          <p:cNvSpPr/>
          <p:nvPr/>
        </p:nvSpPr>
        <p:spPr>
          <a:xfrm>
            <a:off x="683568" y="699542"/>
            <a:ext cx="7992888" cy="1133195"/>
          </a:xfrm>
          <a:prstGeom prst="rect">
            <a:avLst/>
          </a:prstGeom>
        </p:spPr>
        <p:txBody>
          <a:bodyPr wrap="square">
            <a:spAutoFit/>
          </a:bodyPr>
          <a:lstStyle/>
          <a:p>
            <a:pPr>
              <a:lnSpc>
                <a:spcPct val="130000"/>
              </a:lnSpc>
            </a:pPr>
            <a:r>
              <a:rPr lang="zh-CN" altLang="en-US" sz="2800" dirty="0">
                <a:latin typeface="楷体" panose="02010609060101010101" pitchFamily="49" charset="-122"/>
                <a:ea typeface="楷体" panose="02010609060101010101" pitchFamily="49" charset="-122"/>
              </a:rPr>
              <a:t>    读了课文之后，你认为哪句话最能表达作者的思乡之情？</a:t>
            </a:r>
          </a:p>
        </p:txBody>
      </p:sp>
      <p:pic>
        <p:nvPicPr>
          <p:cNvPr id="1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19459" y="1635646"/>
            <a:ext cx="2148758" cy="2108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5623406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浏览器截图20200127145741.png"/>
          <p:cNvPicPr>
            <a:picLocks noChangeAspect="1"/>
          </p:cNvPicPr>
          <p:nvPr/>
        </p:nvPicPr>
        <p:blipFill>
          <a:blip r:embed="rId2" cstate="print"/>
          <a:stretch>
            <a:fillRect/>
          </a:stretch>
        </p:blipFill>
        <p:spPr>
          <a:xfrm>
            <a:off x="4124" y="0"/>
            <a:ext cx="9135751" cy="5143500"/>
          </a:xfrm>
          <a:prstGeom prst="rect">
            <a:avLst/>
          </a:prstGeom>
        </p:spPr>
      </p:pic>
      <p:sp>
        <p:nvSpPr>
          <p:cNvPr id="2" name="矩形 1"/>
          <p:cNvSpPr>
            <a:spLocks noChangeArrowheads="1"/>
          </p:cNvSpPr>
          <p:nvPr/>
        </p:nvSpPr>
        <p:spPr bwMode="auto">
          <a:xfrm>
            <a:off x="1547813" y="555625"/>
            <a:ext cx="7058025" cy="3786188"/>
          </a:xfrm>
          <a:prstGeom prst="rect">
            <a:avLst/>
          </a:prstGeom>
          <a:noFill/>
          <a:ln w="9525">
            <a:noFill/>
            <a:miter lim="800000"/>
            <a:headEnd/>
            <a:tailEnd/>
          </a:ln>
        </p:spPr>
        <p:txBody>
          <a:bodyPr>
            <a:spAutoFit/>
          </a:bodyPr>
          <a:lstStyle/>
          <a:p>
            <a:pPr eaLnBrk="1" hangingPunct="1">
              <a:lnSpc>
                <a:spcPct val="150000"/>
              </a:lnSpc>
            </a:pPr>
            <a:r>
              <a:rPr lang="zh-CN" altLang="en-US" sz="3200" b="1">
                <a:latin typeface="楷体" pitchFamily="49" charset="-122"/>
                <a:ea typeface="楷体" pitchFamily="49" charset="-122"/>
              </a:rPr>
              <a:t>床前明月光，疑是地上霜。</a:t>
            </a:r>
            <a:endParaRPr lang="en-US" altLang="zh-CN" sz="3200" b="1">
              <a:latin typeface="楷体" pitchFamily="49" charset="-122"/>
              <a:ea typeface="楷体" pitchFamily="49" charset="-122"/>
            </a:endParaRPr>
          </a:p>
          <a:p>
            <a:pPr eaLnBrk="1" hangingPunct="1">
              <a:lnSpc>
                <a:spcPct val="150000"/>
              </a:lnSpc>
            </a:pPr>
            <a:r>
              <a:rPr lang="zh-CN" altLang="en-US" sz="3200" b="1">
                <a:latin typeface="楷体" pitchFamily="49" charset="-122"/>
                <a:ea typeface="楷体" pitchFamily="49" charset="-122"/>
              </a:rPr>
              <a:t>举头望明月，低头思故乡。</a:t>
            </a:r>
          </a:p>
          <a:p>
            <a:pPr eaLnBrk="1" hangingPunct="1">
              <a:lnSpc>
                <a:spcPct val="150000"/>
              </a:lnSpc>
            </a:pPr>
            <a:r>
              <a:rPr lang="zh-CN" altLang="en-US" sz="3200" b="1">
                <a:latin typeface="楷体" pitchFamily="49" charset="-122"/>
                <a:ea typeface="楷体" pitchFamily="49" charset="-122"/>
              </a:rPr>
              <a:t>秦时明月汉时关，万里长征人未还。</a:t>
            </a:r>
          </a:p>
          <a:p>
            <a:pPr eaLnBrk="1" hangingPunct="1">
              <a:lnSpc>
                <a:spcPct val="150000"/>
              </a:lnSpc>
            </a:pPr>
            <a:r>
              <a:rPr lang="zh-CN" altLang="en-US" sz="3200" b="1">
                <a:latin typeface="楷体" pitchFamily="49" charset="-122"/>
                <a:ea typeface="楷体" pitchFamily="49" charset="-122"/>
              </a:rPr>
              <a:t>春风又绿江南岸，明月何时照我还？</a:t>
            </a:r>
            <a:endParaRPr lang="en-US" altLang="zh-CN" sz="3200" b="1">
              <a:latin typeface="楷体" pitchFamily="49" charset="-122"/>
              <a:ea typeface="楷体" pitchFamily="49" charset="-122"/>
            </a:endParaRPr>
          </a:p>
          <a:p>
            <a:pPr eaLnBrk="1" hangingPunct="1">
              <a:lnSpc>
                <a:spcPct val="150000"/>
              </a:lnSpc>
            </a:pPr>
            <a:r>
              <a:rPr lang="zh-CN" altLang="en-US" sz="3200" b="1">
                <a:latin typeface="楷体" pitchFamily="49" charset="-122"/>
                <a:ea typeface="楷体" pitchFamily="49" charset="-122"/>
              </a:rPr>
              <a:t>明月有情应识我，年年相见在他乡。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1000"/>
                                        <p:tgtEl>
                                          <p:spTgt spid="2">
                                            <p:txEl>
                                              <p:pRg st="2" end="2"/>
                                            </p:txEl>
                                          </p:spTgt>
                                        </p:tgtEl>
                                      </p:cBhvr>
                                    </p:animEffect>
                                    <p:anim calcmode="lin" valueType="num">
                                      <p:cBhvr>
                                        <p:cTn id="2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1000"/>
                                        <p:tgtEl>
                                          <p:spTgt spid="2">
                                            <p:txEl>
                                              <p:pRg st="3" end="3"/>
                                            </p:txEl>
                                          </p:spTgt>
                                        </p:tgtEl>
                                      </p:cBhvr>
                                    </p:animEffect>
                                    <p:anim calcmode="lin" valueType="num">
                                      <p:cBhvr>
                                        <p:cTn id="27"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fade">
                                      <p:cBhvr>
                                        <p:cTn id="33" dur="1000"/>
                                        <p:tgtEl>
                                          <p:spTgt spid="2">
                                            <p:txEl>
                                              <p:pRg st="4" end="4"/>
                                            </p:txEl>
                                          </p:spTgt>
                                        </p:tgtEl>
                                      </p:cBhvr>
                                    </p:animEffect>
                                    <p:anim calcmode="lin" valueType="num">
                                      <p:cBhvr>
                                        <p:cTn id="3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94547" y="1556224"/>
            <a:ext cx="1457173" cy="2088232"/>
          </a:xfrm>
          <a:prstGeom prst="rect">
            <a:avLst/>
          </a:prstGeom>
        </p:spPr>
      </p:pic>
      <p:sp>
        <p:nvSpPr>
          <p:cNvPr id="5" name="文本框 14">
            <a:extLst>
              <a:ext uri="{FF2B5EF4-FFF2-40B4-BE49-F238E27FC236}">
                <a16:creationId xmlns="" xmlns:a16="http://schemas.microsoft.com/office/drawing/2014/main" id="{5484379D-3776-7748-BF08-F82CF795CA5C}"/>
              </a:ext>
            </a:extLst>
          </p:cNvPr>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互动课堂</a:t>
            </a:r>
          </a:p>
        </p:txBody>
      </p:sp>
      <p:pic>
        <p:nvPicPr>
          <p:cNvPr id="6" name="图片 5">
            <a:extLst>
              <a:ext uri="{FF2B5EF4-FFF2-40B4-BE49-F238E27FC236}">
                <a16:creationId xmlns="" xmlns:a16="http://schemas.microsoft.com/office/drawing/2014/main" id="{0E56DA78-629F-0143-BFBE-341A78A97ED5}"/>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36194" y="464186"/>
            <a:ext cx="366861" cy="456339"/>
          </a:xfrm>
          <a:prstGeom prst="rect">
            <a:avLst/>
          </a:prstGeom>
        </p:spPr>
      </p:pic>
      <p:sp>
        <p:nvSpPr>
          <p:cNvPr id="10" name="Rectangle 1"/>
          <p:cNvSpPr>
            <a:spLocks noChangeArrowheads="1"/>
          </p:cNvSpPr>
          <p:nvPr/>
        </p:nvSpPr>
        <p:spPr bwMode="auto">
          <a:xfrm>
            <a:off x="2031971" y="1793281"/>
            <a:ext cx="6120680" cy="1284006"/>
          </a:xfrm>
          <a:prstGeom prst="rect">
            <a:avLst/>
          </a:prstGeom>
          <a:noFill/>
          <a:ln w="9525">
            <a:noFill/>
            <a:miter lim="800000"/>
            <a:headEnd/>
            <a:tailEnd/>
          </a:ln>
        </p:spPr>
        <p:txBody>
          <a:bodyPr wrap="square" anchor="ctr">
            <a:spAutoFit/>
          </a:bodyPr>
          <a:lstStyle/>
          <a:p>
            <a:pPr>
              <a:lnSpc>
                <a:spcPct val="150000"/>
              </a:lnSpc>
            </a:pPr>
            <a:r>
              <a:rPr lang="zh-CN" altLang="en-US" sz="2800" b="1" dirty="0">
                <a:solidFill>
                  <a:srgbClr val="000000"/>
                </a:solidFill>
                <a:latin typeface="楷体" panose="02010609060101010101" pitchFamily="49" charset="-122"/>
                <a:ea typeface="楷体" panose="02010609060101010101" pitchFamily="49" charset="-122"/>
              </a:rPr>
              <a:t>    默读课文，说说作者由月亮想到了哪些往事，抒发了哪些感受。</a:t>
            </a:r>
            <a:endParaRPr lang="zh-CN" altLang="zh-CN" sz="2400" dirty="0">
              <a:solidFill>
                <a:srgbClr val="00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104016"/>
            <a:ext cx="8280920" cy="2677656"/>
          </a:xfrm>
          <a:prstGeom prst="rect">
            <a:avLst/>
          </a:prstGeom>
        </p:spPr>
        <p:txBody>
          <a:bodyPr wrap="square">
            <a:spAutoFit/>
          </a:bodyPr>
          <a:lstStyle/>
          <a:p>
            <a:pPr>
              <a:lnSpc>
                <a:spcPct val="120000"/>
              </a:lnSpc>
            </a:pPr>
            <a:r>
              <a:rPr lang="zh-CN" altLang="en-US" sz="2800" b="1" dirty="0">
                <a:latin typeface="楷体" pitchFamily="49" charset="-122"/>
                <a:ea typeface="楷体" pitchFamily="49" charset="-122"/>
              </a:rPr>
              <a:t>    但是，如果只有孤零零一个月亮，未免显得有点儿孤单。因此</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比如“</a:t>
            </a:r>
            <a:r>
              <a:rPr lang="zh-CN" altLang="en-US" sz="2800" b="1" dirty="0">
                <a:latin typeface="楷体" pitchFamily="49" charset="-122"/>
                <a:ea typeface="楷体" pitchFamily="49" charset="-122"/>
                <a:hlinkClick r:id="rId2" action="ppaction://hlinkpres?slideindex=1&amp;slidetitle="/>
              </a:rPr>
              <a:t>山高月小</a:t>
            </a:r>
            <a:r>
              <a:rPr lang="zh-CN" altLang="en-US" sz="2800" b="1" dirty="0">
                <a:latin typeface="楷体" pitchFamily="49" charset="-122"/>
                <a:ea typeface="楷体" pitchFamily="49" charset="-122"/>
              </a:rPr>
              <a:t>”“</a:t>
            </a:r>
            <a:r>
              <a:rPr lang="zh-CN" altLang="en-US" sz="2800" b="1" dirty="0">
                <a:latin typeface="楷体" pitchFamily="49" charset="-122"/>
                <a:ea typeface="楷体" pitchFamily="49" charset="-122"/>
                <a:hlinkClick r:id="rId3" action="ppaction://hlinkpres?slideindex=1&amp;slidetitle="/>
              </a:rPr>
              <a:t>三潭印月</a:t>
            </a:r>
            <a:r>
              <a:rPr lang="zh-CN" altLang="en-US" sz="2800" b="1" dirty="0">
                <a:latin typeface="楷体" pitchFamily="49" charset="-122"/>
                <a:ea typeface="楷体" pitchFamily="49" charset="-122"/>
              </a:rPr>
              <a:t>”，不可胜数。</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因此，我在故乡望月，从来不同山联系。像苏东坡说的“</a:t>
            </a:r>
            <a:r>
              <a:rPr lang="zh-CN" altLang="en-US" sz="2800" b="1" dirty="0">
                <a:latin typeface="楷体" pitchFamily="49" charset="-122"/>
                <a:ea typeface="楷体" pitchFamily="49" charset="-122"/>
                <a:hlinkClick r:id="rId4" action="ppaction://hlinkpres?slideindex=1&amp;slidetitle="/>
              </a:rPr>
              <a:t>月出于东山之上，徘徊于斗牛之间</a:t>
            </a:r>
            <a:r>
              <a:rPr lang="zh-CN" altLang="en-US" sz="2800" b="1" dirty="0">
                <a:latin typeface="楷体" pitchFamily="49" charset="-122"/>
                <a:ea typeface="楷体" pitchFamily="49" charset="-122"/>
              </a:rPr>
              <a:t>”，完全是我无法想象的。</a:t>
            </a:r>
          </a:p>
        </p:txBody>
      </p:sp>
      <p:sp>
        <p:nvSpPr>
          <p:cNvPr id="5" name="圆角矩形 4"/>
          <p:cNvSpPr/>
          <p:nvPr/>
        </p:nvSpPr>
        <p:spPr>
          <a:xfrm>
            <a:off x="1547664" y="4083918"/>
            <a:ext cx="5832648" cy="517234"/>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内心感受：在故乡望月从来不同山联系</a:t>
            </a:r>
          </a:p>
        </p:txBody>
      </p:sp>
      <p:sp>
        <p:nvSpPr>
          <p:cNvPr id="3" name="流程图: 资料带 2"/>
          <p:cNvSpPr/>
          <p:nvPr/>
        </p:nvSpPr>
        <p:spPr>
          <a:xfrm>
            <a:off x="899592" y="383936"/>
            <a:ext cx="4104456" cy="720080"/>
          </a:xfrm>
          <a:prstGeom prst="flowChartPunchedTape">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往事：回忆故乡的月亮</a:t>
            </a:r>
          </a:p>
        </p:txBody>
      </p:sp>
    </p:spTree>
    <p:extLst>
      <p:ext uri="{BB962C8B-B14F-4D97-AF65-F5344CB8AC3E}">
        <p14:creationId xmlns="" xmlns:p14="http://schemas.microsoft.com/office/powerpoint/2010/main" val="127414823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 xmlns:a14="http://schemas.microsoft.com/office/drawing/2010/main" val="0"/>
              </a:ext>
            </a:extLst>
          </a:blip>
          <a:srcRect l="27726"/>
          <a:stretch/>
        </p:blipFill>
        <p:spPr>
          <a:xfrm>
            <a:off x="5140814" y="4003463"/>
            <a:ext cx="2815562" cy="749873"/>
          </a:xfrm>
          <a:prstGeom prst="rect">
            <a:avLst/>
          </a:prstGeom>
        </p:spPr>
      </p:pic>
      <p:sp>
        <p:nvSpPr>
          <p:cNvPr id="3" name="矩形 2"/>
          <p:cNvSpPr/>
          <p:nvPr/>
        </p:nvSpPr>
        <p:spPr>
          <a:xfrm>
            <a:off x="466032" y="1199530"/>
            <a:ext cx="8066408" cy="2677656"/>
          </a:xfrm>
          <a:prstGeom prst="rect">
            <a:avLst/>
          </a:prstGeom>
        </p:spPr>
        <p:txBody>
          <a:bodyPr wrap="square">
            <a:spAutoFit/>
          </a:bodyPr>
          <a:lstStyle/>
          <a:p>
            <a:r>
              <a:rPr lang="zh-CN" altLang="en-US" sz="2800" b="1" dirty="0">
                <a:latin typeface="楷体" pitchFamily="49" charset="-122"/>
                <a:ea typeface="楷体" pitchFamily="49" charset="-122"/>
              </a:rPr>
              <a:t>    至于水，我故乡的小村子到处都是</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虽不能像洞庭湖“八月湖水平”那样有气派，但也颇有烟波浩渺之势。到了夏天，黄昏后，我躺在坑边场院的地上，数天上的星星。有时候在古柳下面点起篝火，然后上树一摇，成群的知了飞落下来，比白天用嚼烂的麦粒去粘要容易得多。</a:t>
            </a:r>
          </a:p>
        </p:txBody>
      </p:sp>
      <p:sp>
        <p:nvSpPr>
          <p:cNvPr id="4" name="圆角矩形 3"/>
          <p:cNvSpPr/>
          <p:nvPr/>
        </p:nvSpPr>
        <p:spPr>
          <a:xfrm>
            <a:off x="899592" y="4017521"/>
            <a:ext cx="3403056" cy="629206"/>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内心感受：美好、有趣</a:t>
            </a:r>
          </a:p>
        </p:txBody>
      </p:sp>
      <p:sp>
        <p:nvSpPr>
          <p:cNvPr id="12" name="流程图: 资料带 11"/>
          <p:cNvSpPr/>
          <p:nvPr/>
        </p:nvSpPr>
        <p:spPr>
          <a:xfrm>
            <a:off x="899592" y="383936"/>
            <a:ext cx="6696744" cy="720080"/>
          </a:xfrm>
          <a:prstGeom prst="flowChartPunchedTape">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往事：回忆故乡的月亮</a:t>
            </a:r>
            <a:r>
              <a:rPr lang="en-US" altLang="zh-CN" sz="2800" dirty="0">
                <a:solidFill>
                  <a:srgbClr val="FF0000"/>
                </a:solidFill>
                <a:latin typeface="楷体" panose="02010609060101010101" pitchFamily="49" charset="-122"/>
                <a:ea typeface="楷体" panose="02010609060101010101" pitchFamily="49" charset="-122"/>
              </a:rPr>
              <a:t>-</a:t>
            </a:r>
            <a:r>
              <a:rPr lang="zh-CN" altLang="en-US" sz="2800" dirty="0">
                <a:solidFill>
                  <a:srgbClr val="FF0000"/>
                </a:solidFill>
                <a:latin typeface="楷体" panose="02010609060101010101" pitchFamily="49" charset="-122"/>
                <a:ea typeface="楷体" panose="02010609060101010101" pitchFamily="49" charset="-122"/>
              </a:rPr>
              <a:t>数星星、逮知了</a:t>
            </a:r>
          </a:p>
        </p:txBody>
      </p:sp>
      <p:sp>
        <p:nvSpPr>
          <p:cNvPr id="5" name="文本框 6"/>
          <p:cNvSpPr txBox="1"/>
          <p:nvPr/>
        </p:nvSpPr>
        <p:spPr>
          <a:xfrm>
            <a:off x="5140814" y="3939902"/>
            <a:ext cx="2448272" cy="538674"/>
          </a:xfrm>
          <a:prstGeom prst="rect">
            <a:avLst/>
          </a:prstGeom>
          <a:noFill/>
        </p:spPr>
        <p:txBody>
          <a:bodyPr wrap="square" rtlCol="0" anchor="t">
            <a:spAutoFit/>
          </a:bodyPr>
          <a:lstStyle/>
          <a:p>
            <a:pPr>
              <a:lnSpc>
                <a:spcPct val="130000"/>
              </a:lnSpc>
            </a:pPr>
            <a:r>
              <a:rPr kumimoji="1" lang="zh-CN" altLang="en-US" sz="2600" dirty="0">
                <a:latin typeface="楷体" panose="02010609060101010101" pitchFamily="49" charset="-122"/>
                <a:ea typeface="楷体" panose="02010609060101010101" pitchFamily="49" charset="-122"/>
              </a:rPr>
              <a:t>对故乡的思念</a:t>
            </a:r>
          </a:p>
        </p:txBody>
      </p:sp>
    </p:spTree>
    <p:extLst>
      <p:ext uri="{BB962C8B-B14F-4D97-AF65-F5344CB8AC3E}">
        <p14:creationId xmlns="" xmlns:p14="http://schemas.microsoft.com/office/powerpoint/2010/main" val="316895595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98928" y="1118231"/>
            <a:ext cx="8005520" cy="2677656"/>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    到了更晚的时候，我走到坑边，抬头看到晴空一轮明月，清光四溢，与水里的那个月亮相映成趣。我当时虽然还不懂什么叫诗兴，可觉得心中油然有什么东西在萌动。有时候在坑边玩很久，才回家睡觉。在梦中见到两个月亮叠在一起，清光更加晶莹澄澈。</a:t>
            </a:r>
          </a:p>
        </p:txBody>
      </p:sp>
      <p:sp>
        <p:nvSpPr>
          <p:cNvPr id="8" name="圆角矩形 7"/>
          <p:cNvSpPr/>
          <p:nvPr/>
        </p:nvSpPr>
        <p:spPr>
          <a:xfrm>
            <a:off x="755576" y="3998732"/>
            <a:ext cx="3270048" cy="661250"/>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内心感受：诗兴萌动</a:t>
            </a:r>
          </a:p>
        </p:txBody>
      </p:sp>
      <p:sp>
        <p:nvSpPr>
          <p:cNvPr id="2" name="云形标注 1"/>
          <p:cNvSpPr/>
          <p:nvPr/>
        </p:nvSpPr>
        <p:spPr>
          <a:xfrm>
            <a:off x="4932040" y="3407961"/>
            <a:ext cx="4211960" cy="1181543"/>
          </a:xfrm>
          <a:prstGeom prst="cloudCallout">
            <a:avLst>
              <a:gd name="adj1" fmla="val -64816"/>
              <a:gd name="adj2" fmla="val 49434"/>
            </a:avLst>
          </a:prstGeom>
          <a:solidFill>
            <a:schemeClr val="accent1">
              <a:lumMod val="20000"/>
              <a:lumOff val="80000"/>
            </a:schemeClr>
          </a:solidFill>
          <a:ln w="0">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“萌动”能换成“萌发”吗？</a:t>
            </a:r>
          </a:p>
        </p:txBody>
      </p:sp>
      <p:sp>
        <p:nvSpPr>
          <p:cNvPr id="11" name="椭圆 10"/>
          <p:cNvSpPr/>
          <p:nvPr/>
        </p:nvSpPr>
        <p:spPr>
          <a:xfrm>
            <a:off x="3923928" y="2457059"/>
            <a:ext cx="677760" cy="402724"/>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3" name="流程图: 资料带 12"/>
          <p:cNvSpPr/>
          <p:nvPr/>
        </p:nvSpPr>
        <p:spPr>
          <a:xfrm>
            <a:off x="755576" y="339502"/>
            <a:ext cx="5472608" cy="720080"/>
          </a:xfrm>
          <a:prstGeom prst="flowChartPunchedTape">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往事：回忆故乡的月亮</a:t>
            </a:r>
            <a:r>
              <a:rPr lang="en-US" altLang="zh-CN" sz="2800" dirty="0">
                <a:solidFill>
                  <a:srgbClr val="FF0000"/>
                </a:solidFill>
                <a:latin typeface="楷体" panose="02010609060101010101" pitchFamily="49" charset="-122"/>
                <a:ea typeface="楷体" panose="02010609060101010101" pitchFamily="49" charset="-122"/>
              </a:rPr>
              <a:t>-</a:t>
            </a:r>
            <a:r>
              <a:rPr lang="zh-CN" altLang="en-US" sz="2800" dirty="0">
                <a:solidFill>
                  <a:srgbClr val="FF0000"/>
                </a:solidFill>
                <a:latin typeface="楷体" panose="02010609060101010101" pitchFamily="49" charset="-122"/>
                <a:ea typeface="楷体" panose="02010609060101010101" pitchFamily="49" charset="-122"/>
              </a:rPr>
              <a:t>看月亮</a:t>
            </a:r>
          </a:p>
        </p:txBody>
      </p:sp>
    </p:spTree>
    <p:extLst>
      <p:ext uri="{BB962C8B-B14F-4D97-AF65-F5344CB8AC3E}">
        <p14:creationId xmlns="" xmlns:p14="http://schemas.microsoft.com/office/powerpoint/2010/main" val="208623458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11"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592" y="1437833"/>
            <a:ext cx="518797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    </a:t>
            </a:r>
          </a:p>
        </p:txBody>
      </p:sp>
      <p:sp>
        <p:nvSpPr>
          <p:cNvPr id="7" name="矩形 6"/>
          <p:cNvSpPr/>
          <p:nvPr/>
        </p:nvSpPr>
        <p:spPr>
          <a:xfrm>
            <a:off x="598928" y="627534"/>
            <a:ext cx="8005520" cy="954107"/>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    我当时虽然还不懂什么叫诗兴，可觉得心中油然有什么东西在萌动。</a:t>
            </a:r>
          </a:p>
        </p:txBody>
      </p:sp>
      <p:sp>
        <p:nvSpPr>
          <p:cNvPr id="3" name="矩形 2"/>
          <p:cNvSpPr/>
          <p:nvPr/>
        </p:nvSpPr>
        <p:spPr>
          <a:xfrm>
            <a:off x="857272" y="1898944"/>
            <a:ext cx="5827264" cy="1384995"/>
          </a:xfrm>
          <a:prstGeom prst="rect">
            <a:avLst/>
          </a:prstGeom>
        </p:spPr>
        <p:txBody>
          <a:bodyPr wrap="square">
            <a:spAutoFit/>
          </a:bodyPr>
          <a:lstStyle/>
          <a:p>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“萌”是萌芽、新生，“动”是悸动，“萌动”表现了“我”在儿时生发出的对美的感悟和领会</a:t>
            </a:r>
            <a:r>
              <a:rPr lang="zh-CN" altLang="en-US"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683568" y="3848730"/>
            <a:ext cx="7488832" cy="523220"/>
          </a:xfrm>
          <a:prstGeom prst="rect">
            <a:avLst/>
          </a:prstGeom>
        </p:spPr>
        <p:txBody>
          <a:bodyPr wrap="square">
            <a:spAutoFit/>
          </a:bodyPr>
          <a:lstStyle/>
          <a:p>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“萌发”比喻事物发生，没有悸动之意。</a:t>
            </a:r>
          </a:p>
        </p:txBody>
      </p:sp>
      <p:sp>
        <p:nvSpPr>
          <p:cNvPr id="10" name="椭圆 9"/>
          <p:cNvSpPr/>
          <p:nvPr/>
        </p:nvSpPr>
        <p:spPr>
          <a:xfrm>
            <a:off x="3563888" y="1160914"/>
            <a:ext cx="677760" cy="402724"/>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4" name="云形 3"/>
          <p:cNvSpPr/>
          <p:nvPr/>
        </p:nvSpPr>
        <p:spPr>
          <a:xfrm>
            <a:off x="6684536" y="1789774"/>
            <a:ext cx="2207944" cy="1494165"/>
          </a:xfrm>
          <a:prstGeom prst="cloud">
            <a:avLst/>
          </a:prstGeom>
          <a:solidFill>
            <a:schemeClr val="accent1">
              <a:lumMod val="20000"/>
              <a:lumOff val="80000"/>
            </a:schemeClr>
          </a:solidFill>
          <a:ln w="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“萌动”更好</a:t>
            </a:r>
          </a:p>
        </p:txBody>
      </p:sp>
    </p:spTree>
    <p:extLst>
      <p:ext uri="{BB962C8B-B14F-4D97-AF65-F5344CB8AC3E}">
        <p14:creationId xmlns="" xmlns:p14="http://schemas.microsoft.com/office/powerpoint/2010/main" val="110748974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6395" y="699542"/>
            <a:ext cx="7416824" cy="1057790"/>
          </a:xfrm>
          <a:prstGeom prst="rect">
            <a:avLst/>
          </a:prstGeom>
        </p:spPr>
        <p:txBody>
          <a:bodyPr wrap="square">
            <a:spAutoFit/>
          </a:bodyPr>
          <a:lstStyle/>
          <a:p>
            <a:pPr>
              <a:lnSpc>
                <a:spcPct val="120000"/>
              </a:lnSpc>
            </a:pPr>
            <a:r>
              <a:rPr lang="zh-CN" altLang="en-US" sz="2800" b="1" dirty="0">
                <a:latin typeface="楷体" panose="02010609060101010101" pitchFamily="49" charset="-122"/>
                <a:ea typeface="楷体" panose="02010609060101010101" pitchFamily="49" charset="-122"/>
              </a:rPr>
              <a:t>    作者明明是在回忆故乡的月亮为什么写这些童年趣事呢？ </a:t>
            </a:r>
          </a:p>
        </p:txBody>
      </p:sp>
      <p:grpSp>
        <p:nvGrpSpPr>
          <p:cNvPr id="6" name="组合 5"/>
          <p:cNvGrpSpPr/>
          <p:nvPr/>
        </p:nvGrpSpPr>
        <p:grpSpPr>
          <a:xfrm>
            <a:off x="826763" y="1826004"/>
            <a:ext cx="4393307" cy="2160241"/>
            <a:chOff x="611573" y="2443789"/>
            <a:chExt cx="4464496" cy="1463708"/>
          </a:xfrm>
        </p:grpSpPr>
        <p:sp>
          <p:nvSpPr>
            <p:cNvPr id="4" name="矩形 3"/>
            <p:cNvSpPr/>
            <p:nvPr/>
          </p:nvSpPr>
          <p:spPr>
            <a:xfrm>
              <a:off x="704913" y="2563348"/>
              <a:ext cx="4371156" cy="1230382"/>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cs typeface="汉语拼音" pitchFamily="34" charset="0"/>
                </a:rPr>
                <a:t>    </a:t>
              </a:r>
              <a:r>
                <a:rPr lang="zh-CN" altLang="en-US" sz="2800" b="1" dirty="0">
                  <a:solidFill>
                    <a:srgbClr val="FF0000"/>
                  </a:solidFill>
                  <a:latin typeface="楷体" panose="02010609060101010101" pitchFamily="49" charset="-122"/>
                  <a:ea typeface="楷体" panose="02010609060101010101" pitchFamily="49" charset="-122"/>
                  <a:cs typeface="汉语拼音" pitchFamily="34" charset="0"/>
                </a:rPr>
                <a:t>这些童年趣事也是围绕着月亮来写的，通过回忆这些往事更能表达作者对故乡的眷恋和思念。</a:t>
              </a:r>
            </a:p>
          </p:txBody>
        </p:sp>
        <p:sp>
          <p:nvSpPr>
            <p:cNvPr id="5" name="圆角矩形 4"/>
            <p:cNvSpPr/>
            <p:nvPr/>
          </p:nvSpPr>
          <p:spPr>
            <a:xfrm>
              <a:off x="611573" y="2443789"/>
              <a:ext cx="4464496" cy="1463708"/>
            </a:xfrm>
            <a:prstGeom prst="roundRect">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64088" y="1635646"/>
            <a:ext cx="2809131" cy="23072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59582"/>
            <a:ext cx="8280920" cy="2893100"/>
          </a:xfrm>
          <a:prstGeom prst="rect">
            <a:avLst/>
          </a:prstGeom>
        </p:spPr>
        <p:txBody>
          <a:bodyPr wrap="square">
            <a:spAutoFit/>
          </a:bodyPr>
          <a:lstStyle/>
          <a:p>
            <a:pPr>
              <a:lnSpc>
                <a:spcPct val="130000"/>
              </a:lnSpc>
            </a:pPr>
            <a:r>
              <a:rPr lang="zh-CN" altLang="en-US" sz="2800" b="1" dirty="0">
                <a:latin typeface="楷体" panose="02010609060101010101" pitchFamily="49" charset="-122"/>
                <a:ea typeface="楷体" panose="02010609060101010101" pitchFamily="49" charset="-122"/>
              </a:rPr>
              <a:t>    在这期间，我曾到过将近三十个国家，看到过许许多多的月亮。在</a:t>
            </a:r>
            <a:r>
              <a:rPr lang="zh-CN" altLang="en-US" sz="2800" b="1" dirty="0">
                <a:solidFill>
                  <a:srgbClr val="FF0000"/>
                </a:solidFill>
                <a:latin typeface="楷体" pitchFamily="49" charset="-122"/>
                <a:ea typeface="楷体" pitchFamily="49" charset="-122"/>
              </a:rPr>
              <a:t>风光旖旎</a:t>
            </a:r>
            <a:r>
              <a:rPr lang="zh-CN" altLang="en-US" sz="2800" b="1" dirty="0">
                <a:latin typeface="楷体" pitchFamily="49" charset="-122"/>
                <a:ea typeface="楷体" pitchFamily="49" charset="-122"/>
              </a:rPr>
              <a:t>的瑞士莱芒湖上，在</a:t>
            </a:r>
            <a:r>
              <a:rPr lang="zh-CN" altLang="en-US" sz="2800" b="1" dirty="0">
                <a:solidFill>
                  <a:srgbClr val="FF0000"/>
                </a:solidFill>
                <a:latin typeface="楷体" pitchFamily="49" charset="-122"/>
                <a:ea typeface="楷体" pitchFamily="49" charset="-122"/>
              </a:rPr>
              <a:t>无边无垠</a:t>
            </a:r>
            <a:r>
              <a:rPr lang="zh-CN" altLang="en-US" sz="2800" b="1" dirty="0">
                <a:latin typeface="楷体" pitchFamily="49" charset="-122"/>
                <a:ea typeface="楷体" pitchFamily="49" charset="-122"/>
              </a:rPr>
              <a:t>的非洲大沙漠中，在</a:t>
            </a:r>
            <a:r>
              <a:rPr lang="zh-CN" altLang="en-US" sz="2800" b="1" dirty="0">
                <a:solidFill>
                  <a:srgbClr val="FF0000"/>
                </a:solidFill>
                <a:latin typeface="楷体" pitchFamily="49" charset="-122"/>
                <a:ea typeface="楷体" pitchFamily="49" charset="-122"/>
              </a:rPr>
              <a:t>碧波万顷</a:t>
            </a:r>
            <a:r>
              <a:rPr lang="zh-CN" altLang="en-US" sz="2800" b="1" dirty="0">
                <a:latin typeface="楷体" pitchFamily="49" charset="-122"/>
                <a:ea typeface="楷体" pitchFamily="49" charset="-122"/>
              </a:rPr>
              <a:t>的大海中，在</a:t>
            </a:r>
            <a:r>
              <a:rPr lang="zh-CN" altLang="en-US" sz="2800" b="1" dirty="0">
                <a:solidFill>
                  <a:srgbClr val="FF0000"/>
                </a:solidFill>
                <a:latin typeface="楷体" pitchFamily="49" charset="-122"/>
                <a:ea typeface="楷体" pitchFamily="49" charset="-122"/>
              </a:rPr>
              <a:t>巍峨雄奇</a:t>
            </a:r>
            <a:r>
              <a:rPr lang="zh-CN" altLang="en-US" sz="2800" b="1" dirty="0">
                <a:latin typeface="楷体" pitchFamily="49" charset="-122"/>
                <a:ea typeface="楷体" pitchFamily="49" charset="-122"/>
              </a:rPr>
              <a:t>的高山上，我都看到过月亮。这些月亮应该说都是</a:t>
            </a:r>
            <a:r>
              <a:rPr lang="zh-CN" altLang="en-US" sz="2800" b="1" dirty="0">
                <a:solidFill>
                  <a:srgbClr val="FF0000"/>
                </a:solidFill>
                <a:latin typeface="楷体" pitchFamily="49" charset="-122"/>
                <a:ea typeface="楷体" pitchFamily="49" charset="-122"/>
              </a:rPr>
              <a:t>美妙绝伦</a:t>
            </a:r>
            <a:r>
              <a:rPr lang="zh-CN" altLang="en-US" sz="2800" b="1" dirty="0">
                <a:latin typeface="楷体" pitchFamily="49" charset="-122"/>
                <a:ea typeface="楷体" pitchFamily="49" charset="-122"/>
              </a:rPr>
              <a:t>的，我都非常喜欢。</a:t>
            </a:r>
          </a:p>
        </p:txBody>
      </p:sp>
      <p:sp>
        <p:nvSpPr>
          <p:cNvPr id="5" name="圆角矩形 4"/>
          <p:cNvSpPr/>
          <p:nvPr/>
        </p:nvSpPr>
        <p:spPr>
          <a:xfrm>
            <a:off x="467544" y="4002664"/>
            <a:ext cx="3240360" cy="517234"/>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内心感受：美妙绝伦</a:t>
            </a:r>
          </a:p>
        </p:txBody>
      </p:sp>
      <p:sp>
        <p:nvSpPr>
          <p:cNvPr id="3" name="流程图: 资料带 2"/>
          <p:cNvSpPr/>
          <p:nvPr/>
        </p:nvSpPr>
        <p:spPr>
          <a:xfrm>
            <a:off x="899592" y="339502"/>
            <a:ext cx="5112568" cy="720080"/>
          </a:xfrm>
          <a:prstGeom prst="flowChartPunchedTape">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往事：看世界其他地方的月亮</a:t>
            </a:r>
          </a:p>
        </p:txBody>
      </p:sp>
      <p:pic>
        <p:nvPicPr>
          <p:cNvPr id="12" name="图片 11">
            <a:extLst>
              <a:ext uri="{FF2B5EF4-FFF2-40B4-BE49-F238E27FC236}">
                <a16:creationId xmlns="" xmlns:a16="http://schemas.microsoft.com/office/drawing/2014/main" id="{22BADDDF-DD50-8C49-833D-C31B86EBD4E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995936" y="3872320"/>
            <a:ext cx="1161887" cy="542018"/>
          </a:xfrm>
          <a:prstGeom prst="rect">
            <a:avLst/>
          </a:prstGeom>
          <a:effectLst>
            <a:outerShdw blurRad="50800" dist="38100" dir="2700000" algn="tl" rotWithShape="0">
              <a:prstClr val="black">
                <a:alpha val="40000"/>
              </a:prstClr>
            </a:outerShdw>
          </a:effectLst>
        </p:spPr>
      </p:pic>
      <p:sp>
        <p:nvSpPr>
          <p:cNvPr id="13" name="文本框 9"/>
          <p:cNvSpPr txBox="1"/>
          <p:nvPr/>
        </p:nvSpPr>
        <p:spPr>
          <a:xfrm>
            <a:off x="4139952" y="3974552"/>
            <a:ext cx="760090" cy="438582"/>
          </a:xfrm>
          <a:prstGeom prst="rect">
            <a:avLst/>
          </a:prstGeom>
          <a:noFill/>
        </p:spPr>
        <p:txBody>
          <a:bodyPr wrap="square" lIns="68580" tIns="34290" rIns="68580" bIns="34290" rtlCol="0">
            <a:spAutoFit/>
          </a:bodyPr>
          <a:lstStyle/>
          <a:p>
            <a:r>
              <a:rPr lang="zh-CN" altLang="en-US" sz="2400" b="1" dirty="0">
                <a:solidFill>
                  <a:schemeClr val="bg1"/>
                </a:solidFill>
                <a:latin typeface="楷体" panose="02010609060101010101" pitchFamily="49" charset="-122"/>
                <a:ea typeface="楷体" panose="02010609060101010101" pitchFamily="49" charset="-122"/>
              </a:rPr>
              <a:t>排比</a:t>
            </a:r>
          </a:p>
        </p:txBody>
      </p:sp>
      <p:sp>
        <p:nvSpPr>
          <p:cNvPr id="14" name="矩形 13"/>
          <p:cNvSpPr/>
          <p:nvPr/>
        </p:nvSpPr>
        <p:spPr>
          <a:xfrm>
            <a:off x="5262608" y="3799016"/>
            <a:ext cx="3504223" cy="923330"/>
          </a:xfrm>
          <a:prstGeom prst="rect">
            <a:avLst/>
          </a:prstGeom>
        </p:spPr>
        <p:txBody>
          <a:bodyPr wrap="square">
            <a:spAutoFit/>
          </a:bodyPr>
          <a:lstStyle/>
          <a:p>
            <a:r>
              <a:rPr lang="en-US" altLang="zh-CN" sz="1800" b="1" dirty="0">
                <a:solidFill>
                  <a:srgbClr val="FF0000"/>
                </a:solidFill>
                <a:latin typeface="楷体" panose="02010609060101010101" pitchFamily="49" charset="-122"/>
                <a:ea typeface="楷体" panose="02010609060101010101" pitchFamily="49" charset="-122"/>
              </a:rPr>
              <a:t>    </a:t>
            </a:r>
            <a:r>
              <a:rPr lang="zh-CN" altLang="zh-CN" sz="1800" b="1" dirty="0">
                <a:solidFill>
                  <a:srgbClr val="FF0000"/>
                </a:solidFill>
                <a:latin typeface="楷体" panose="02010609060101010101" pitchFamily="49" charset="-122"/>
                <a:ea typeface="楷体" panose="02010609060101010101" pitchFamily="49" charset="-122"/>
              </a:rPr>
              <a:t>作者游历</a:t>
            </a:r>
            <a:r>
              <a:rPr lang="zh-CN" altLang="zh-CN" sz="1800" b="1">
                <a:solidFill>
                  <a:srgbClr val="FF0000"/>
                </a:solidFill>
                <a:latin typeface="楷体" panose="02010609060101010101" pitchFamily="49" charset="-122"/>
                <a:ea typeface="楷体" panose="02010609060101010101" pitchFamily="49" charset="-122"/>
              </a:rPr>
              <a:t>的地方风景</a:t>
            </a:r>
            <a:r>
              <a:rPr lang="zh-CN" altLang="zh-CN" sz="1800" b="1" dirty="0">
                <a:solidFill>
                  <a:srgbClr val="FF0000"/>
                </a:solidFill>
                <a:latin typeface="楷体" panose="02010609060101010101" pitchFamily="49" charset="-122"/>
                <a:ea typeface="楷体" panose="02010609060101010101" pitchFamily="49" charset="-122"/>
              </a:rPr>
              <a:t>各异，月亮更是“美妙绝伦”，为下文思念故乡的小月亮做了铺垫。</a:t>
            </a:r>
          </a:p>
        </p:txBody>
      </p:sp>
    </p:spTree>
    <p:extLst>
      <p:ext uri="{BB962C8B-B14F-4D97-AF65-F5344CB8AC3E}">
        <p14:creationId xmlns="" xmlns:p14="http://schemas.microsoft.com/office/powerpoint/2010/main" val="133658447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descr="data:image/jpeg;base64,/9j/4AAQSkZJRgABAQEASABIAAD/2wBDAAgGBgcGBQgHBwcJCQgKDBQNDAsLDBkSEw8UHRofHh0aHBwgJC4nICIsIxwcKDcpLDAxNDQ0Hyc5PTgyPC4zNDL/2wBDAQkJCQwLDBgNDRgyIRwhMjIyMjIyMjIyMjIyMjIyMjIyMjIyMjIyMjIyMjIyMjIyMjIyMjIyMjIyMjIyMjIyMjL/wAARCAH0AfQDARIAAhIBAxIB/8QAHAABAAICAwEAAAAAAAAAAAAAAAYHBAUCAwgB/8QATxAAAQMDAQUFBQQGBgYIBwAAAAECAwQFEQYHEiExQRNRYXGBFCIykaEjQrHBFSRSYnLRFjOCkqLhFyVjk7LwCDQ1Q1Nz0vEYN0Zkg4Sz/8QAGwEBAAIDAQEAAAAAAAAAAAAAAAEDAgQFBgf/xAA3EQEAAgECBAMFBgYCAwEAAAAAAQIDBBEFEiExIkFREzJhcaEUQoGRsdEVI1LB4fAkMwY0U/H/2gAMAwEAAhEDEQA/AL2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Y1wr6W10E1dWzNhpoG78kjuTUINtnmfFs/c1i4bLVwseuemVX8UQJRLG/ZP4Zo6iCOeF7XxSNR7HtXKOReKKikX2bPWXZzY3Ocrv1fGV8HOT8iBmxr2SsAZAfHKjWqqrhE5qAH3pnoUVp2ru20PailctbNDQW6RZ2MjfhrI2uwxiInBVdwyvdkJFUb2leoTkQLQAAAAAAAAAAAAAAAAAAAAAAAAAAAAAAAAAAAAAAAAAAAAAAAAAAAAAAAAAAAAAAAAAAAAAAAAAAAAAAAAAAAAAAAAAAAAAAAAAAAAAAAAAAAAAAAAAAAAAAAAAAAD8eid5p9UWirvlhqKCiuctunfu4qI85REXinRcL4AETG7cLwXGF+RQ1o1LfdmWqpLRqSWorLe9E47zpPd6SRK7ivi38wnZKqJmvdfJi2+40l1oYa6hqI6immbvMkjXKKn/PQgWm+7KAARzXWm5dVaTqbZTzMinVzZInPT3d5q5wvgvFCRgY2jeNmSP6JstVp7R9utda+N1RA12/2a5amXKqIi9cZJABERtGyQABwlYksT43fC9qtXyVMKcwAhugNCN0Sy4ItYlS6qlarVazd3Y253UXvXjxJkBjWuzIAAAAAAAAAAAAAAAAAAAAAAAAAAAAAAAAAAAAAAAAAAAAAAAAAAAAAAAAAAAAAAAAAAAAAAAAAAAAAAAAAAAAAAAAAAAAAAAAAAAAAAAAAAAAAAAAAAAAAAAAAAAAAA65AAajUOm7Zqi3OornTo9icY5WriSJ3e1ei/RTbgRMb90opofRSaLpaymbc5axlRKkjWuYjGswmOCIq8V6r4cjL1ZrC2aPoPaK56vmkRUgpo/jlXw7k71UDGsbQmbRHdv3ORrVc5URqJlVVcInqUB2uuNrVXIyDFNaWuwrUVWU7PBV5yO/54BKVXissu97VNLWV74UrHV9QxcLFRt38L4u+H6mv0/sVsFsayS6Pluc7eKtf7kSL4NTn6qQlnNoRFIjui9Zt2rJ5FZarFCiquE7eV0jv7rE/MumjtVBbo0joqKmpmImESGJrPwQIYzkWRGyjWa22p3dc0NrlYxeKLDbsJ83l/koV811qgl1btYtadpWW2okYnH7W3I5P8HEv0lCre61RFLtzuVNMkV2sESu5KkUjonJ/Zeil03K02+70zqa4UUFVE5MK2ViO/wDZfInZCr2i1pNMaxs+raVZbdU4lYn2lPL7skfmnVPFOBWGq9klysE0l60tVvWKHMqQI5WzwonH3HJ8SJ3c/MJYxO8MJpMdl3pyK82Ya+dqmifb7nK1btTtzlMJ28f7XmnX5kC1hW2/RYY6gZgAAAAAAAAAAAAAAAAAAAAAAAAAAAAAAAAAAAAAAAAAAAAAAAAAAAAAAAAAAAAAAAAAAAAAAAAAAAAAAAAAAAAAAAAAAAAAAAAAAAAAAAAAAAAAAAAAAGr1DS3ars8kdkuDKGvRzXRyyR77VwvFqp3KAJ38m09Fx3lRVWptqtjeq1lipK2FvN9PAr2qnmx2foAV72jut0rLT22ShuNwht15t01sqpXpG1+d6PeXgiLnDm8fDqBYwi3qs1EyqJ3n1PiTzQDMefqK3/6Sdr1bFcXu9ihfI5WI7j2Ubt1rEXplVTPqZuydd3axeEXgqx1KJ/vkJJUx4rJp7y9KOjp6CljpaWGOGCJu6yONuGtTuRDIIFiQ+KAH04PlaxMvc1qeK4DC2StI3tOwmImezmYlTcqSjpJqqpqYooIW78kjnphid6mbCMlLRvWd0JmJjuyyrK3btp6nqHx09FXVMbVx2qI1iL4oirnBmiYvt4YQx5677StMhGmNqVg1MkjI1lpalnHsJ0RFene1UXCkqM+orgrzZPp1ZMsdfaTtVNlTJiU1zpqtyNjfxVMoi9fIvaeHX4c1uWs9fixW3w3pG8qF2h2OXQGt6LUFnXsaaeVZ2ManCORFy9n8LkXl4qWFtmtiV2gpard+0opmTNXuRV3XfRfobqGraNp3hleOm6ZW+tiuNupq6BcxVETZWL4OTKEQ2R17q3Z3RMeuXUsklN6NXKJ8lQJZRO6KT0TgEDIAAAAAAAAAAAAAAAAAAAAAAAAAAAAAAAAAAAAAAAAAAAAAAAAAAAAAAAAAAAAAAAAAAAAAAAAAAAAAAAAAAAAAAAAAAAAAAAAAAAAAAAAAAAAAAAAAABFwuUAAYVVaLbXVUNVV0FNPUQO3opZYkc5i+CqZoEbJPLmPMAKItrv6Nf8ASBlixuxVNU+PC8t2Zu83/FgyttNrnt2oLVqWmbhVRI3PT7ssa7zF9UynoSKo6WLdJ3XqhqtNX2l1HYKS6UrkVk7EVzc8WP8AvNXxRSBaiJ3hn1c/s9PJKv3W8u8xbyv6guP2m/iUanNGHFbJPk1OK/8ArT84WY6c1ohbpf8AsUvc9Zatv2qq61aepInLTPc1VcxHKuFwqqrlwiZMrQ0zLRtqvVDO3C1zXrE5e9cSJ803jXjSYbUrm1MzM27f42b2imL6elvSP8E5skXmmKNohRljly2hBNXXXVLqj9E6ilWHcVJFija1Gqi8EVd3njx7iTbQaOCp2tW6lrG71NP2THpyRWq9yLx9SNHp9NTe+GOvxUYZtj0+aa94myM+XLPhySsyxE5Kb9piEptNJpmj2f1d3tsFPPHS0rpcyQtV73on31dlc73NCB6blqLdb9Y6be13aeyyuY1f3ODvmmFNWMObPktGa8xaPKPSf7NrUTvfDnr2naJ/FfNqY6RNI3j1UY42i+KUPnoax1sS9SxtWCad0WUVEXtETe5dE48CQtnil2SSQN4viurVXPPDkzn8To1yU55wxPWIac1mOIRae01as1nb2ktjeJ0+3xbK13C7bObjRJVSLVWiviZURvjVd3dciLvNzyVueKG+1FFFV7GbZJI3L6Wlgex3VHZx+CjV6amp60na9WpTLM8QisfGP1lOLLbD73WsrLV/4vNPzWJrioiuGyy7VMb2vjloVkaqLwXkqKQ1K53/AMNrnyO972daduV447bdRPkdXBeb462t3mFu0R2UZYiN4hX91lbDZFdpS4MzwbXLhPNjTu2IU3ZaLqZ1/wC/rnqnk1rW/wAyQp2TTsssEDMAAAAAAAAAAAAAAAAAAAAAAAAAAAAAAAAAAAAAAAAAAAAAAAAAAAAAAAAAAAAAAAAAAAAAAAAAAAAAAAAAAAAAAAAAAAAAAAAAAAAAAAAAAAAAAAAAAEX1FtA09piqWkuFVKtUjEesMEKvciLyz0TPmZ910lYL5VMqrnaaWrqGN3UkkZxx3LjmgETaINt0XsW1i26k1FTWm3Wq4P7ZVRZ3buI0wvFyIq4Qm9FbaC2xJHQ0VPTR9WwxI1F+QGMW36MtohlACRrNQWKi1HZKm11rF7GdvxJzY7OUcncqKbMCJjeNkqL2XXSq0lrut0pcJN2KeR0W67g1Jm/Cqd28358CRbVNAS3be1HaEctxgYnbxN5zNbyc3H30T5oneTIqrO3SU2r5wtGti7ailYiZXdyiePMrzZXtCdqSkW03SRFukDN5si8PaI0+9/EnX595qa3H7TBasejalsYbct4lRW26IbRGS2S/WTVVK1d+nlRkmOu6u8nzTeQm2vrEtyslxoGNy97O2g4feT3k+qKhxOC5t4tin5x/dq2j7Hron7s/pLc11NrReF0x7bBMebSbVNNVOoLbbtUWKN87o40kc2JMuWN2HNciJxXBttjV/ZdNIJa5H/rNuese717JVyxfxb6HdrimuW0/dt9J/wAw2Jhz725qRMd4Y0nfoiuzbT17uuqq3UF2o5IYqljmu7WNWdorlTewi9MJj1L0RMHN1GLeMenxR0iYmfhEOkvxT1tkt5q3nS4bIb+zVb7fSQ/6okm3mVm+m5HHz95M5VzUXGMcceZ6Fq13KaVyrwRi/gJmI8UqdRblxWn4Sq5J32hsY43vEKV2jS0ti0PDZ6dFRkrmQRo5cruM4qq/JPmau+U7ta7VaCwsVHUtJhk2OiJ78i+fJpwuGxObV2y/OXR4Th9ng5p726tnVTFMMUa+stz5do7Q7tVSPsmxLTVnn92eskSdzV5tYiukwv8AeaY2uZ3a62o0thoeNNTuSiYreSIi5ld5JhU9DpjWnpERJbrZauzigW3bPrNC5qte+DtnIve9Vd+aEnhijghjhjbusjajGInRqJhCBZXslzAAAAAAAAAAAAAAAAAAAAAAAAAAAAAAAAAAAAAAAAAAAAAAAAAAAAAAAAAAAAAAAAAAAAAAAAAAAAAAAAAAAAAAAAAAAAAAAAAAAAAAAAAAAAAAAAAAAAAAAAAAAAAA9QAFIbSdJ1el71Hq/TzXQxpJ2s+4mUp5c/Fj9h3JU5ZVeil2yRslY5kjGvY5N1zXJlFTuVCUKprtO8LUJ0zrq2a4tzIUcylvMTcupXrjeXqrFX4k696dSNax2Qr236W0kvs1TGu/7Gjt1M/tRO+6vhy8uRo8Q0n2jH07x2/ZvrNNn5LdWvNPRptQUVVoDVtNqm0Ne2kkl3aqnbyaqr7zFTudxx3Kh8rNf1kNrntGt9PVK1LoljSRG9n238aLwz13m/I5XDdXOSJw396v+/RfqNDXJeMuOdrR5+rZ1WHkt7SnaVePUzWs0vG8Lztd0pbzbKe40MiS01QxHxvTqi/n09DzHpHXd70tLLT2nFRT1DlVtJOiv95eSpu8d7vxwU3TtXezGJ3VRad9oelr/VNo7FW1T3ta2GF0iqq4Thxx9CjZLDrjW6sl1HcX0lGq7yQSJhE8om8P73E1dZjnJgtWvm18/FsOPpj8U/Rs4rRW8TKcekyZOtukItpvV0liqrzdE3nXOugdHBIqcI3Pflz1XwTl4kpvGzG12qxVlWt0mSaONXsdUK1sauToqJ38cYN/k5eWK9ocbBxXLly1py9J9Gtzb7zPdvZNFSlN90h2L6WdBSTalrGKs1U1YqVHcVSPPvP/ALS/RPEkWyW+PvOhoGyrmagetKq97URFb/hXHod1DSpXzZU7JyAMgAAAAAAAAAAAAAAAAAAAAAAAAAAAAAAAAAAAAAAAAAAAAAAAAAAAAAAAAAAAAAAAAAAAAAAAAAAAAAAAAAAAAAAAAAAAAAAAAAAAAAAAAAAAAAAAAAAAAAAAAAAAAAAAAAAAABjXCD2igqI2xMkkWJ7WNciLxVFxz5cTJzjj3ARKXl7SWoLjp51RRUFjirK9zlRz0jc6VqpwVPd6IqG519pWbSerYn0N2dBFdZHvZIr1YsOXJvI5U5tyvM0dbpaZpi2S/LEfk3MkVms80b/AwZbY52rXeVW0xbpOzurbztA7DtKqaltcT+XaOihc1P7Sq76Gv/Q2i6N6zXjUs1yqPvNpWquV/i4qvzORjw8P32pE2n8Z/wALfb62/hxYuWPi3L5NT96Yj8mHs8Fet77sJ8FsqXtm1BrCSrei57Oljkn/AMTkwnofZ79penz+i9LNqUb/AN/cJnP/AMKFvNkr0wYdvntH+SuDVW6ZMu3whhMVnrkvv8icuKPcpv8AGUq2J6gio75XWFz17Ot+2pldz32IqKi+bfwOrZbp253jVkGqlpqaltsEj0xEiMRXI1W7rGp0TKZXzN+N5jqxpXkry7zPzU027QmPFbm7L5BkLAAAAAAAAAAAAAAAAAAAAAAAAAAAAAAAAAAAAAAAAAAAAAAAAAAAAAAAAAAAAAAAAAAAAAAAAAAAAAAAAAAAAAAAAAAAAAAAAAAAAAAAAAAAAAAAAAAAAAAAAAAAAAAAAAAAAAAAARnV2h7VrJtN+kZKmJ1Nvdm+B6NXDsZRcouU4EmAxmu7JRGrtktXZJYq3TsUtzpWcZqaZEfI1ydd1MbzV7k4oXvgiY3jbdKvl5esLHndz9W60hi0/Rafbb4GqnbKyB0UaKnLeVycETnhMqp6IVVVeq+BpafQ0xZPaTM2n4t0yZ7ZI5dtoGo0vYo9NaborTG9JFp48Ok3cb7lXLlx4qptwIiNoSAAAAAAAAAAAAAAAAAAAAAAAAAAAAAAAAAAAAAAAAAAAAAAAcXvbEx0j1wxqK5y9yJzADkQXZ9r6bWlXdopaSKBlM9roHsVV3o3KqJvZ68M+oSMK23ToEDMAAAAAAAAAAAAAAAAAAAAAAAAAAAAAAAAAAAAAAAAAAAAAAAAAAAAAAAAAAAAAAAAAAAAAAAAAAAAAAAAAAAAAAAABqtSWypvGna6go6uSkqZ48RzxuVqsci5TinRV4L4ZNqBE9Uqz2c64rKmsm0tqR72XmlcrI3y85sc2r+8nPPVOJ07V9HTVDG6rsyPiuVFhZli4OexvJ6fvN+qeRIwrPXaS9fOFpEf0TqF2qNJUN0kbuzSNVkqImEV7Vwqp4KvEgZorO8JAAJAAAAAAAAxbhc6K00L62vqoqanZxWSV2E8vFfBOIBEsoqK97ZJqyd9DpG2yVMy8EqJ41wni1n5uwGOS9ccc152hLGvPknlpG8rXqaqno4HT1VRFBC3m+R6NRPVSg36UvupahK3VN3le5eKQtcj1Tw/Zb6IZOLqONUr0wxv8ZZN/Dwq9uuWdvgs+v2q6NolVn6V9oei4/VYnSJ88Y+pB6XRFgp0TND2yonOeRzvpy+h2nkr8U1VvvbfKHO5oehpw3T1713+aSu22aVbwSK5O/8A10T8XGnbpqxtTCWijx/5SKeueK+3an/6T+bzvPV6j7Jg/oj8m2/026V/8C5/7hv/AKjUu03Y3JhbTSY/8pEPavFRrtT/APSXl+er1H2PT/0Qm1i2g6Z1C9sVHcmxzryhqk7J6+WeC+ilXXPZ5a6tquo3PpJOiJ77PkvFPQ9o8xg4zmp/2eL9XmImJdzNwrDePB0n6L58zztTai1js7qYmS1HttucuEilkV8bk6o1V95i/wDPE9O1dJrMWpieTvHk4rLUabLp5jn7PRJFZdommqWw0d0qq9kKVUSTRwJ78vLiiNTjwXhleBtJ2lix5ohKisZ9uOno5FbDb7nK3o9WMbn5qQMmHPCziAWjbDpe5TpDNLU2964RHVTMMVe7eblE9QnZmwi8J+cIZoqiFksMjJI3plr2ORyOTvRUIGY5jmAAAAHQAIXtTvbrLoSs7N2J6xUpI+P7XxL/AHUUr7bFd33nVdv05Q5kdTKiOROs0mERPRMfMkhjfswv1naEp2J2n2HSE9wc3D66oVW5/YZ7qfXeJ7ZbXFZbJRWyDHZ0sLYsp1VE4r6rkgZU7MojZn8uAAkAqonMABpqbVun627/AKKpbvSTV3H7GN+8q45oi8lXwyARzQ3IAkAAAAAAAAAAAAAAAAAAAAAAAAAAAAAAAAAAAAAAAAAAAAAAAAAAAAAAAAAAAAAAAAAAAAAAAAAAAAAAAAAAAAFRFbjnzTiAA64YYqeFsUMbIo28mRtRrU8kTkdnlxTp4gAOiatpadrnTVUETW81kka3HnlQCN4d5pHax021/Zuv1tR/d7S3+YSlHNDdmsl1DaY7bU17LhTTQU8bpXrDK167qJnki8yEpRvDp1Lqi2aUti11ymVqLlIomJmSV37LU/PkhTVOyp2gail1Hd43Jb417OkpnLlu6i8E8k696+RDkcS4hOGPZ4p8U9/hH7k2iI3b2g0ntbe1ydo7fF1ytuu0q8fpW7ySU1qid+rUzVX4e5Pzfz7icIiNbuoiIidEM9fxGun8FOtv0+byu+/djpNDbUePJ0q9FEbdmNQ2+jtkCQ0VPHAxOjExnz7zJLMubJltzZJ3lWrx4qY42pGyw8gAAAAAAAADw6j8SEiVZ661LFcFfaaeNFjgl3nzO6ubwwnhx9SU0uiLRS3Z1w3ZZXb6yMjkVFYx2c5x19T0vCtDbF/PvPeO3wly8nFM98Xsu0fDvLz3EdZGT+VXtE/o6VOHYaZPad5RjTugFq4WVl1dJDG/CtgZwe5O9y9PLmWV3qdPW8XjHM48Mbz6vNufpeGTeOfN0j0d5pIdIWCBiNbbIHfvSZcq/NTdm7biOqtO83mPk0mpXQaesbckNtF7loKzV0a+zxrRTLydDxb6tVeRKDqYeL6ik+PxR8XLc7NwzDePDG0uira3XTU2zK4N3JEmt73e9ErlWGZOuP2Hf88Swqyjp7hSyU1VGksMiYVrvxTuU9ppdZi1Mb0nr6PHY8tsV4vSdph5TPpsumna3Z6jJjrkrNLR0lONM6ntuq7Syvt0uU5SxO4Phd+y5Pz5KUFVUd52e3eO7WipetOrt3fXkqZ+CROSovf+B7tz9DxCupja3S36/J5SJiV+r0dtPbeJ3r/vd6WNHpLUtNqzT8Nzp29m5csmhVcrHInNvl1ReqKh0BSiJ3bteKd/gfQJFVW3Z5c49r9TfqxjHWxtRJVRSrIiq97k91Mc+Cr9ELVXp0JQw5Z33ZicuvqOgAaLUmr7NpWm7W6VSMe5FWOBnvSSeTfzXgRC5bIIb1q6tu9zvM0sFRJvtgjZh6Nx8O+q8ETwQCJnZjNN0LvGtNU7R69bPYqWWno3cFhidxc3vlk6N8EwnmXjaLLbrDQto7XSRU0Cc2sTi5e9y81XxUlDHebLIjZDtCbL6LSkkdwrnpV3ZqLuvRMRw5TCoxOq9N5foWAShEV2ZAAAAAAAAAAAAAAAAAAAAAAAAAAAAAAAAAAAAAAAAAAAAAAAAAAAAAAAAAAAAAAAAAAAAAAAAAAAAAAAAAAAAAxxRfHHgAGDd7xQWK3S19yqW09NGnFzuq9EROaqvcUPq+71G0HXqW2llcltpXOjiVPhRG/HLjkqqvBPJAo1OojT4pySiZ2ZYcU58sUhk6j19ftdXJbVp5s1Hb/vbr9x70T70jk+Fv7qEmtlqorRSNpqKFscfVebnL3qvUyz58eCnPkl4zNnyZrc2Sd2OOl81+SkPU4cNMNeWkbIXDszV+Fq7qq9VbHDn6qpYPU7V+OdfBT85efcmvCPO1/o7iIM2cWRrEa6Srf477W/TBLzrzxrUT2iI/ByHLjhWD1l00Iqtmlvc1Vo6yeF69JER7V8+Sk3O1j43lifHWJ+jiuTfhOOfdtMfPq6zU6ctM1ls0dFPUtmex7nNc1FRN1V5YU2xt63UV1GactY2hqNbSYLYMUUtO7ZAAAAAAAAAAAAAAAAAAAAAAAAAAAAY9fRRXGhmo5mo5kzFYqd3cvpwUyE5meLLbFeL17wwYZccZKTS3mzRTYncpKDU1xscjnbk0auROnaRrhfpn5Ia/RX2O25jWcEWoqG482Lk99FotWLR5tfRzvpsfyeOrHLaayt1HTU3j4vQo6GwIAAAAAOmOhrb5frZpu3+33aqbT06uRiKrVcquXkiInMAT0bIr6XbNpKNfs3183jHSrj6qgSMOeFglW1W3SxRtxTWu4yv6b+5GnzVVISzYc8LSKVbtyuVZOkVu03HI9VwjO3e9y+jWkJZq+efRdRiWupqKy1UlTV0jqOolia+SncuVjcqcWqpAsRHZlgCQAAAAAAAAAAAAAAAAAAAAAAAAAAAAAAAAAAAAAAAAAAAAAAAAAAAAAAAAAAAAAAAAAAAAAAAAAAAAAXjj5L5AAPN9xsmpNnmoayohoXVFG9yoyoWNXxvjV2UyqcWqnXJbeutotDpCB1LEjaq7SNy2nzhsaLyc9eidyc18jX1Wlx6mnLfdsxG6cGe+mtNqx3V2vt0VnRbS6GSJPbKKeGRVxmLEjV+eFQ01r0tctUV0t1uapTQ1D1kcrI0Ysmf2WpwRPE83l4Jlif5domPydDWcUx4PDj62+kO1j4vSffiYn82jpeH3zeK/SqyKGsp7hRQ1lK9XQzN3mqqYX1TofaKjgt9FFSUzNyGJu61M5+fieYzYrYck47d4Rly2y3m956y9DiyVyVi9Z6SY8dcdYrXtDvBgMwAAAAAAAAAE4qid5iXSs/R9pq6xGo9YIXSI1euEzjyC3Bi9rlrj9ZFWfJOLHa/pDLMS13CO6WunrosI2ZiOxnOF6p88lS3UYpw5bY58lqrDljLSLx5ssFQtAAAAAAAAABh1F3ttJUez1FfTRTYzuPkRFwYNz0pZ7vM+eqpl7d6JmVj1aqqnLwLqafNeOalZmF+DiGowV5KW6ekqr58VJ5bWiJU5tDgzW5rx1blj2yNa5io5ruSpxRfUgFVp+9aVVayx1b6mlbxkpnNyuPFvJyeKYU05iYnaXeprNNrI9nqI2t6/5bcTExvDiX0ufSzz4Zma+iwCOac1fR31GwOT2etxnslXKP71avXy5nAdHWcNvp55o619f3dto6TXUz9J6W9P2SPqPM5w3hAdKSNg24QrKu6jqyViZ73MXBi67o5bVf6K90j1jleqORyfdlZxRfVPwPa6Kd9Nj+Tn8G1HPjnFP3f7vKan/2b/NucVwxTJGSPN6S5ZQ19iubb1YLfc2phaqBkytToqpxT55OyNFET0bAASAADoq6Omr6d1PWU8NRC74o5WI5q+ineBHzSi9Ts50fVqqy6fo2qvWJqx/gqEoJQx5YZIzSbPNI0LkdDYKJXp1kasn/ABKpJiUI5YS6KejpqRMU1NDAmMYija38EQ7wGwAAAAAAAAAAAAAAAAAAAAAAAAAAAAAAAAAAAAAAAAAAAAAAAAAAAAAAAAAAAAAAAAAAAAAAAAAAAAAAABg3i60tjtFVc61+7T00ayPXvxyRPFVwnqARM7Q0Wu9b0mjbTvu+1uE7VSlgzzVPvO7mp9eRTFDT1m0LVVTebtvJTNeiqzPBGp8MTfBOv+Yc7iOtjT05a+9P0+P7ItbZs6HSTqL81vdj6/B3aUsE17rpNQ3pXzulkWRna8e0d1evgnRP5Fgsa1jGta1GtaiIiImEQ1uK8Q5P5OKevnPp8HnJmZmZnzbPDtHz/wA7JHTydyKxWNofeX/PIECQAAAAAAAAAAAAABpNXv3NJXJUXCrFup6qh064kbHpKs3l/rFYxvmrk/kbvDo31VI+LPhdd9VX4b/o1NfP/Hv8mPEZ209kY0XeX2SdltubHQ09YxJ6aSRMN97gi5/Zdjn3oWXb9DW7WWy7T8VYiw1cVE3sKpie8zKZwqdWr1Q63FdHOWvtaR1jv8nY+Lm8N1UY7ezv2n6OdyxaHDjnw7yC1U2pdndU2hvVOtZblXENQ1V3VT9168l/dd6HgXq9XwvFn8VPDb6PYPOafiGXD4b9YTo0lBq2y3HHZ1rIpF5xz+4qfPgeUbubh2pxT1rvHwejamLXYMkdLbfPo3Z8a9r0RWOR2erVRfwNJMxMdJbZExPZxfPFG9rHyMa9/wADVciKvki8yDbSLVI6Kmu0e8nY/ZyY+7lctcnrwEUtMbxG7ucF1FYm2CfPrH7Im0RO0y4/FsEzEZq+SeEV0RqCS8W+SnqXb1TS4RXrze1eSr49Pl3nCdTimjjBeL07W+jsudw7VTmpNb94SoHLHSQfP5gAIJrHSrm715tLVZPGu/KyPnw++3uVOpOlVreKqicOqnd4br94+z5+sT0iZ/SXCiHH1+i2/n4o6x1n93YnbzR3SWpmX2h7OZUSuhRO0an306OT8+4gN8qI7NrCeos07Wtjejk3Fy1HKnvN8U6YOjxDQ/Zr7192e37O/paTqNJFdRHf/d2jotZGeu0+9Hf93F1N4w6mbYZ7f7sku0yqibRUNLvIsqyLMqIvFGoipn5mRs/0lHrm6yXm+3GKeNkn/VGyJ2kuOSOb91id3U5nBKW575PLbZ3sWKmGnJSNodDi94mtaee7kWvbLbnvO8re0NSyUWhbHTytVHto2KqKmMZ4/mb9uEaiNRERE5Jwx6FiE17JfQAAAAAAAAAAAAAAAAAAAAAAAAAAAAAAAAAAAAAAAAAAAAAAAAAAAAAAAAAAAAAAAAAAAAAAAAAAAAAAAAAAAAAAAAAAAAFc7a6p0GhGQJyqa2ON3kiK78kNrtL0tW6s0uykt7o0qoKhs7GSO3Ukwiorc9F48AQwvO0JtG8ITo6nbT6Tt+78UkayuXvVyqRGm1HftHbltvFrkayFN1jZmrG5E8HcnHj+J35tVeZ9dvyd3VcKx57Tes8sz+T0fD6cunrH4uPp+I5MNYpMbxCy0yviQJm06nc7K2qXs04qrJkVfPkeUd2eB28rx+T0ri/xev8AQnpwilbNDHK3O7IxHpnuVMocJNqzW01nydlFZ5qxaPNzBAkAAAAAAAAABOfDHmpHtW6ibYbbuxOT22fKQov3U6uXwT8Ru6HDtFOpybz7sd/2GlrtXGCnSestLqJ0+rdU0GlrblWpN9s9F5L95fBGtz6qWDsj0Ytks63quj/1lXtym/8AFFFzRPN3NfQ63B9L7Ok5rd57fL/Ls9uzm8T1HtLxirPSO/zc6tem8rGo6WKiooKWBqNhhjbGxqdGomEO5F4ciBmOiqo6eup309XBHNC9MOjkYjmu80U78gBXN22K6VuCvfSx1FvevSnkyz+67KfIsdFyTuhhNIlmour2E3WmkV1rv0LmpySRj4l+bVVC9CJis943Srito7Ssee5dk2vnxugdX08kLkw5q1r1RyeKKh6EK4w4otzRWN/ksYzbLMbTadvmyeZ6zRurNn0kV37CGeHCpMtO5ZGtb3PTGUTx6Hpbd4Ki8UXn4lOp09NRj5L/AOVxhy5NPeL0FA2zaFaqtiJWtfRyLwVV95mfNPzQm20XR+j4dPV96rLe2mnjZlslJiN0ki8GphOC5XHNDy+o4Pmp1x+KPq9Q7WHimG/S/hn6OFaI23RG8a2tNvpHPpaqKsqFT7OOJcpn95eiGLst2bN1Bu3u8sVbcx2IYF5VCpzVf3EX5+SHk9PwvPlvEXjlr6vWy9Bn4jhpTek7y87Su7Tad0DqXXcj7k+VKekmcq+01KriTwY1OKp48E8z0xFEyFjWMajWtREaiJhETuRDDHjpirFaRtEMmVrXy25rSzVDQbBKCNj1uF5qZXKnupTxtjRviuc5+hcJO6Ffs1jyS7TdfQa3WwNqG09eyp7GKZXKxFcqZYu8nFN7h8yxNuFodRXS16kpMtkf9k9yJ99nvMVfTKeiEijbrszvHm3ezrXNfUXKbS2p96O7U6q2GSTg6XHNjuiuROKL95DVbRbcy86VtevrXJ7PXRRRSSuZwcrVxhc/tNdw8soBMW8pRMdN1xmh0Zfnam0lQXWRrWzStVsrW8ke1d1fmqZ9SBYis7w3wAkAAAAAAAAAAAAAAAAAAAAAAAAAAAAAAAAAAAAAAAAAAAAAAAAAAAAAAAAAAAAAAAAAAAAAAAAAAAAAAAAAAAAAAAAAAAYtwWjZb55bg2N9LEx0sqSMR6bqJleC+RFNq1xW3bPLjuuVslUrKZipz95eP0RQlHRFuym6OnTXGtKm4+yMpba16P7GJiMRsafAzCcMqnP1JPoGkbT6Yjl3URaiV8qqnci4T8DR4hrI02Lp709v7y4PF8nPqpr6REL9Hp51GXr2ju6/C6cun39UnRMYROCJ0Q+8enM5g6O0Aal99hbqeOybi9o+FZd/PJeaNx5JkNuNJadNOo36ROw1p1MRnjDt123bYdOODUGyBj1ldS2+DtqueOCNPvSOxny7wzx4r5Z5aRuMMmSmON7ztDIK+vWvJquRKGwRSOfI7cSbcy52ejG/mpg9DpOD7eLP+X7rHC1PFJnw4fz/AGSXUWpqOw06o5UlrF/q4EXivivchU6W+41t6WgbDLNcXy9msXxPdJ3efPK9MHM0Wgyam3TpX1ewisVjaOzoarWUwV9Z9Hl5mbTvPWWXRyXTUeqqVzYmVlwmnb2cUq4Y5U4o1U5I3gXvs72ZU+lUZca9zai6q3hjiynRU4o3vXvd8jDDhphpFKR0hmzyZL5bze3WZTWuzXLpDaXcVWer1nFRvdx7Gmau6zuRMIn5lq4Aja0+axUy6A2ir/8AXjl/tPLaJQw5berNTkmm9rNlTt6LUUdyROPZPk3s+GJE/MuLCAV7XhYqiwbXpae4JaNZ25bZVtXdWoRqtYi/vNXi1PFMp5E01jo+3attD6eqhYlUxqrTVGPeifjhx7u9AMIt6ptXdIYpGTRtkjc17HIitc1coqL1RSptjd/qYUrtI3RzmVlA9zoWPXijUXD2JnuXingoGSuk7dJW4E5AWAvI+KuEUAKW2mV9TrHWlu0Ta3qrIpEdUvbyR2Mqq/wt4+an3YxTfpHU+pr3Urv1PabiZ6K97ld/wogSrv1nYp3lcFBRwW+hhoqZiMggY2ONqJyREwhkkCwfFXHIrDbFrG5aboqCitUz6WesVznVLUTLWt+6meqqvyQAwvMx2Wh0NPpa4T3TSlpr6lcz1FJHJIuMZcrUyoGaI7I5tcoErdnNwfhN+lVlQzwVrkz9FUkeq6RK7SV3plTPaUcqInjurj6gReOiZ7Kt0nOl22E3qie7eWkjqI2+CIiSNIpoq/x2zZxrGCSRrXyRRdkxVTLnSIrOCdeXElLCJ3qxidoWHsSqlm0PPCq8YK16Ing5Gu/mfNiVE+n0XUVD0w2prHuZ4taiNz88/IxTLOnYp2WUCBmAAAAAAAAAAAAAAAAAAAAAAAAAAAAAAAAAAAAAAAAAAAAAAAAAAAAAAAAAAAAAAAAAAAAAAAAAAAAAAAAAAAAAAAAAAAKu26PVulLazPuur0z6Mcpy25wq/SNvkRqqjK5Mr3ZY5EJgV5Oyb9mBppixaYtjccfZmKvrx/M46YqGVGmba9jkX7BrFXxbwVDxWunfU3n4ya+s11N9/V6jRxtgp8kaO0WwU29G2XkpC47rqPV2oZ7VpdI4o4EVXzPwnBFwquVU4JnkiJxNXs9LpOFYoxxbNG8y2XA1PEctrzXFO0Q1OqZn6e1xBd4USRZGpJuudhOW65M9Dnqywa3sS013vXZvZSyI2Gpjcx7WOVcpluOqp1Qjh8RqtFOG3Tbp/d1cGnxYImMUbbmumdPq4zR1/wB2aGfLly7Ted9nyLUer9Rv7CzW6XC8M0lOrl/vu4J9CYWLSmt9ZWWmulbrGakp6hm9DFAitXdzwyjN1ENHFwjT4+tt7fN1G3k4lqMnu+H5NGKzMb7tdbtjF8uStq9R3ZlInNU3+2kRO7K4an1JDFsR9okzeNU3Gtj5qxMpn1c534GNKVpG1I2hkmea873lHJ8Wvv8AJpPZvp2WHTUsFRfqlOxbU9q2WaJF+J6qnBuOiJjjgwdpGzSy6X0tHcrSyoSVlQxkrpZVf7rspy5c8A3RM1rG0FqRHZvtimlKams66jm3JayrVzIlXj2UaLhU8HKqcfDHiSbZTLSSbObT7IjU3WObKidJUcu9nxzx9QhlSPNNOya4AGQAAGSptsd/1FaJbbFZ56ynp5WSLLLTtzvOyiI3OFxwyAYXmY7LZyRXZ5LeZtFW+S+9sta5HKqzJiRWZXdV3jjAGaI326pSvI+8gJFFbTnP0ftMtWpaFqo+dnaSMTgj1au65F/iaqIZO3RW1N307RNTMrt/hjo57G/zJFduk7ov1lzl223KtasNo0vM+d/9Wr3uk/wsbx+ZclPC2CCOJiI1kbUajWphEREwEJ5p9GcKOqKba5W0NVeKmuloIoYnTdgkjY1VrUyqIxEXonVS8p4WTwSQyN3o5Gq1yd6KmFJQr8UrVNbAZN9moHOdlznQOXK88o/Kkc0/XVGyjaNUUFw/7OmxHI9PvRKqrHKnl19SZFdERPLPV6MOuKVksbZI3I9j0RzXNXKKi8lIFoxrlarfdoEguNFBVxNXeRkzEciL38T7c6xKCgmqV47jeCd6rwQImdo3Quw4/a5Ip6sC532js7W00bN+RrURIo8IjE6Z7kK/rK2ONZKqtnbEjlVzpJHonH1MbXiFHWZX6bRXzde0O/4MVes7Qlqaup6inniqoOyasbk30dvNT3V5lJao1qypp5KG1O3o3orZajGMp3N/mXRk3nYpj85cbNw21Kc1Z3Y63iMXrOPF2nz/AN/VE7LaKq/XemtlBHvzTv3WqnJqdXL3InMt3YXZlZS3O9SQp9o5tNBJj7qcX49d35Fo48RM9FmOPNadltVPY7LSWul/qaWNI0ynFV6qviq5X1M7oQM4jaNkgAAAAAAAAAAAAAAAAAAAAAAAAAAAAAAAAAAAAAAAAAAAAAAAAAAAAAAAAAAAAAAAAAAAAAAAAAAAAAAAAAAAAAAAAAAAADT6osEOp9OVlomVG9uz3Hr9x6LlrvRUQ3CoigYzG7J5t0ze36VuVZY701YGxyrnKKqRSJz9HcFRfJepdOp9n1h1ZN7TXU74qzdRqVNO/deqJyRyclx4nJ4noLZ9smOPFH1h14nZt8P1lcMzjydvJpTWJQLYQ5sl11A9qouWxcfDefg0tsq7jsd1pUx1tJJVW2qTcbI1N3tWIuWuavLeTK5aYxG1YiWTGk9Z2R7krx1PZY9QaauFreifrELmsXufzavzRDqs2rrHqClbPbrnTy5TKxq9Gvb4K1eKECyY3giYlGtj97Sv0Wy3Spu1lretNKxeeMqrV/FPQjU0rNBbYkrO0a2z31FSR6ORWRvVeOe7DuPk5QljSemyO1lznxq5ahAsGBe7RTX2y1dsrEzBUxqx3encqeKLhfQyqioZTQPmldusY1XOXwBKJjdlWs3tFa95UVs3vNTobW9ZpW8ORkFRN2aOcuGpMnwv8nphPkdu0u2y6nqG3Ohp0ZVwN3N1q4dKxOKZX9pF5eZKquXedpU06Ts6+o4XMY96TvaO/wDheqOPPOnNqt0o0ZR3erqN+Nd3t3pvYx0e3GfUsY2ie9XNbWnz4Ij2eor+P7vQ5CrVrplTEySVsc8LuCTQOz9DJVF5jpLVda/D6Xrz4Lf780zVuf8A2OEUzJoWSxvRzHJvI5OSoWkdXJTas1nlnu7Mcc5MO5XSitFFJV3GpipqdiZc+RcJ/mvggEI7MmaVkMTpJHtYxiK5znLhEROKqULqnXN42jV/9HNMUkyUEi4e74XTInV6/cj8+f0CUqpmZnaHZQzO2k7ZYq6FrnWu3Oa9rncuzYvu/wB9/HyJhoGo0bpS2zWuHUFA+4NfmtldIjN9/c1Vxlqckx49QHezKsxCyU5GldrDTUbFc6/2xET/AO6Z/MgZo3huyGVe1XRlK2TN7ilc37sEb3qvlhMfUCWPNDr2iaEi1laWOgfHFdKXK08zuTk6scvcvf0UrTVm2S7XF6ssDJLdQo7HtDmosr1TxXKNTHRMqElq7wxm1pjeOzrttTtX05SpbaO3VzqeD3WI6lbMjU7mu6oXbpSqrK/S1rq7iiJWT0rJJcJjKqmc46Z5hCPFCyOyla2/bWLlTupJbbWI13xbtvRi/M9AqnH8BMRPcRTJlpaLU6SyeYING367zpPeal0K9e2csj8fw8kJ7th1HbbZG61UDGfpapTM8rFx2Ma9+OG876JlTCb1p0hlyxM7t6nD9RnnmzW2j85/ZqzrM1aTjrboquksSXnV0dlsr3ytllSNsr+OET4nrj7qcV/9y4tkGjXWW0uvNbFuVtc1EiY5Peih6eSu5+WDKO28ijLSkZJrjnoildlgWi1UtktNNbaJqNp6diRtx1xzVfFVVV9TN9EIGcRskAAAAAAAAAAAAAAAAAAAAAAAAAAAAAAAAAAAAAAAAAAAAAAAAAAAAAAAAAAAAAAAAAAAAAAAAAAAAAAAAAAAAAAAAAAAAAAAAAA5gAMO6WqhvVvkobjTR1FNImHMemfVO5fEzAImISqu5bC7NOqOt9zraV3dK1srfyVPmWoShXNI8ligb9sVvNtpH1FtrYbiyNquWFGKyRU67qZVHL4F/EoVTRapvZjtQWF0OndQzLhFSOlq5F4ovJI3r9EVfJTF226dtdE6lvdOqQ1tZKsUsLU92XCZV/gqcEXvySQrrb1ReI7ra1S5zbDLuqvF7UXyyVHoDaGlXb10pqCoVGyMSOjrZXfCqfCx6r44wvopXedo6M7RvDp8OiJzxv8AFpabP7LJFp8m/OyeKSCV8UyK2Ri7qtXopqMpjZ67dhS8Xjmjs0t403bb2irUw7s+OE8a7r0/n6m2JraYYqNRo8Wf3o6+rZVzJo6/2aodPZ6ztG54LHJ2blTxReCljsjdI9GtarnLwa1E5r3F/tKz0lRtLgW4fqME82Gd/o70zERMz2RS3ybW6yjSlolrGU7V3WvRIWf4l4l5Wag/R9sigcib/wAT8ftLzNqs1Y1jaHk89c/P/N7r9Vm9rlm8dlQUux/U17qGVGqL8u6i5VqSLPJ6Kvup6F4LyM0NLkmZ6rVK7SWUuz7SVJY9OwrSfpFz/aahF+1kYxEyiu5rlXJ6ZwZ+3Wy11daLbcqaF0sFC6RKhWplWNcjcO8vd4+ZMEKrbVhOSJQSg0hbnW+ndVNkdOrEc9UkVEyvHkZNm1LRXCCOOaRsFS1iIrHqiI7CfdUotkmJ6ItSYl6XT8HwTirOSJmdvVdoeJ4c1Yrbw2j17OP9DbKnKGRP/wAqm4WspURXLUwIic/tG/zHtZYcso/g2k9J/N0Pb4v6o/OGHDp2zwtRraCJ3jJ7y/U1d71bSwQPgoJElqXJupI1Pdb4+KmXPb1ZVxz3lrU4bpaxtyR+PVp63i2OlZrhne0+flDJslC3Ve0SjsvZtS10T1lkja3DVRicc+a4QsHZfpSLSFhmvl4kbBV1rEfIs7kb2EXNGqq9VzlfROhZSJ23ln8HL4lqIyZvZV6Vr+vm59Y26zKykRGN4IiIidCmta7Z40bLQaY4uXLX3B6YRv8AA1efmvAhMM1c39Eo2h7SKfStM+hoVZPeJG+7HzSBF+8/x7m9fIpFbMtNTsr762pnuVx40VAir20zncO1kXm1ueSfE5e5CGSbW2V7NPHdZkvKXWrbHXT9r20iVOXNld+8iKmU8PTkW/pvRGn9DWyO961mpVrnJvMgm99sXg1n33ePFECETO6yKxHdg2TWm0/UqLJabdSvgTh2vsqMjT+053H0ydl32x3O4zrQ6RtnZRN4JNNGjn+jfhannkMbWivdHNaey3HTLmty4o3luvaNsLMK6ksqoverP5lfVNr1FqKdtTf7zM9ycmI/Kp4IiYahk17aiPuq/G7OHgeW/XNbb5dZWjoXWd2ud7uWn9SwwwXal99jYmbqOYnxJzXOMouU5opXOzO1VVdtKbU09TPLS25XOknkcqqrMKxrePPP4IXkTvG8uPW0z3ZZKVrmtWk7xEvQqBOQEgAAAAAAAAAAAAAAAAAAAAAAAAAAAAAAAAAAAAAAAAAAAAAAAAAAAAAAAAAAAAAAAAAAAAAAAAAAAAAAAAAAAAAAAAAAAAAAAAAAF4AB8VURMqRPXut6bRlqR6NbNcJ8tpoVXCZTm937qfVeATEDG07QqPbBfVuWtvY41R0NtYkSJnm9cOf+SehGKCKS4Vs9yrHdrK+RZFc77z1XKqvzJr3ht6XFE+KVeXaejR1WaY8MOmaz1UrXTu7PtHLlY0THD8DLr7vHAixwIj3pzXohE6e9o5vNdm1PL0r3K6ilZ5fJTh002626NtZ9odytscVDeKVLjSxIjWrI7cniTuR/VE7nIvmZVPp/TlmSCv11dXSVFQxssdqoky/ccmU31T4c92U8zm3x+Us7Xm07y7Wn1t8XWk9GvXHWkbQ20+vLPU4hsluvFZWOThA6NqI1fFWqqqnoZFNrS+Sw+xbPdFLQ0mcJP7NvOXxVeDU81cpR7KFrsRxe+3u9XL39IcrbBtTmd29BZ6agzydOxjXIn9pcp8jOg2da31PiXVWpZ6aNePs8L95fk3DE+pjWsQybOfWZ83S3b4Nblme7IRm15rf+07Mrv2cx5/A7Y9hNnRcy3m6P8txv5APEez+LHcu2BOC1lqTx3ojP/wBBmncY/SF2/wB63/0hB4k+za6ar2vW2FaqeGhuVOiYkhiYyTKdeDcL8smauxanpnb9q1PdaSROLV3kXC+mCTdHiOT0VvWVGhLy50lVBdNP3BXYmp6aJJoWr1VGrhW+WDf6qptR6NngdeltOpqebLWLWUe/MiJzVX43k895QMZms9023ju1/wDQnQqUTaxdfQ9iqfC2nb2nlu80X0NUy06e1YqusM7bRdM8LbWyosUq90UvRf3XEiNqybRLOh1NpDSzE/o7ZH3Wtb7zbhdkTdaqdWsTl9CI1VDX6euTqa5UCwVEa57OoavFO9F5KnimUG0sqW5J323N6x2VZKc8bb7My/6l1BqZ/b3esmniRctjxuxMXphqcPxU522N2q77bLOz7BtROjHLvZ4dVT0RSOS0RzbdF2bPzxEbJnJEztv1VYMHJbrLd6QsVLbrHUa1v0KSUFIu7RUz+VVPnCZ72ovzwvcbDa3faV1bSaVtsaR2+zojHNbyWTdRMf2WrjzcprjZiNupefJjwajWxNfqGsVldrC6oskCPbltFEvwuVv7Sp8Lejcd5iaVsm7Gy61W8+eRN6PfXO6nRfNU+QlqZsszPLCY79O8vScI0EUrGe8dZ7fCPV9p7DW3iqW56jrJ6id/Hce9Vd5KvTyTgShOH+Zlkz+VWqq0XBYtHPqPy/d6PZ001JT0UXZU0LImdUamM+J3Ezabd2KvFhpiry442j4LGBe61bfZ6moauHo3dZ/EvBDR60q3OjprbE3ellfv7qc16NT1VfoWY681ohdpq/eamvzzg017x3cvjufatcEefVZ+xe1JRaJWuVv2tfO56qvVjfdb+CqTTTtsSzabttt601OyN38WPe+uTZHnqdmUdIbMASAAAAAAAAAAAAAAAAAAAAAAAAAAAAAAAAAAAAAAAAAAAAAAAAAAAAAAAAAAAAAAAAAAAAAAAAAAAAAAAAAAAAAAAAAAAAAAAALyMevrae3UM9ZVytip4GLJI933WoAJajV2rrfo+0urKt2/M/LKenavvyu8O5O9ehUVmpKna1r+e517JG2ej5xKuEaz7kXm7m5fPwCUTOyuJ5p3QfUd0u1/uH6ZuqPzV73YLjDFa1cbrEX7qd/5ko2jVMVz2jvoadjWUltjZSsYxMNajU3nIidOK49CVmCvNeIYTMzO8q9TflrMtFUU80FlbFAmHNam8jea55my5O3lXqbtqWjDy0bLRrets29mqi9tpaipr42w0Tavs3I50Lso1yJ91yoqKiKSbRTd+a5Trxy5qZ9VU4lrRXu19XbxPQ4NPlz22xV3l3P/AB6nS8/KG2utbqi/zLLNQ2W2SPiSF00EDVlViJhG7y7y4xw4YNwZTnpEdGi1q8G1V58W0fj+z1qMs09eWRtY3UVU1rUREYkkiNROmE3iTG3Opj0ajzccBvMf9n0ekRhbBfOmo6pU8ZZf/USc2/tMejUeangOTyyR+UvSosti1D01DUY6frEqfmSk3PtEejTeXngWb+uPq9QjUVBrCDHZalqWqnL9ak/Mkpu/aKejSeW/geo/qj6vUtbS3XaHRORY9Stkx0mVJM/3mmyN37RT0aTyv8E1Ufeh6t2x6+2gUbFWemtVwb1ajFaq/JU/A6jejPSWi8jk4Tq6RvtE/KXrUc1PqLT+oqeV9z05UWa8ImW1FI1HMkXue1cZTx5oSF7GSN3ZGNe3ucmU+p04mJ7S5sTt2fP8tL0nbJWYl7+1YtG1o3VbLd7jPb2UE9bNNSMdvMilfvoxf3c8U9CY3TSVJWI+SjX2abnjHuOXy6eh1GjTPMd3zvd6zV8Gw5fFi8NvpP8AvwQekq56Gsgq6aRYp4HpJG9vNrkXKKd9xtVXbJUZUxbiKuGuRctd5KbzCl4vHR5Js6nSZtNO2SPlPlLJtdHLqG+PWplVXSOdNPIvN3HK+qqpudEUi9pVVyouMJE3h15qRlty13U6i2/RZoNL9qzxSe3efk6vAcO83zT27fumDWtYxrWtRrWphETohy6Iau+6HpIjaNoAAA8zqqamGkp3z1D0ZGxOKr+HmGUVmZ2FeXLTFSb3naIaKxU/6Z2w2+ncm8yKdrlRe6Nu9+KGy2OQ/pLaDcLk5F+yppJE8Fe5ET6ZN3DG1IWRG0RDyHE8nPrLfDp+TUtk9rltk9Z3X30QASAAAAAAAAAAAAAAAAAAAAAAAAAAAAAAAAAAAAAAAAAAAAAAAAAAAAAAAAAAAAAAAAAAAAAAAAAAAAAAAAAAAAAAAAAAAAAAAAAAKe2236o/1fpmlcqrUYnnRPv+9usb5Z4+iGs1k6BdvNtWvcjKRr6VVe9cNwiZTj0TeCVd58i3daGnLHR6G0h2GU3qeJ1RVSf+JIjcuX6YTwRDV7Wrqts0BWMa5ElrXtpmr4OXLv8ACigjuyiNoRefCoy2zSXCvrbnMqrJUSK9yr3uXeX8TvtMXZ26NcYV+Xr68je0des2XaevLjhzdZbtVr6i3Nkllv4ROXrhRJ/Uv/hX8C6e0pt2lVHcr3h2aGRPYKx3VZmp/hGhl/UKxv8Atmr/AITzWp7wjU94fQeAR/KvPxj9DgE/yr/OP0SoGsO8AAAAAAAAAAAAAAAAAAAh2uZ/do6fHH3pPyOnXCfr1Iv+yX/iNvTR3Tp+0vOceye5j+c/2V8e/wC2ny/u3mk4lisEKqmFkc56/P8AyNjbYUp7XSw9WxNRfPBTnnxq7TvaZdTg9OXSV+O8tzS4/Z4KV9IhlAxF4w7pS1NbbpYaSodBK5Uw9M9F5ZQ+XWmqau3vhpahIJnKmH5xwzyynIzpaKzvJS0RO8tfVYsmXFNMVtplGsxZMuGaYrctvVAL1TXCllZDX1iTu5tb2yvVvmi8jjdbUlr3UqKpktY9cujZlUa3HNVU3sc1t1rGyMd+btHR5HXYtRimKZr83w33/wDw1mk+z9Ml97z5R5fOVmbBWNW4XyRVTeSGFMeCud/Ikex3Sktkskt3qZUdLdI43sjRPgjTKple9c5+RZJLUxsqV2WUCBmAAAAAAAAAAAAAAAAAAAAAAAAAAAAAAAAAAAAAAAAAAAAAAAAAAAAAAAAAAAAAAAAAAAAAAAAAAAAAAAAAAAAAAAAAAAAAAAAAAIXr7Z5SazhZO2X2W5QMVkcqplr057r06pnkqcsk05IBjau7J5R1BNqCh3NOX2adGUUqvjhldvIzKYy13VuOXTmS3bDUOuO0GKgXdaynp42bzU4rvZcv4oZQyx15rRDXneEZ7csTLS07o3wM7F6OaiIiKiGmfaqukd2lHKr/AAau6v15nWpMbeHs050+Sk70ce8Tv4u7cjUY7xteG5mdu08rl5IxV+hH6m41/ZrBUM3N5OKq3CqhuWnasy5982Xbls0qx4oh0KYcW/NXqk2hmKlDVu75kT5N/wAzQWejutyidS0c6xQI7ef7+6iL3rjipy9T1mF+SaVneXsuAR/KvPx/s5Gjw6rUR7PDbavfvt/lZPoa2y0FTbqR0VVV+0OV2UVc8ExyTPE56zJatp3rD2jT0OnyYKTXJfmlsgVjcAAAAAAAAAAAAAAAABCdW/rF/oaZvFd1qL/acfJl9u2gNbzSOVGpnuYn8zcw9KTJHhwbvM8Z/mavHjj4fWUWn2/FYj0n9ITfCN4JyTkM5RFNSUPT9uhvv1AADkAAr/WNsjo6ttTHI9XVe+9zXdFTHLwM7UUS3PVlstjeUjo4083vRM/I3sFpmNvRGnjwzLyfGdLXFljJWfe3ZccvvqIp6R+r0bYoPZdPWynXKLHSRNVF8GIZ6NRjUYiYRvup5IXDlx2S+gAAAAAAAAAAAAAAAAAAAAAAAAAAAAAAAAAAAAAAAAAAAAAAAAAAAAAAAAAAAAAAAAAAAAAAAAAAAAAAAAAAAAAAAAAAAAAAAAAAAAADzxtO/wDmzKvTsoP/AOZKdqmz+vuFbNqa2TRr2VMizwuVUciMT4mryXh0XuLsH/ZCuLbdWpqvcldkpzIMaKjqbzUwI+mgfPHnCP3MnacmdfOPw2s4Lr10EZI5q1fL+i+1Qr0VmPqfLjHdnQb1ZRvZE3jvbmMF+r96GpOsrmmK7w19H7stuNFbDHNtMMi1abqbhb0rqSrZHJvq3dVVTl+8nI32ikl/RU281ez7ZVZ544lN8sVty2Uajbd1tJwzJnxe2xW2nefp8XV4Fz/Z537b9P7udj/T8NatPcWK+nRqqkrlR2F6Iim+kngi4yTRs/iciDLOOY3qoiJnsz0Ea+mT2efrX17/AJS6tslK+9MR+LsQxUudAq49tpsp/tW/zIZclvRmo+1YP64/OGUYy3GgTnXU3+9QxZclvReo+1YP64/OGSY7K6jkXDKuBy9ySIpiymto7wvVV1GK3u2ifxhkDpnoYi0AAAAAAAfHORjVeq8GplfQ1uoKv2KxVMmcPexY2p4u4fzJ2Z4q81ogm3LG8+TR4jmjFprz6xt+aN6RatXfqutcnJrnZ8Xr/LJ3aTqaW3WisqqiVrGLKjfFcN5InXmbGfw0iqM8Ta0RDi8Hj2uqvmn4/WVvB8uPT6e+XJO0TP8AbsmOM/iQqSsueqJnR0/6tbkX3l48fPvXwQ1V97Y8Eb27vRvKZtVqNfPLTw0/3u2l11bS0SrFSolTMnPDvcT16r5HX/R6jp7XPDDHvTPiX7R3F2fDu9CKYJt1lqTqslr1tM9HT1nGMWHwY/FP0c77HjrjmsRvO3dk2m2a61XQNr7VBTNo3PVrX77GZVFwqe8uSYbC7ks1guVuc5N6nqUla3ruvbhfq36nSjBSF0qb8X1mTtO3yj93Nxz02aWw7MdWJq623S8+y9jBUsllclQjnbreKIiInkXiRERXpAsyXyZb8+Sd5DnhepF7/tB05pqr9juFa72pEy6GGNZHMT97HBADGbRHdKDS6f1ZZNURSPtNc2dY8dpGrVa9ueWWr08eQTsyRW0T2boECQAAAAAAAAAAAAAAAAAAAAAAAAAAAAAAAAAAAAAAAAAAAAAAAAAAAAAAAAAAAAAAAAAAAAAAAAAAAAAAAAAAAAAAAAAAAAAAAAABj11KldbqqkXGJ4Xx/wB5qp+ZkdQIlLzHpF74W1dBL7ssMmVReeU91fqhudoVoqNIa6ku8cDnW64PdI1yct5fjZnouUynmc3X06xZu5sUZacst/h145bUloYss4cnM53OlWuttRTI5GukbhHLyRUU7KWqhrIGzU8iOY5On4L4nFw3jHeLeUF6WpbltDuZsftMc09U0vW9eas9ESp7RfW4od+WGmc9Vc5j0VvmmOPEma8TqW1WHbmju47mY8OrrHsomYr8HXR5NIUbkRZqmold1VcJ/MkJvzr7+UQ0HP8A4dSetrTMugj/APQ+3ftzfNP5EgN77fk9IaLn/wAOxesugjyaOt+f62f5p/IkJv8A8QyekNBz/wCHYvWXQRx+jaNf6qpnYviiL/IkZ0I4hk84c9zrcNxz2mXRRVLDe6X3aO55avNN9zcfihKl4pjOEOp9sw29+rlubXT6vF0xZNvx2dJD6q46hs0jEqKqOVHfCjlR6L+ZttJ6efr3Wj31DHttdK7eqF3sYYnBrEXvcqfidrH7LNHhhbhxxjxxWHNtrtdppibX339erQzZJzZJs6aDW9PIiNroljd0fF7yL6cy/wCq0tYK2gjoKiz0UlMxu6xnYphqeCpxQqtp5j3Wzu7+DjtLdM1dvjDz/LG2yoaK40dxjV9JO2VE5oiYVPNFNpfdi07a91Xpi5tpWrxSCoc7LPBr0zlPBUOfalq93QmInu9vp9Ti1Eb4p3eIrz0tzUnaVfa2rFdWQUSO92NvaOTvcvL6Ex/0KX6tnhnuN8olc7CTOa173NRP2VxhVx5FGnrtG6+IiI2h1+PZ+bJXFHaOv59vo5GW18tufJbeVWpSVTaOOtfSzOoVl7PtVau45ycVajuWT1VJpa2P0p/RtYU9g9nSFG8Mpjk5P3s8c95Mxv27oUxv09Fu0dlK22ppJrfHJTbjIUT4E4bi9UU2cGwq5LNIlRfaZkCL7jo4XOc5O9UXCIcLNS8XmL9Zd53cF6WxxNOzgcktfJc6GB6NfVwMcvPL0N5V7DYKex1Tqa6T1VzaxXQN7NrInOTjuqnFcryzk4EYMkxvFZd96C2fFHvWh56aNbsWXOt7usCr7OtKue5U7RN38znsVvNtoLpW2erhSG5VTvspXqqK5W84lzyVMZ8TCm/LG/dmz3ibzMdmFJ67J7tQ1VLpfS+aOZIrhWP7GBypxYnN7/ROvihVGvbu7WW0B9PA/eoaHNPGqLwVG/G71Xh6CFmLHz2iGd52jo1dTlilJs01rsLKuP264OkkfN7+4r1yuerl5qqklRrWsajUwicETuQ2sOmravNZu+jS1GstFuWjm9+stdoKodYNqVDTwuVIZpVp3Iq82PTgnouDGt6LUbUbSyNPeSsgTh3oqKv0Q5GWvJearNTO+SXf02Sb0i0qtDG2KHpvOeIXmprDogAAAAAAAAAAAAAAAAAAAAAAAAAAAAAAAAAAAAAAAAAAAAAAAAAAAAAAAAAAAAAAAAAAAAAAAAAAAAAAAAAAAAAAAAAAAAAAAAAAAAwbxaKK+2ya3XCBJqeVPeRei9FReip0UzgImN42S83ah0xedndydI1HVVplfiOdEw1e5rv2HePJfHkejZ6eKqhfBPEyWKRMPY9qK1ydyovMqy4KZY2nutTizXwTvHb0RtuoC33WluceYH4enxRv+JPQkmrNjW/K6u0tO2nenvLSSOVG5/cf08l4eJwsuC+KfFH4u7MRMbS7WLUUyxvWfwcLl2nerUEaq67UWmZfZb5bZWr910rcZ8nJlHHnHXyaKlp3r0ekcWmvy06XjdJSMwazpXqqS08jV6bjkd/I5DoW0Fvuy7Tm14lT71ZSY0P9Lrd1ZUp5sT+ZoNz7Dk+DpNH+I4vi3xHn6tpHubHTUtRPI7g1iImXL5JxNNvRoL+cw3nPtxGkdomUgc5GNc52MNTK5XoRi20961ze/wBDU8kVIqo5z2SKrURG889XKncaMRO+0O3i0tMXXvLoTO0buBl1WXNO0ztCwdhNXA6gvdG1U7ZJ2TZ/aYqYT5Ki/Ml2hNB0mi6WV3brVXCoREmmwqNwnFGtTonnxNjyQqpPWU1rsl+DU6k1BRaYsc91rVXs40wxic5HLyanj+AGSJnZsKqrpqKlkqKueKCBiZfJK5Gtb6qea7lcL5ryqWuudUsVEjvsYGKu4xO5req/vKG1h01r9e0Jc3U6yuPp3len+kTSDl3f6RUGVXHxL+OCg6/T1HBb5ZInSI+JuUVzs58DVdHJpqVpMw6O8OHi1mS14iXqCORk0bZYpGyRvRHNcxUVFRU4LnqniVzsVudTXaNmpp3OcyjqVihc7oxUR276Kv1Ocl3WFJ6LIBAzAABRm2fTsVru9FqGgY+J9W9WzuYqojZm4VrspycqJ6qha2tLSl80ddLfuI6R9O50WU5SNTeaqeqfUkVXr13hZMdHnbSUeUqpV4qqtb495rrRektcMzew31lVHIqu3UTgb+jjvKjFmjHEuLxC3uw2c+nnLMTul9bWxW+ndNMvBOTerl7kNfpjS912h3lrn70NviXE1QjfdY39lne5f8zoZMkUjeXLy5bZJ3lyceO2S3LV3MGCMccsN1shss961nLfahirT0W8/fVOCzO4NTzRMr8i8bRaaKx2uC3W+BIaaFMNanNe9VXqq9VMbzvaZYLMOPliIjtC+I2ZoAkAAAAAAAAAAAAAAAAAAAAAAAAAAAAAAAAAAAAAAAAAAAAAAAAAAAAAAAAAAAAAAAAAAAAAAAAAAAAAAAAAAAAAAAAAAAAAAAAAAAAAAAAAAAHFzGPTD2NcncqZT6nIANXX6bsl0/69aKGfuV8DVX5m0AjZKOpoLSSLn+jltz39ghIgI5YS11BYLPa3b1Ba6Old+1DA1q/PGTYgRtCVTbQdnld+lnap0s97K9ru1mgidh6uT78fj3t6lsrxyTuhXavnCxXOzvaW3UapabujYLwxF3FxutqETnhOj+eW/I1G1bQkjnO1TYmOjqoV7SqZDwcuOUrcfeTrjzCWNbeTG9fOEY2o3mTU2uktFPNvUdB9j7q8Efzkd59PQiumJEW5zySvRZHx5RXO4qqrlVyvNVM8dJvbZsaSYi87qdRlilZtPk09fEzSPmlkcbYoo440wxrd1re7Bh3S5Q2+me5z0WZUVY40Xiq/kdCIiIiIVZcsUr17uXa02nee67BgtkvG3ZrLtNU3e5w2O2sdLNLKjFRv3n9E8k5qpYuxjSfY0kupqyL7eoVWUm9zSP7z/wC0v0TxNXU5vuQ05nfu3NFgmPHaOs9nTx12WDpLTkOldOUtriVHvjRXTSJ9+VeLl/LyRDd9ckCyI2hIAAAAHHvAAR6n0Jpalr310Vio0qHuVznK3eTK8VVGrwTj3ISECOWEuMcbIo0ZGxrGpya1ERE8kQ5AAAAAAAAAAAAAAAAAAAAAAAAAAAAAAAAAAAAAAAAAAAAAAAAAAAAAAAAAAAAAAAAAAAAAAAAAAAAAAAAAAAAAAAAAAAAAAAAAAAAAAAAAAAAAAAAAAAAAAAAAAAAADCLwVEVOqL1AAUJetjGoXXmrlty291JJM58KLMrFY1VyiKipwxnHAvsmJlCqaLVP6Y2KJFOyr1LWR1G4uUpKZVVru7feuFVPBE9S4DLeWKutIhY4xxshiZFExrI2IjWtamEaicERE7jk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Z"/>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楷体" panose="02010609060101010101" pitchFamily="49" charset="-122"/>
              <a:ea typeface="楷体" panose="02010609060101010101" pitchFamily="49" charset="-122"/>
            </a:endParaRPr>
          </a:p>
        </p:txBody>
      </p:sp>
      <p:sp>
        <p:nvSpPr>
          <p:cNvPr id="12" name="文本框 9"/>
          <p:cNvSpPr txBox="1"/>
          <p:nvPr/>
        </p:nvSpPr>
        <p:spPr>
          <a:xfrm>
            <a:off x="761318" y="436128"/>
            <a:ext cx="1080120" cy="561692"/>
          </a:xfrm>
          <a:prstGeom prst="rect">
            <a:avLst/>
          </a:prstGeom>
          <a:noFill/>
        </p:spPr>
        <p:txBody>
          <a:bodyPr wrap="square" lIns="68580" tIns="34290" rIns="68580" bIns="34290" rtlCol="0">
            <a:spAutoFit/>
          </a:bodyPr>
          <a:lstStyle/>
          <a:p>
            <a:r>
              <a:rPr lang="zh-CN" altLang="en-US" sz="3200" dirty="0">
                <a:latin typeface="楷体" panose="02010609060101010101" pitchFamily="49" charset="-122"/>
                <a:ea typeface="楷体" panose="02010609060101010101" pitchFamily="49" charset="-122"/>
              </a:rPr>
              <a:t>仿写</a:t>
            </a:r>
          </a:p>
        </p:txBody>
      </p:sp>
      <p:pic>
        <p:nvPicPr>
          <p:cNvPr id="13" name="图片 12">
            <a:extLst>
              <a:ext uri="{FF2B5EF4-FFF2-40B4-BE49-F238E27FC236}">
                <a16:creationId xmlns="" xmlns:a16="http://schemas.microsoft.com/office/drawing/2014/main" id="{4A1A10B2-CE78-6A4D-8987-BCB3984DCB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9512" y="472864"/>
            <a:ext cx="559476" cy="545460"/>
          </a:xfrm>
          <a:prstGeom prst="rect">
            <a:avLst/>
          </a:prstGeom>
        </p:spPr>
      </p:pic>
      <p:sp>
        <p:nvSpPr>
          <p:cNvPr id="14" name="Text Box 5"/>
          <p:cNvSpPr txBox="1">
            <a:spLocks noChangeArrowheads="1"/>
          </p:cNvSpPr>
          <p:nvPr/>
        </p:nvSpPr>
        <p:spPr bwMode="auto">
          <a:xfrm>
            <a:off x="493566" y="1135369"/>
            <a:ext cx="8358214" cy="573042"/>
          </a:xfrm>
          <a:prstGeom prst="rect">
            <a:avLst/>
          </a:prstGeom>
          <a:noFill/>
          <a:ln w="9525">
            <a:noFill/>
            <a:miter lim="800000"/>
            <a:headEnd/>
            <a:tailEnd/>
          </a:ln>
          <a:effectLst/>
        </p:spPr>
        <p:txBody>
          <a:bodyPr wrap="square">
            <a:spAutoFit/>
          </a:bodyPr>
          <a:lstStyle/>
          <a:p>
            <a:pPr>
              <a:lnSpc>
                <a:spcPct val="130000"/>
              </a:lnSpc>
              <a:spcBef>
                <a:spcPct val="50000"/>
              </a:spcBef>
            </a:pPr>
            <a:r>
              <a:rPr lang="zh-CN" altLang="en-US" sz="2800" b="1" dirty="0">
                <a:latin typeface="楷体" panose="02010609060101010101" pitchFamily="49" charset="-122"/>
                <a:ea typeface="楷体" panose="02010609060101010101" pitchFamily="49" charset="-122"/>
              </a:rPr>
              <a:t>    请你仿写一个和景色有关的排比句吧！</a:t>
            </a:r>
            <a:endParaRPr lang="zh-CN" altLang="en-US" sz="3200" b="1" dirty="0">
              <a:solidFill>
                <a:srgbClr val="FF0000"/>
              </a:solidFill>
              <a:latin typeface="楷体" pitchFamily="49" charset="-122"/>
              <a:ea typeface="楷体" pitchFamily="49" charset="-122"/>
            </a:endParaRPr>
          </a:p>
        </p:txBody>
      </p:sp>
      <p:sp>
        <p:nvSpPr>
          <p:cNvPr id="10" name="矩形 9"/>
          <p:cNvSpPr/>
          <p:nvPr/>
        </p:nvSpPr>
        <p:spPr>
          <a:xfrm>
            <a:off x="768566" y="1851670"/>
            <a:ext cx="4486966" cy="2677656"/>
          </a:xfrm>
          <a:prstGeom prst="rect">
            <a:avLst/>
          </a:prstGeom>
        </p:spPr>
        <p:txBody>
          <a:bodyPr wrap="square">
            <a:spAutoFit/>
          </a:body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    漫山遍野的树，像浓墨重彩的绿色画卷，像绵延不绝的天然屏障，像严阵以待的戍边将士。</a:t>
            </a:r>
          </a:p>
        </p:txBody>
      </p:sp>
      <p:pic>
        <p:nvPicPr>
          <p:cNvPr id="512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68144" y="1936406"/>
            <a:ext cx="216024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0233658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6"/>
          <p:cNvSpPr txBox="1"/>
          <p:nvPr/>
        </p:nvSpPr>
        <p:spPr>
          <a:xfrm>
            <a:off x="1153898" y="1203598"/>
            <a:ext cx="7137286" cy="2870016"/>
          </a:xfrm>
          <a:prstGeom prst="rect">
            <a:avLst/>
          </a:prstGeom>
          <a:noFill/>
        </p:spPr>
        <p:txBody>
          <a:bodyPr wrap="square" rtlCol="0" anchor="t">
            <a:spAutoFit/>
          </a:bodyPr>
          <a:lstStyle/>
          <a:p>
            <a:pPr>
              <a:lnSpc>
                <a:spcPct val="200000"/>
              </a:lnSpc>
            </a:pPr>
            <a:r>
              <a:rPr lang="zh-CN" altLang="en-US" sz="3200" b="1" dirty="0">
                <a:solidFill>
                  <a:schemeClr val="tx1"/>
                </a:solidFill>
                <a:latin typeface="楷体" panose="02010609060101010101" pitchFamily="49" charset="-122"/>
                <a:ea typeface="楷体" panose="02010609060101010101" pitchFamily="49" charset="-122"/>
              </a:rPr>
              <a:t>风光旖旎  无边无垠  碧波万顷</a:t>
            </a:r>
            <a:endParaRPr lang="en-US" altLang="zh-CN" sz="3200" b="1" dirty="0">
              <a:solidFill>
                <a:schemeClr val="tx1"/>
              </a:solidFill>
              <a:latin typeface="楷体" panose="02010609060101010101" pitchFamily="49" charset="-122"/>
              <a:ea typeface="楷体" panose="02010609060101010101" pitchFamily="49" charset="-122"/>
            </a:endParaRPr>
          </a:p>
          <a:p>
            <a:pPr>
              <a:lnSpc>
                <a:spcPct val="200000"/>
              </a:lnSpc>
            </a:pPr>
            <a:r>
              <a:rPr lang="zh-CN" altLang="en-US" sz="3200" b="1" dirty="0">
                <a:solidFill>
                  <a:schemeClr val="tx1"/>
                </a:solidFill>
                <a:latin typeface="楷体" panose="02010609060101010101" pitchFamily="49" charset="-122"/>
                <a:ea typeface="楷体" panose="02010609060101010101" pitchFamily="49" charset="-122"/>
              </a:rPr>
              <a:t>巍峨雄奇  美妙绝伦  </a:t>
            </a:r>
            <a:r>
              <a:rPr lang="zh-CN" altLang="en-US" sz="3200" b="1" dirty="0">
                <a:solidFill>
                  <a:srgbClr val="FF0000"/>
                </a:solidFill>
                <a:latin typeface="楷体" panose="02010609060101010101" pitchFamily="49" charset="-122"/>
                <a:ea typeface="楷体" panose="02010609060101010101" pitchFamily="49" charset="-122"/>
              </a:rPr>
              <a:t>波澜壮阔</a:t>
            </a:r>
            <a:endParaRPr lang="en-US" altLang="zh-CN" sz="3200" b="1" dirty="0">
              <a:solidFill>
                <a:srgbClr val="FF0000"/>
              </a:solidFill>
              <a:latin typeface="楷体" panose="02010609060101010101" pitchFamily="49" charset="-122"/>
              <a:ea typeface="楷体" panose="02010609060101010101" pitchFamily="49" charset="-122"/>
            </a:endParaRPr>
          </a:p>
          <a:p>
            <a:pPr>
              <a:lnSpc>
                <a:spcPct val="200000"/>
              </a:lnSpc>
            </a:pPr>
            <a:r>
              <a:rPr lang="zh-CN" altLang="en-US" sz="3200" b="1" dirty="0">
                <a:solidFill>
                  <a:srgbClr val="FF0000"/>
                </a:solidFill>
                <a:latin typeface="楷体" panose="02010609060101010101" pitchFamily="49" charset="-122"/>
                <a:ea typeface="楷体" panose="02010609060101010101" pitchFamily="49" charset="-122"/>
              </a:rPr>
              <a:t>层峦叠嶂  蔚为壮观  波涛汹涌</a:t>
            </a:r>
          </a:p>
        </p:txBody>
      </p:sp>
      <p:grpSp>
        <p:nvGrpSpPr>
          <p:cNvPr id="2" name="组合 1"/>
          <p:cNvGrpSpPr/>
          <p:nvPr/>
        </p:nvGrpSpPr>
        <p:grpSpPr>
          <a:xfrm>
            <a:off x="883285" y="465455"/>
            <a:ext cx="5908675" cy="539115"/>
            <a:chOff x="1391" y="733"/>
            <a:chExt cx="9305" cy="849"/>
          </a:xfrm>
        </p:grpSpPr>
        <p:sp>
          <p:nvSpPr>
            <p:cNvPr id="17" name="文本框 11"/>
            <p:cNvSpPr txBox="1"/>
            <p:nvPr/>
          </p:nvSpPr>
          <p:spPr>
            <a:xfrm>
              <a:off x="2020" y="770"/>
              <a:ext cx="8676" cy="774"/>
            </a:xfrm>
            <a:prstGeom prst="rect">
              <a:avLst/>
            </a:prstGeom>
            <a:noFill/>
          </p:spPr>
          <p:txBody>
            <a:bodyPr wrap="square" rtlCol="0">
              <a:spAutoFit/>
            </a:bodyPr>
            <a:lstStyle/>
            <a:p>
              <a:r>
                <a:rPr lang="zh-CN" altLang="en-US" sz="2600" b="1" dirty="0">
                  <a:latin typeface="楷体" panose="02010609060101010101" pitchFamily="49" charset="-122"/>
                  <a:ea typeface="楷体" panose="02010609060101010101" pitchFamily="49" charset="-122"/>
                </a:rPr>
                <a:t>词语积累（</a:t>
              </a:r>
              <a:r>
                <a:rPr lang="zh-CN" altLang="en-US" sz="2600" b="1" dirty="0">
                  <a:solidFill>
                    <a:srgbClr val="C00000"/>
                  </a:solidFill>
                  <a:latin typeface="楷体" panose="02010609060101010101" pitchFamily="49" charset="-122"/>
                  <a:ea typeface="楷体" panose="02010609060101010101" pitchFamily="49" charset="-122"/>
                </a:rPr>
                <a:t>描写景色的词语</a:t>
              </a:r>
              <a:r>
                <a:rPr lang="zh-CN" altLang="en-US" sz="2600" b="1" dirty="0">
                  <a:latin typeface="楷体" panose="02010609060101010101" pitchFamily="49" charset="-122"/>
                  <a:ea typeface="楷体" panose="02010609060101010101" pitchFamily="49" charset="-122"/>
                </a:rPr>
                <a:t>）</a:t>
              </a:r>
            </a:p>
          </p:txBody>
        </p:sp>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391" y="733"/>
              <a:ext cx="705" cy="849"/>
            </a:xfrm>
            <a:prstGeom prst="rect">
              <a:avLst/>
            </a:prstGeom>
          </p:spPr>
        </p:pic>
      </p:grpSp>
    </p:spTree>
    <p:extLst>
      <p:ext uri="{BB962C8B-B14F-4D97-AF65-F5344CB8AC3E}">
        <p14:creationId xmlns="" xmlns:p14="http://schemas.microsoft.com/office/powerpoint/2010/main" val="46155792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 xmlns:a14="http://schemas.microsoft.com/office/drawing/2010/main" val="0"/>
              </a:ext>
            </a:extLst>
          </a:blip>
          <a:srcRect l="27726"/>
          <a:stretch/>
        </p:blipFill>
        <p:spPr>
          <a:xfrm>
            <a:off x="1979712" y="4003463"/>
            <a:ext cx="2815562" cy="749873"/>
          </a:xfrm>
          <a:prstGeom prst="rect">
            <a:avLst/>
          </a:prstGeom>
        </p:spPr>
      </p:pic>
      <p:sp>
        <p:nvSpPr>
          <p:cNvPr id="5" name="圆角矩形 4"/>
          <p:cNvSpPr/>
          <p:nvPr/>
        </p:nvSpPr>
        <p:spPr>
          <a:xfrm>
            <a:off x="1187624" y="3219822"/>
            <a:ext cx="6933494" cy="517234"/>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内心感受：别处的月亮再美也比不上家乡的月亮。</a:t>
            </a:r>
          </a:p>
        </p:txBody>
      </p:sp>
      <p:sp>
        <p:nvSpPr>
          <p:cNvPr id="8" name="矩形 7"/>
          <p:cNvSpPr/>
          <p:nvPr/>
        </p:nvSpPr>
        <p:spPr>
          <a:xfrm>
            <a:off x="611560" y="555526"/>
            <a:ext cx="7920880" cy="2246769"/>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    但是，看到它们，我立刻就会想到故乡苇坑上面和水中的那个小月亮。对比之下，我感到这些广阔世界的大月亮，无论如何比不上我那心爱的小月亮。不管我离开故乡多远，我的心立刻就飞回去了。我的小月亮，我永远忘不掉你！</a:t>
            </a:r>
          </a:p>
        </p:txBody>
      </p:sp>
      <p:sp>
        <p:nvSpPr>
          <p:cNvPr id="9" name="椭圆 8"/>
          <p:cNvSpPr/>
          <p:nvPr/>
        </p:nvSpPr>
        <p:spPr>
          <a:xfrm>
            <a:off x="4644008" y="638088"/>
            <a:ext cx="644599" cy="393471"/>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1" name="椭圆 10"/>
          <p:cNvSpPr/>
          <p:nvPr/>
        </p:nvSpPr>
        <p:spPr>
          <a:xfrm>
            <a:off x="7164288" y="1911897"/>
            <a:ext cx="644599" cy="427058"/>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7" name="文本框 6"/>
          <p:cNvSpPr txBox="1"/>
          <p:nvPr/>
        </p:nvSpPr>
        <p:spPr>
          <a:xfrm>
            <a:off x="1979712" y="3939902"/>
            <a:ext cx="2448272" cy="538674"/>
          </a:xfrm>
          <a:prstGeom prst="rect">
            <a:avLst/>
          </a:prstGeom>
          <a:noFill/>
        </p:spPr>
        <p:txBody>
          <a:bodyPr wrap="square" rtlCol="0" anchor="t">
            <a:spAutoFit/>
          </a:bodyPr>
          <a:lstStyle/>
          <a:p>
            <a:pPr>
              <a:lnSpc>
                <a:spcPct val="130000"/>
              </a:lnSpc>
            </a:pPr>
            <a:r>
              <a:rPr kumimoji="1" lang="zh-CN" altLang="en-US" sz="2600" dirty="0">
                <a:latin typeface="楷体" panose="02010609060101010101" pitchFamily="49" charset="-122"/>
                <a:ea typeface="楷体" panose="02010609060101010101" pitchFamily="49" charset="-122"/>
              </a:rPr>
              <a:t>对故乡的思念</a:t>
            </a:r>
          </a:p>
        </p:txBody>
      </p:sp>
    </p:spTree>
    <p:extLst>
      <p:ext uri="{BB962C8B-B14F-4D97-AF65-F5344CB8AC3E}">
        <p14:creationId xmlns="" xmlns:p14="http://schemas.microsoft.com/office/powerpoint/2010/main" val="2966367354"/>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555526"/>
            <a:ext cx="5256584" cy="3970318"/>
          </a:xfrm>
          <a:prstGeom prst="rect">
            <a:avLst/>
          </a:prstGeom>
        </p:spPr>
        <p:txBody>
          <a:bodyPr wrap="square">
            <a:spAutoFit/>
          </a:bodyPr>
          <a:lstStyle/>
          <a:p>
            <a:pPr>
              <a:lnSpc>
                <a:spcPct val="150000"/>
              </a:lnSpc>
            </a:pPr>
            <a:r>
              <a:rPr lang="zh-CN" altLang="en-US" sz="2800" dirty="0">
                <a:latin typeface="楷体" panose="02010609060101010101" pitchFamily="49" charset="-122"/>
                <a:ea typeface="楷体" panose="02010609060101010101" pitchFamily="49" charset="-122"/>
              </a:rPr>
              <a:t>              月夜忆舍弟</a:t>
            </a:r>
          </a:p>
          <a:p>
            <a:pPr>
              <a:lnSpc>
                <a:spcPct val="150000"/>
              </a:lnSpc>
            </a:pPr>
            <a:r>
              <a:rPr lang="zh-CN" altLang="en-US" sz="2800" dirty="0">
                <a:latin typeface="楷体" panose="02010609060101010101" pitchFamily="49" charset="-122"/>
                <a:ea typeface="楷体" panose="02010609060101010101" pitchFamily="49" charset="-122"/>
              </a:rPr>
              <a:t>       作者：杜甫</a:t>
            </a:r>
          </a:p>
          <a:p>
            <a:pPr>
              <a:lnSpc>
                <a:spcPct val="150000"/>
              </a:lnSpc>
            </a:pPr>
            <a:r>
              <a:rPr lang="zh-CN" altLang="en-US" sz="2800" dirty="0">
                <a:latin typeface="楷体" panose="02010609060101010101" pitchFamily="49" charset="-122"/>
                <a:ea typeface="楷体" panose="02010609060101010101" pitchFamily="49" charset="-122"/>
              </a:rPr>
              <a:t>戍鼓断人行，边秋一雁声。</a:t>
            </a:r>
          </a:p>
          <a:p>
            <a:pPr>
              <a:lnSpc>
                <a:spcPct val="150000"/>
              </a:lnSpc>
            </a:pPr>
            <a:r>
              <a:rPr lang="zh-CN" altLang="en-US" sz="2800" dirty="0">
                <a:solidFill>
                  <a:srgbClr val="FF0000"/>
                </a:solidFill>
                <a:latin typeface="楷体" panose="02010609060101010101" pitchFamily="49" charset="-122"/>
                <a:ea typeface="楷体" panose="02010609060101010101" pitchFamily="49" charset="-122"/>
              </a:rPr>
              <a:t>露从今夜白，月是故乡明。</a:t>
            </a:r>
          </a:p>
          <a:p>
            <a:pPr>
              <a:lnSpc>
                <a:spcPct val="150000"/>
              </a:lnSpc>
            </a:pPr>
            <a:r>
              <a:rPr lang="zh-CN" altLang="en-US" sz="2800" dirty="0">
                <a:latin typeface="楷体" panose="02010609060101010101" pitchFamily="49" charset="-122"/>
                <a:ea typeface="楷体" panose="02010609060101010101" pitchFamily="49" charset="-122"/>
              </a:rPr>
              <a:t>有弟皆分散，无家问死生。</a:t>
            </a:r>
          </a:p>
          <a:p>
            <a:pPr>
              <a:lnSpc>
                <a:spcPct val="150000"/>
              </a:lnSpc>
            </a:pPr>
            <a:r>
              <a:rPr lang="zh-CN" altLang="en-US" sz="2800" dirty="0">
                <a:latin typeface="楷体" panose="02010609060101010101" pitchFamily="49" charset="-122"/>
                <a:ea typeface="楷体" panose="02010609060101010101" pitchFamily="49" charset="-122"/>
              </a:rPr>
              <a:t>寄书长不达，况乃未休兵。</a:t>
            </a:r>
          </a:p>
        </p:txBody>
      </p:sp>
      <p:sp>
        <p:nvSpPr>
          <p:cNvPr id="5" name="矩形 4"/>
          <p:cNvSpPr/>
          <p:nvPr/>
        </p:nvSpPr>
        <p:spPr>
          <a:xfrm>
            <a:off x="2671217" y="2491333"/>
            <a:ext cx="2376264" cy="637675"/>
          </a:xfrm>
          <a:prstGeom prst="rect">
            <a:avLst/>
          </a:prstGeom>
        </p:spPr>
        <p:txBody>
          <a:bodyPr wrap="square">
            <a:spAutoFit/>
          </a:bodyPr>
          <a:lstStyle/>
          <a:p>
            <a:pPr>
              <a:lnSpc>
                <a:spcPct val="150000"/>
              </a:lnSpc>
            </a:pPr>
            <a:r>
              <a:rPr lang="zh-CN" altLang="en-US" sz="2800" dirty="0">
                <a:solidFill>
                  <a:srgbClr val="FF0000"/>
                </a:solidFill>
                <a:latin typeface="楷体" panose="02010609060101010101" pitchFamily="49" charset="-122"/>
                <a:ea typeface="楷体" panose="02010609060101010101" pitchFamily="49" charset="-122"/>
              </a:rPr>
              <a:t>月是故乡明</a:t>
            </a:r>
          </a:p>
        </p:txBody>
      </p:sp>
      <p:sp>
        <p:nvSpPr>
          <p:cNvPr id="6" name="TextBox 5"/>
          <p:cNvSpPr txBox="1"/>
          <p:nvPr/>
        </p:nvSpPr>
        <p:spPr>
          <a:xfrm>
            <a:off x="5364088" y="1911754"/>
            <a:ext cx="3168352" cy="1815882"/>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    今天是白露节更怀念家里人，还是觉得故乡的月亮更加明亮。</a:t>
            </a:r>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3236007899"/>
      </p:ext>
    </p:extLst>
  </p:cSld>
  <p:clrMapOvr>
    <a:masterClrMapping/>
  </p:clrMapOvr>
  <mc:AlternateContent xmlns:mc="http://schemas.openxmlformats.org/markup-compatibility/2006">
    <mc:Choice xmlns=""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2.5E-6 2.88622E-6 L 0.32674 -0.3836 " pathEditMode="relative" rAng="0" ptsTypes="AA">
                                      <p:cBhvr>
                                        <p:cTn id="6" dur="2000" fill="hold"/>
                                        <p:tgtEl>
                                          <p:spTgt spid="5"/>
                                        </p:tgtEl>
                                        <p:attrNameLst>
                                          <p:attrName>ppt_x</p:attrName>
                                          <p:attrName>ppt_y</p:attrName>
                                        </p:attrNameLst>
                                      </p:cBhvr>
                                      <p:rCtr x="16337" y="-19180"/>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5"/>
          <p:cNvSpPr txBox="1">
            <a:spLocks noChangeArrowheads="1"/>
          </p:cNvSpPr>
          <p:nvPr/>
        </p:nvSpPr>
        <p:spPr bwMode="auto">
          <a:xfrm>
            <a:off x="887652" y="4155926"/>
            <a:ext cx="2709396" cy="52322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vert="horz" wrap="none">
            <a:spAutoFit/>
          </a:body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奇妙绝伦、喜欢</a:t>
            </a:r>
          </a:p>
        </p:txBody>
      </p:sp>
      <p:sp>
        <p:nvSpPr>
          <p:cNvPr id="12" name="TextBox 5"/>
          <p:cNvSpPr txBox="1">
            <a:spLocks noChangeArrowheads="1"/>
          </p:cNvSpPr>
          <p:nvPr/>
        </p:nvSpPr>
        <p:spPr bwMode="auto">
          <a:xfrm>
            <a:off x="4644008" y="2271827"/>
            <a:ext cx="906017" cy="52322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none">
            <a:spAutoFit/>
          </a:body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对比</a:t>
            </a:r>
          </a:p>
        </p:txBody>
      </p:sp>
      <p:grpSp>
        <p:nvGrpSpPr>
          <p:cNvPr id="2" name="组合 1"/>
          <p:cNvGrpSpPr/>
          <p:nvPr/>
        </p:nvGrpSpPr>
        <p:grpSpPr>
          <a:xfrm>
            <a:off x="307343" y="846824"/>
            <a:ext cx="3976626" cy="3173910"/>
            <a:chOff x="625490" y="1100888"/>
            <a:chExt cx="3242207" cy="2410151"/>
          </a:xfrm>
        </p:grpSpPr>
        <p:pic>
          <p:nvPicPr>
            <p:cNvPr id="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25490" y="1100888"/>
              <a:ext cx="1706718" cy="12613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666410" y="2038131"/>
              <a:ext cx="1171753" cy="233715"/>
            </a:xfrm>
            <a:prstGeom prst="rect">
              <a:avLst/>
            </a:prstGeom>
          </p:spPr>
          <p:txBody>
            <a:bodyPr wrap="square">
              <a:spAutoFit/>
            </a:bodyPr>
            <a:lstStyle/>
            <a:p>
              <a:r>
                <a:rPr lang="zh-CN" altLang="en-US" dirty="0">
                  <a:solidFill>
                    <a:schemeClr val="bg1"/>
                  </a:solidFill>
                  <a:latin typeface="楷体" panose="02010609060101010101" pitchFamily="49" charset="-122"/>
                  <a:ea typeface="楷体" panose="02010609060101010101" pitchFamily="49" charset="-122"/>
                </a:rPr>
                <a:t>瑞士莱芒湖</a:t>
              </a:r>
            </a:p>
          </p:txBody>
        </p:sp>
        <p:pic>
          <p:nvPicPr>
            <p:cNvPr id="16"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01336" y="1100888"/>
              <a:ext cx="1555407" cy="12475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2306064" y="1114717"/>
              <a:ext cx="1059056" cy="233715"/>
            </a:xfrm>
            <a:prstGeom prst="rect">
              <a:avLst/>
            </a:prstGeom>
            <a:no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沙漠之月</a:t>
              </a:r>
            </a:p>
          </p:txBody>
        </p:sp>
        <p:pic>
          <p:nvPicPr>
            <p:cNvPr id="18"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31266" y="2334473"/>
              <a:ext cx="1670070" cy="11765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312290" y="2327774"/>
              <a:ext cx="1555407" cy="11765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31340" y="3251242"/>
              <a:ext cx="1296143" cy="233715"/>
            </a:xfrm>
            <a:prstGeom prst="rect">
              <a:avLst/>
            </a:prstGeom>
            <a:noFill/>
          </p:spPr>
          <p:txBody>
            <a:bodyPr wrap="square" rtlCol="0">
              <a:spAutoFit/>
            </a:bodyPr>
            <a:lstStyle/>
            <a:p>
              <a:r>
                <a:rPr lang="zh-CN" altLang="en-US" dirty="0">
                  <a:solidFill>
                    <a:srgbClr val="FF0000"/>
                  </a:solidFill>
                  <a:latin typeface="楷体" panose="02010609060101010101" pitchFamily="49" charset="-122"/>
                  <a:ea typeface="楷体" panose="02010609060101010101" pitchFamily="49" charset="-122"/>
                </a:rPr>
                <a:t>高山圆月</a:t>
              </a:r>
            </a:p>
          </p:txBody>
        </p:sp>
      </p:grpSp>
      <p:sp>
        <p:nvSpPr>
          <p:cNvPr id="21" name="TextBox 5"/>
          <p:cNvSpPr txBox="1">
            <a:spLocks noChangeArrowheads="1"/>
          </p:cNvSpPr>
          <p:nvPr/>
        </p:nvSpPr>
        <p:spPr bwMode="auto">
          <a:xfrm>
            <a:off x="5651708" y="4064754"/>
            <a:ext cx="3251211" cy="52322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vert="horz" wrap="none">
            <a:spAutoFit/>
          </a:body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 我永远忘不掉你！</a:t>
            </a:r>
          </a:p>
        </p:txBody>
      </p:sp>
      <p:grpSp>
        <p:nvGrpSpPr>
          <p:cNvPr id="5" name="组合 4"/>
          <p:cNvGrpSpPr/>
          <p:nvPr/>
        </p:nvGrpSpPr>
        <p:grpSpPr>
          <a:xfrm>
            <a:off x="5868144" y="2146242"/>
            <a:ext cx="2818340" cy="1759247"/>
            <a:chOff x="5722807" y="2190117"/>
            <a:chExt cx="2818340" cy="1759247"/>
          </a:xfrm>
        </p:grpSpPr>
        <p:pic>
          <p:nvPicPr>
            <p:cNvPr id="20" name="Picture 3"/>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722807" y="2190117"/>
              <a:ext cx="2818340" cy="175924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2" name="TextBox 5"/>
            <p:cNvSpPr txBox="1">
              <a:spLocks noChangeArrowheads="1"/>
            </p:cNvSpPr>
            <p:nvPr/>
          </p:nvSpPr>
          <p:spPr bwMode="auto">
            <a:xfrm>
              <a:off x="5741290" y="3484063"/>
              <a:ext cx="2088232" cy="40011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vert="horz" wrap="square">
              <a:spAutoFit/>
            </a:bodyPr>
            <a:lstStyle/>
            <a:p>
              <a:pPr eaLnBrk="1" hangingPunct="1"/>
              <a:r>
                <a:rPr lang="zh-CN" altLang="en-US" sz="2000" b="1" dirty="0">
                  <a:solidFill>
                    <a:srgbClr val="FF0000"/>
                  </a:solidFill>
                  <a:latin typeface="楷体" panose="02010609060101010101" pitchFamily="49" charset="-122"/>
                  <a:ea typeface="楷体" panose="02010609060101010101" pitchFamily="49" charset="-122"/>
                </a:rPr>
                <a:t>我的小月亮</a:t>
              </a:r>
            </a:p>
          </p:txBody>
        </p:sp>
      </p:grpSp>
      <p:pic>
        <p:nvPicPr>
          <p:cNvPr id="28" name="图片 27"/>
          <p:cNvPicPr>
            <a:picLocks noChangeAspect="1"/>
          </p:cNvPicPr>
          <p:nvPr/>
        </p:nvPicPr>
        <p:blipFill rotWithShape="1">
          <a:blip r:embed="rId8" cstate="print">
            <a:extLst>
              <a:ext uri="{28A0092B-C50C-407E-A947-70E740481C1C}">
                <a14:useLocalDpi xmlns="" xmlns:a14="http://schemas.microsoft.com/office/drawing/2010/main" val="0"/>
              </a:ext>
            </a:extLst>
          </a:blip>
          <a:srcRect l="27726"/>
          <a:stretch/>
        </p:blipFill>
        <p:spPr>
          <a:xfrm>
            <a:off x="5364088" y="1064568"/>
            <a:ext cx="2815562" cy="749873"/>
          </a:xfrm>
          <a:prstGeom prst="rect">
            <a:avLst/>
          </a:prstGeom>
        </p:spPr>
      </p:pic>
      <p:sp>
        <p:nvSpPr>
          <p:cNvPr id="29" name="文本框 6"/>
          <p:cNvSpPr txBox="1"/>
          <p:nvPr/>
        </p:nvSpPr>
        <p:spPr>
          <a:xfrm>
            <a:off x="5364088" y="1001007"/>
            <a:ext cx="2448272" cy="538674"/>
          </a:xfrm>
          <a:prstGeom prst="rect">
            <a:avLst/>
          </a:prstGeom>
          <a:noFill/>
        </p:spPr>
        <p:txBody>
          <a:bodyPr wrap="square" rtlCol="0" anchor="t">
            <a:spAutoFit/>
          </a:bodyPr>
          <a:lstStyle/>
          <a:p>
            <a:pPr>
              <a:lnSpc>
                <a:spcPct val="130000"/>
              </a:lnSpc>
            </a:pPr>
            <a:r>
              <a:rPr kumimoji="1" lang="zh-CN" altLang="en-US" sz="2600" dirty="0">
                <a:latin typeface="楷体" panose="02010609060101010101" pitchFamily="49" charset="-122"/>
                <a:ea typeface="楷体" panose="02010609060101010101" pitchFamily="49" charset="-122"/>
              </a:rPr>
              <a:t>对故乡的思念</a:t>
            </a:r>
          </a:p>
        </p:txBody>
      </p:sp>
    </p:spTree>
    <p:extLst>
      <p:ext uri="{BB962C8B-B14F-4D97-AF65-F5344CB8AC3E}">
        <p14:creationId xmlns="" xmlns:p14="http://schemas.microsoft.com/office/powerpoint/2010/main" val="359027462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1"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1" animBg="1"/>
      <p:bldP spid="21"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8"/>
          <p:cNvSpPr/>
          <p:nvPr/>
        </p:nvSpPr>
        <p:spPr>
          <a:xfrm>
            <a:off x="323528" y="339502"/>
            <a:ext cx="5184576" cy="508409"/>
          </a:xfrm>
          <a:prstGeom prst="rect">
            <a:avLst/>
          </a:prstGeom>
          <a:solidFill>
            <a:schemeClr val="accent3">
              <a:lumMod val="20000"/>
              <a:lumOff val="80000"/>
            </a:schemeClr>
          </a:solidFill>
        </p:spPr>
        <p:txBody>
          <a:bodyPr wrap="square">
            <a:spAutoFit/>
          </a:bodyPr>
          <a:lstStyle/>
          <a:p>
            <a:pPr>
              <a:lnSpc>
                <a:spcPct val="110000"/>
              </a:lnSpc>
            </a:pPr>
            <a:r>
              <a:rPr lang="zh-CN" altLang="en-US" sz="2800" b="1" dirty="0">
                <a:latin typeface="楷体" panose="02010609060101010101" pitchFamily="49" charset="-122"/>
                <a:ea typeface="楷体" panose="02010609060101010101" pitchFamily="49" charset="-122"/>
              </a:rPr>
              <a:t>我的小月亮，我永远忘不掉你！</a:t>
            </a:r>
          </a:p>
        </p:txBody>
      </p:sp>
    </p:spTree>
    <p:extLst>
      <p:ext uri="{BB962C8B-B14F-4D97-AF65-F5344CB8AC3E}">
        <p14:creationId xmlns="" xmlns:p14="http://schemas.microsoft.com/office/powerpoint/2010/main" val="359040004"/>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47437" y="1995686"/>
            <a:ext cx="4948699" cy="549959"/>
          </a:xfrm>
          <a:prstGeom prst="rect">
            <a:avLst/>
          </a:prstGeom>
          <a:solidFill>
            <a:schemeClr val="accent1">
              <a:lumMod val="20000"/>
              <a:lumOff val="80000"/>
            </a:schemeClr>
          </a:solidFill>
          <a:ln>
            <a:noFill/>
          </a:ln>
        </p:spPr>
        <p:txBody>
          <a:bodyPr wrap="square" lIns="68580" tIns="34290" rIns="68580" bIns="34290">
            <a:spAutoFit/>
          </a:bodyPr>
          <a:lstStyle/>
          <a:p>
            <a:pPr>
              <a:lnSpc>
                <a:spcPct val="130000"/>
              </a:lnSpc>
            </a:pPr>
            <a:r>
              <a:rPr lang="zh-CN" altLang="en-US" sz="2800" b="1" dirty="0">
                <a:solidFill>
                  <a:srgbClr val="FF0000"/>
                </a:solidFill>
                <a:latin typeface="楷体" panose="02010609060101010101" pitchFamily="49" charset="-122"/>
                <a:ea typeface="楷体" panose="02010609060101010101" pitchFamily="49" charset="-122"/>
              </a:rPr>
              <a:t>我的小月亮，</a:t>
            </a:r>
            <a:r>
              <a:rPr lang="zh-CN" altLang="en-US" sz="2800" b="1" dirty="0">
                <a:latin typeface="楷体" pitchFamily="49" charset="-122"/>
                <a:ea typeface="楷体" pitchFamily="49" charset="-122"/>
              </a:rPr>
              <a:t>我永远忘不掉你！</a:t>
            </a:r>
          </a:p>
        </p:txBody>
      </p:sp>
      <p:sp>
        <p:nvSpPr>
          <p:cNvPr id="29" name="TextBox 1"/>
          <p:cNvSpPr txBox="1">
            <a:spLocks noChangeArrowheads="1"/>
          </p:cNvSpPr>
          <p:nvPr/>
        </p:nvSpPr>
        <p:spPr bwMode="auto">
          <a:xfrm>
            <a:off x="847438" y="2911869"/>
            <a:ext cx="5092714" cy="95410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dirty="0">
                <a:solidFill>
                  <a:srgbClr val="FF0000"/>
                </a:solidFill>
                <a:latin typeface="楷体" panose="02010609060101010101" pitchFamily="49" charset="-122"/>
                <a:ea typeface="楷体" panose="02010609060101010101" pitchFamily="49" charset="-122"/>
              </a:rPr>
              <a:t>“我的小月亮”放在了前边，强调，突出了“我的小月亮”。</a:t>
            </a:r>
          </a:p>
        </p:txBody>
      </p:sp>
      <p:sp>
        <p:nvSpPr>
          <p:cNvPr id="15" name="矩形 14"/>
          <p:cNvSpPr/>
          <p:nvPr/>
        </p:nvSpPr>
        <p:spPr>
          <a:xfrm>
            <a:off x="847437" y="915566"/>
            <a:ext cx="4948699" cy="549959"/>
          </a:xfrm>
          <a:prstGeom prst="rect">
            <a:avLst/>
          </a:prstGeom>
          <a:solidFill>
            <a:schemeClr val="accent1">
              <a:lumMod val="20000"/>
              <a:lumOff val="80000"/>
            </a:schemeClr>
          </a:solidFill>
          <a:ln>
            <a:noFill/>
          </a:ln>
        </p:spPr>
        <p:txBody>
          <a:bodyPr wrap="square" lIns="68580" tIns="34290" rIns="68580" bIns="34290">
            <a:spAutoFit/>
          </a:bodyPr>
          <a:lstStyle/>
          <a:p>
            <a:pPr>
              <a:lnSpc>
                <a:spcPct val="130000"/>
              </a:lnSpc>
            </a:pPr>
            <a:r>
              <a:rPr lang="zh-CN" altLang="en-US" sz="2800" b="1" dirty="0">
                <a:latin typeface="楷体" panose="02010609060101010101" pitchFamily="49" charset="-122"/>
                <a:ea typeface="楷体" panose="02010609060101010101" pitchFamily="49" charset="-122"/>
              </a:rPr>
              <a:t>我永远忘不掉你，</a:t>
            </a:r>
            <a:r>
              <a:rPr lang="zh-CN" altLang="en-US" sz="2800" b="1" dirty="0">
                <a:solidFill>
                  <a:srgbClr val="FF0000"/>
                </a:solidFill>
                <a:latin typeface="楷体" pitchFamily="49" charset="-122"/>
                <a:ea typeface="楷体" pitchFamily="49" charset="-122"/>
              </a:rPr>
              <a:t>我的小月亮</a:t>
            </a:r>
            <a:r>
              <a:rPr lang="zh-CN" altLang="en-US" sz="2800" b="1" dirty="0">
                <a:latin typeface="楷体" pitchFamily="49" charset="-122"/>
                <a:ea typeface="楷体" pitchFamily="49" charset="-122"/>
              </a:rPr>
              <a:t>！</a:t>
            </a:r>
          </a:p>
        </p:txBody>
      </p:sp>
      <p:sp>
        <p:nvSpPr>
          <p:cNvPr id="10" name="圆角矩形标注 9"/>
          <p:cNvSpPr/>
          <p:nvPr/>
        </p:nvSpPr>
        <p:spPr>
          <a:xfrm>
            <a:off x="6516216" y="685462"/>
            <a:ext cx="2304256" cy="1719014"/>
          </a:xfrm>
          <a:prstGeom prst="wedgeRoundRectCallout">
            <a:avLst>
              <a:gd name="adj1" fmla="val -69821"/>
              <a:gd name="adj2" fmla="val -1800"/>
              <a:gd name="adj3" fmla="val 16667"/>
            </a:avLst>
          </a:prstGeom>
          <a:solidFill>
            <a:schemeClr val="accent3">
              <a:lumMod val="20000"/>
              <a:lumOff val="80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just"/>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哪句话的表达效果更好一些？</a:t>
            </a:r>
          </a:p>
        </p:txBody>
      </p:sp>
      <p:sp>
        <p:nvSpPr>
          <p:cNvPr id="12" name="云形 11"/>
          <p:cNvSpPr/>
          <p:nvPr/>
        </p:nvSpPr>
        <p:spPr>
          <a:xfrm>
            <a:off x="6084168" y="2868326"/>
            <a:ext cx="2149634" cy="1120777"/>
          </a:xfrm>
          <a:prstGeom prst="cloud">
            <a:avLst/>
          </a:prstGeom>
          <a:solidFill>
            <a:schemeClr val="accent1">
              <a:lumMod val="20000"/>
              <a:lumOff val="80000"/>
            </a:schemeClr>
          </a:solidFill>
          <a:ln w="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倒装句更好</a:t>
            </a:r>
          </a:p>
        </p:txBody>
      </p:sp>
      <p:sp>
        <p:nvSpPr>
          <p:cNvPr id="2" name="矩形 1"/>
          <p:cNvSpPr/>
          <p:nvPr/>
        </p:nvSpPr>
        <p:spPr>
          <a:xfrm>
            <a:off x="2282957" y="4136762"/>
            <a:ext cx="1261884" cy="523220"/>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rPr>
              <a:t>倒装句</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69907148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0" grpId="0" animBg="1"/>
      <p:bldP spid="12"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831297" y="411510"/>
            <a:ext cx="1442266" cy="652486"/>
          </a:xfrm>
          <a:prstGeom prst="rect">
            <a:avLst/>
          </a:prstGeom>
          <a:noFill/>
          <a:ln w="9525">
            <a:noFill/>
            <a:miter lim="800000"/>
            <a:headEnd/>
            <a:tailEnd/>
          </a:ln>
          <a:effectLst/>
        </p:spPr>
        <p:txBody>
          <a:bodyPr wrap="square">
            <a:spAutoFit/>
          </a:bodyPr>
          <a:lstStyle/>
          <a:p>
            <a:pPr>
              <a:lnSpc>
                <a:spcPct val="130000"/>
              </a:lnSpc>
              <a:spcBef>
                <a:spcPct val="50000"/>
              </a:spcBef>
            </a:pPr>
            <a:r>
              <a:rPr lang="zh-CN" altLang="en-US" sz="3200" b="1" dirty="0">
                <a:latin typeface="楷体" panose="02010609060101010101" pitchFamily="49" charset="-122"/>
                <a:ea typeface="楷体" panose="02010609060101010101" pitchFamily="49" charset="-122"/>
              </a:rPr>
              <a:t>仿写</a:t>
            </a:r>
          </a:p>
        </p:txBody>
      </p:sp>
      <p:sp>
        <p:nvSpPr>
          <p:cNvPr id="4" name="Text Box 5"/>
          <p:cNvSpPr txBox="1">
            <a:spLocks noChangeArrowheads="1"/>
          </p:cNvSpPr>
          <p:nvPr/>
        </p:nvSpPr>
        <p:spPr bwMode="auto">
          <a:xfrm>
            <a:off x="1475656" y="2427734"/>
            <a:ext cx="6379072" cy="1133195"/>
          </a:xfrm>
          <a:prstGeom prst="rect">
            <a:avLst/>
          </a:prstGeom>
          <a:noFill/>
          <a:ln w="9525">
            <a:noFill/>
            <a:miter lim="800000"/>
            <a:headEnd/>
            <a:tailEnd/>
          </a:ln>
          <a:effectLst/>
        </p:spPr>
        <p:txBody>
          <a:bodyPr wrap="square">
            <a:spAutoFit/>
          </a:bodyPr>
          <a:lstStyle/>
          <a:p>
            <a:pPr>
              <a:lnSpc>
                <a:spcPct val="130000"/>
              </a:lnSpc>
              <a:spcBef>
                <a:spcPct val="50000"/>
              </a:spcBef>
            </a:pPr>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不管</a:t>
            </a:r>
            <a:r>
              <a:rPr lang="zh-CN" altLang="en-US" sz="2800" b="1" dirty="0">
                <a:latin typeface="楷体" panose="02010609060101010101" pitchFamily="49" charset="-122"/>
                <a:ea typeface="楷体" panose="02010609060101010101" pitchFamily="49" charset="-122"/>
              </a:rPr>
              <a:t>我们在学习上取得了多么优异的成绩，</a:t>
            </a:r>
            <a:r>
              <a:rPr lang="zh-CN" altLang="en-US" sz="2800" b="1" dirty="0">
                <a:solidFill>
                  <a:srgbClr val="FF0000"/>
                </a:solidFill>
                <a:latin typeface="楷体" panose="02010609060101010101" pitchFamily="49" charset="-122"/>
                <a:ea typeface="楷体" panose="02010609060101010101" pitchFamily="49" charset="-122"/>
              </a:rPr>
              <a:t>也</a:t>
            </a:r>
            <a:r>
              <a:rPr lang="zh-CN" altLang="en-US" sz="2800" b="1" dirty="0">
                <a:latin typeface="楷体" panose="02010609060101010101" pitchFamily="49" charset="-122"/>
                <a:ea typeface="楷体" panose="02010609060101010101" pitchFamily="49" charset="-122"/>
              </a:rPr>
              <a:t>不能骄傲自满。</a:t>
            </a:r>
          </a:p>
        </p:txBody>
      </p:sp>
      <p:sp>
        <p:nvSpPr>
          <p:cNvPr id="6" name="矩形 5"/>
          <p:cNvSpPr/>
          <p:nvPr/>
        </p:nvSpPr>
        <p:spPr>
          <a:xfrm>
            <a:off x="1235677" y="1338903"/>
            <a:ext cx="6721785" cy="461665"/>
          </a:xfrm>
          <a:prstGeom prst="rect">
            <a:avLst/>
          </a:prstGeom>
        </p:spPr>
        <p:txBody>
          <a:bodyPr wrap="square">
            <a:spAutoFit/>
          </a:bodyPr>
          <a:lstStyle/>
          <a:p>
            <a:r>
              <a:rPr lang="zh-CN" altLang="en-US" sz="2400" dirty="0">
                <a:latin typeface="楷体" panose="02010609060101010101" pitchFamily="49" charset="-122"/>
                <a:ea typeface="楷体" panose="02010609060101010101" pitchFamily="49" charset="-122"/>
              </a:rPr>
              <a:t>用上“不管</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也</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”，仿写假设关系的句子。</a:t>
            </a:r>
          </a:p>
        </p:txBody>
      </p:sp>
      <p:pic>
        <p:nvPicPr>
          <p:cNvPr id="5" name="图片 4">
            <a:extLst>
              <a:ext uri="{FF2B5EF4-FFF2-40B4-BE49-F238E27FC236}">
                <a16:creationId xmlns="" xmlns:a16="http://schemas.microsoft.com/office/drawing/2014/main" id="{4A1A10B2-CE78-6A4D-8987-BCB3984DCB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1821" y="472864"/>
            <a:ext cx="559476" cy="545460"/>
          </a:xfrm>
          <a:prstGeom prst="rect">
            <a:avLst/>
          </a:prstGeom>
        </p:spPr>
      </p:pic>
    </p:spTree>
    <p:extLst>
      <p:ext uri="{BB962C8B-B14F-4D97-AF65-F5344CB8AC3E}">
        <p14:creationId xmlns="" xmlns:p14="http://schemas.microsoft.com/office/powerpoint/2010/main" val="200396470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104016"/>
            <a:ext cx="8280920" cy="3496342"/>
          </a:xfrm>
          <a:prstGeom prst="rect">
            <a:avLst/>
          </a:prstGeom>
        </p:spPr>
        <p:txBody>
          <a:bodyPr wrap="square">
            <a:spAutoFit/>
          </a:bodyPr>
          <a:lstStyle/>
          <a:p>
            <a:pPr>
              <a:lnSpc>
                <a:spcPct val="110000"/>
              </a:lnSpc>
            </a:pPr>
            <a:r>
              <a:rPr lang="zh-CN" altLang="en-US" sz="2800" b="1" dirty="0">
                <a:latin typeface="楷体" pitchFamily="49" charset="-122"/>
                <a:ea typeface="楷体" pitchFamily="49" charset="-122"/>
              </a:rPr>
              <a:t>    我现在已经年近耄耋，住的朗润园是燕园胜地。</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每逢望夜，一轮当空，月光闪耀于碧波之上，上下空蒙，一碧数顷，荷香远溢，宿鸟幽鸣，真不能不说是赏月胜地。荷塘月色的奇景，就在我的窗外。然而，每值这样的良辰美景，我想到的却仍然是故乡苇坑里的那个平凡的小月亮。</a:t>
            </a:r>
          </a:p>
          <a:p>
            <a:pPr>
              <a:lnSpc>
                <a:spcPct val="130000"/>
              </a:lnSpc>
            </a:pPr>
            <a:endParaRPr lang="zh-CN" altLang="en-US" sz="2800" b="1" dirty="0">
              <a:latin typeface="楷体" pitchFamily="49" charset="-122"/>
              <a:ea typeface="楷体" pitchFamily="49" charset="-122"/>
            </a:endParaRPr>
          </a:p>
        </p:txBody>
      </p:sp>
      <p:sp>
        <p:nvSpPr>
          <p:cNvPr id="5" name="圆角矩形 4"/>
          <p:cNvSpPr/>
          <p:nvPr/>
        </p:nvSpPr>
        <p:spPr>
          <a:xfrm>
            <a:off x="539552" y="4083918"/>
            <a:ext cx="5472608" cy="517234"/>
          </a:xfrm>
          <a:prstGeom prst="roundRect">
            <a:avLst/>
          </a:prstGeom>
          <a:no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cs typeface="微软雅黑" panose="020B0503020204020204" charset="0"/>
              </a:rPr>
              <a:t>内心感受：比不上故乡平凡的小月亮</a:t>
            </a:r>
          </a:p>
        </p:txBody>
      </p:sp>
      <p:sp>
        <p:nvSpPr>
          <p:cNvPr id="3" name="流程图: 资料带 2"/>
          <p:cNvSpPr/>
          <p:nvPr/>
        </p:nvSpPr>
        <p:spPr>
          <a:xfrm>
            <a:off x="899592" y="383936"/>
            <a:ext cx="4176464" cy="720080"/>
          </a:xfrm>
          <a:prstGeom prst="flowChartPunchedTape">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楷体" panose="02010609060101010101" pitchFamily="49" charset="-122"/>
                <a:ea typeface="楷体" panose="02010609060101010101" pitchFamily="49" charset="-122"/>
              </a:rPr>
              <a:t>往事：看朗润园的月亮</a:t>
            </a:r>
          </a:p>
        </p:txBody>
      </p:sp>
      <p:cxnSp>
        <p:nvCxnSpPr>
          <p:cNvPr id="10" name="直接连接符 9"/>
          <p:cNvCxnSpPr/>
          <p:nvPr/>
        </p:nvCxnSpPr>
        <p:spPr>
          <a:xfrm>
            <a:off x="2123728" y="3435846"/>
            <a:ext cx="62646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21550" y="3939902"/>
            <a:ext cx="635470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rotWithShape="1">
          <a:blip r:embed="rId2" cstate="print">
            <a:extLst>
              <a:ext uri="{28A0092B-C50C-407E-A947-70E740481C1C}">
                <a14:useLocalDpi xmlns="" xmlns:a14="http://schemas.microsoft.com/office/drawing/2010/main" val="0"/>
              </a:ext>
            </a:extLst>
          </a:blip>
          <a:srcRect l="27726"/>
          <a:stretch/>
        </p:blipFill>
        <p:spPr>
          <a:xfrm>
            <a:off x="6156176" y="4054125"/>
            <a:ext cx="2815562" cy="749873"/>
          </a:xfrm>
          <a:prstGeom prst="rect">
            <a:avLst/>
          </a:prstGeom>
        </p:spPr>
      </p:pic>
      <p:sp>
        <p:nvSpPr>
          <p:cNvPr id="9" name="文本框 6"/>
          <p:cNvSpPr txBox="1"/>
          <p:nvPr/>
        </p:nvSpPr>
        <p:spPr>
          <a:xfrm>
            <a:off x="6156176" y="3990564"/>
            <a:ext cx="2448272" cy="538674"/>
          </a:xfrm>
          <a:prstGeom prst="rect">
            <a:avLst/>
          </a:prstGeom>
          <a:noFill/>
        </p:spPr>
        <p:txBody>
          <a:bodyPr wrap="square" rtlCol="0" anchor="t">
            <a:spAutoFit/>
          </a:bodyPr>
          <a:lstStyle/>
          <a:p>
            <a:pPr>
              <a:lnSpc>
                <a:spcPct val="130000"/>
              </a:lnSpc>
            </a:pPr>
            <a:r>
              <a:rPr kumimoji="1" lang="zh-CN" altLang="en-US" sz="2600" dirty="0">
                <a:latin typeface="楷体" panose="02010609060101010101" pitchFamily="49" charset="-122"/>
                <a:ea typeface="楷体" panose="02010609060101010101" pitchFamily="49" charset="-122"/>
              </a:rPr>
              <a:t>对故乡的思念</a:t>
            </a:r>
          </a:p>
        </p:txBody>
      </p:sp>
    </p:spTree>
    <p:extLst>
      <p:ext uri="{BB962C8B-B14F-4D97-AF65-F5344CB8AC3E}">
        <p14:creationId xmlns="" xmlns:p14="http://schemas.microsoft.com/office/powerpoint/2010/main" val="148817927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144" y="-20538"/>
            <a:ext cx="9179626"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矩形 1"/>
          <p:cNvSpPr/>
          <p:nvPr/>
        </p:nvSpPr>
        <p:spPr>
          <a:xfrm>
            <a:off x="323528" y="339502"/>
            <a:ext cx="3168352" cy="566309"/>
          </a:xfrm>
          <a:prstGeom prst="rect">
            <a:avLst/>
          </a:prstGeom>
          <a:solidFill>
            <a:schemeClr val="accent3">
              <a:lumMod val="20000"/>
              <a:lumOff val="80000"/>
            </a:schemeClr>
          </a:solidFill>
        </p:spPr>
        <p:txBody>
          <a:bodyPr wrap="square">
            <a:spAutoFit/>
          </a:bodyPr>
          <a:lstStyle/>
          <a:p>
            <a:pPr>
              <a:lnSpc>
                <a:spcPct val="110000"/>
              </a:lnSpc>
            </a:pPr>
            <a:r>
              <a:rPr lang="zh-CN" altLang="en-US" sz="2800" b="1" dirty="0">
                <a:latin typeface="楷体" pitchFamily="49" charset="-122"/>
                <a:ea typeface="楷体" pitchFamily="49" charset="-122"/>
              </a:rPr>
              <a:t>朗润园的荷塘月色</a:t>
            </a:r>
          </a:p>
        </p:txBody>
      </p:sp>
    </p:spTree>
    <p:extLst>
      <p:ext uri="{BB962C8B-B14F-4D97-AF65-F5344CB8AC3E}">
        <p14:creationId xmlns="" xmlns:p14="http://schemas.microsoft.com/office/powerpoint/2010/main" val="1003511298"/>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8"/>
          <p:cNvSpPr/>
          <p:nvPr/>
        </p:nvSpPr>
        <p:spPr>
          <a:xfrm>
            <a:off x="323528" y="339502"/>
            <a:ext cx="5184576" cy="508409"/>
          </a:xfrm>
          <a:prstGeom prst="rect">
            <a:avLst/>
          </a:prstGeom>
          <a:solidFill>
            <a:schemeClr val="accent3">
              <a:lumMod val="20000"/>
              <a:lumOff val="80000"/>
            </a:schemeClr>
          </a:solidFill>
        </p:spPr>
        <p:txBody>
          <a:bodyPr wrap="square">
            <a:spAutoFit/>
          </a:bodyPr>
          <a:lstStyle/>
          <a:p>
            <a:pPr>
              <a:lnSpc>
                <a:spcPct val="110000"/>
              </a:lnSpc>
            </a:pPr>
            <a:r>
              <a:rPr lang="zh-CN" altLang="en-US" sz="2800" b="1" dirty="0">
                <a:latin typeface="楷体" pitchFamily="49" charset="-122"/>
                <a:ea typeface="楷体" pitchFamily="49" charset="-122"/>
              </a:rPr>
              <a:t>故乡苇坑里那个平凡的小月亮</a:t>
            </a:r>
          </a:p>
        </p:txBody>
      </p:sp>
    </p:spTree>
    <p:extLst>
      <p:ext uri="{BB962C8B-B14F-4D97-AF65-F5344CB8AC3E}">
        <p14:creationId xmlns="" xmlns:p14="http://schemas.microsoft.com/office/powerpoint/2010/main" val="414430001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3528" y="195486"/>
            <a:ext cx="1457173" cy="2088232"/>
          </a:xfrm>
          <a:prstGeom prst="rect">
            <a:avLst/>
          </a:prstGeom>
        </p:spPr>
      </p:pic>
      <p:sp>
        <p:nvSpPr>
          <p:cNvPr id="10" name="Rectangle 1"/>
          <p:cNvSpPr>
            <a:spLocks noChangeArrowheads="1"/>
          </p:cNvSpPr>
          <p:nvPr/>
        </p:nvSpPr>
        <p:spPr bwMode="auto">
          <a:xfrm>
            <a:off x="1780700" y="166759"/>
            <a:ext cx="6535715" cy="1113766"/>
          </a:xfrm>
          <a:prstGeom prst="rect">
            <a:avLst/>
          </a:prstGeom>
          <a:noFill/>
          <a:ln w="9525">
            <a:noFill/>
            <a:miter lim="800000"/>
            <a:headEnd/>
            <a:tailEnd/>
          </a:ln>
        </p:spPr>
        <p:txBody>
          <a:bodyPr wrap="square" anchor="ctr">
            <a:spAutoFit/>
          </a:bodyPr>
          <a:lstStyle/>
          <a:p>
            <a:pPr>
              <a:lnSpc>
                <a:spcPct val="150000"/>
              </a:lnSpc>
            </a:pPr>
            <a:r>
              <a:rPr lang="zh-CN" altLang="en-US" sz="2400" dirty="0">
                <a:solidFill>
                  <a:srgbClr val="000000"/>
                </a:solidFill>
                <a:latin typeface="楷体" panose="02010609060101010101" pitchFamily="49" charset="-122"/>
                <a:ea typeface="楷体" panose="02010609060101010101" pitchFamily="49" charset="-122"/>
              </a:rPr>
              <a:t>    你知道作者为什么多次用“小”来形容故乡的月亮吗？</a:t>
            </a:r>
            <a:endParaRPr lang="zh-CN" altLang="zh-CN" sz="2400" dirty="0">
              <a:solidFill>
                <a:srgbClr val="000000"/>
              </a:solidFill>
              <a:latin typeface="楷体" panose="02010609060101010101" pitchFamily="49" charset="-122"/>
              <a:ea typeface="楷体" panose="02010609060101010101" pitchFamily="49" charset="-122"/>
            </a:endParaRPr>
          </a:p>
        </p:txBody>
      </p:sp>
      <p:sp>
        <p:nvSpPr>
          <p:cNvPr id="7" name="矩形 6"/>
          <p:cNvSpPr/>
          <p:nvPr/>
        </p:nvSpPr>
        <p:spPr>
          <a:xfrm>
            <a:off x="971600" y="3147814"/>
            <a:ext cx="7776864" cy="954107"/>
          </a:xfrm>
          <a:prstGeom prst="rect">
            <a:avLst/>
          </a:prstGeom>
        </p:spPr>
        <p:txBody>
          <a:bodyPr wrap="square">
            <a:spAutoFit/>
          </a:bodyPr>
          <a:lstStyle/>
          <a:p>
            <a:pPr algn="just" fontAlgn="auto">
              <a:spcBef>
                <a:spcPts val="0"/>
              </a:spcBef>
              <a:spcAft>
                <a:spcPts val="0"/>
              </a:spcAft>
              <a:defRPr/>
            </a:pPr>
            <a:r>
              <a:rPr lang="zh-CN" altLang="en-US" sz="2800" b="1" dirty="0">
                <a:solidFill>
                  <a:srgbClr val="FF0000"/>
                </a:solidFill>
                <a:latin typeface="楷体" panose="02010609060101010101" pitchFamily="49" charset="-122"/>
                <a:ea typeface="楷体" panose="02010609060101010101" pitchFamily="49" charset="-122"/>
              </a:rPr>
              <a:t>    表达出作者对故乡的深厚而独特的情感，故乡虽然平凡，但故乡永远是“我”的最爱。</a:t>
            </a:r>
          </a:p>
        </p:txBody>
      </p:sp>
      <p:sp>
        <p:nvSpPr>
          <p:cNvPr id="8" name="Rectangle 1"/>
          <p:cNvSpPr>
            <a:spLocks noChangeArrowheads="1"/>
          </p:cNvSpPr>
          <p:nvPr/>
        </p:nvSpPr>
        <p:spPr bwMode="auto">
          <a:xfrm>
            <a:off x="1913130" y="1494260"/>
            <a:ext cx="535325" cy="559769"/>
          </a:xfrm>
          <a:prstGeom prst="rect">
            <a:avLst/>
          </a:prstGeom>
          <a:solidFill>
            <a:srgbClr val="FFFFCC"/>
          </a:solidFill>
          <a:ln w="9525">
            <a:solidFill>
              <a:schemeClr val="accent3">
                <a:lumMod val="75000"/>
              </a:schemeClr>
            </a:solidFill>
            <a:miter lim="800000"/>
            <a:headEnd/>
            <a:tailEnd/>
          </a:ln>
        </p:spPr>
        <p:txBody>
          <a:bodyPr wrap="square" anchor="ctr">
            <a:spAutoFit/>
          </a:bodyPr>
          <a:lstStyle/>
          <a:p>
            <a:pPr>
              <a:lnSpc>
                <a:spcPct val="150000"/>
              </a:lnSpc>
            </a:pPr>
            <a:r>
              <a:rPr lang="zh-CN" altLang="en-US" sz="2400" dirty="0">
                <a:solidFill>
                  <a:srgbClr val="000000"/>
                </a:solidFill>
                <a:latin typeface="楷体" panose="02010609060101010101" pitchFamily="49" charset="-122"/>
                <a:ea typeface="楷体" panose="02010609060101010101" pitchFamily="49" charset="-122"/>
              </a:rPr>
              <a:t>小</a:t>
            </a:r>
            <a:endParaRPr lang="zh-CN" altLang="zh-CN" sz="2400" dirty="0">
              <a:solidFill>
                <a:srgbClr val="000000"/>
              </a:solidFill>
              <a:latin typeface="楷体" panose="02010609060101010101" pitchFamily="49" charset="-122"/>
              <a:ea typeface="楷体" panose="02010609060101010101" pitchFamily="49" charset="-122"/>
            </a:endParaRPr>
          </a:p>
        </p:txBody>
      </p:sp>
      <p:sp>
        <p:nvSpPr>
          <p:cNvPr id="9" name="Rectangle 1"/>
          <p:cNvSpPr>
            <a:spLocks noChangeArrowheads="1"/>
          </p:cNvSpPr>
          <p:nvPr/>
        </p:nvSpPr>
        <p:spPr bwMode="auto">
          <a:xfrm>
            <a:off x="4716015" y="1480386"/>
            <a:ext cx="1800201" cy="559769"/>
          </a:xfrm>
          <a:prstGeom prst="rect">
            <a:avLst/>
          </a:prstGeom>
          <a:solidFill>
            <a:srgbClr val="FFFFCC"/>
          </a:solidFill>
          <a:ln w="9525">
            <a:noFill/>
            <a:miter lim="800000"/>
            <a:headEnd/>
            <a:tailEnd/>
          </a:ln>
        </p:spPr>
        <p:txBody>
          <a:bodyPr wrap="square" anchor="ctr">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平凡、可爱</a:t>
            </a:r>
            <a:endParaRPr lang="zh-CN" altLang="zh-CN" sz="2400" dirty="0">
              <a:solidFill>
                <a:srgbClr val="FF0000"/>
              </a:solidFill>
              <a:latin typeface="楷体" panose="02010609060101010101" pitchFamily="49" charset="-122"/>
              <a:ea typeface="楷体" panose="02010609060101010101" pitchFamily="49" charset="-122"/>
            </a:endParaRPr>
          </a:p>
        </p:txBody>
      </p:sp>
      <p:sp>
        <p:nvSpPr>
          <p:cNvPr id="11" name="Rectangle 1"/>
          <p:cNvSpPr>
            <a:spLocks noChangeArrowheads="1"/>
          </p:cNvSpPr>
          <p:nvPr/>
        </p:nvSpPr>
        <p:spPr bwMode="auto">
          <a:xfrm>
            <a:off x="1897876" y="2399007"/>
            <a:ext cx="2448272" cy="559769"/>
          </a:xfrm>
          <a:prstGeom prst="rect">
            <a:avLst/>
          </a:prstGeom>
          <a:solidFill>
            <a:srgbClr val="FFFFCC"/>
          </a:solidFill>
          <a:ln w="9525">
            <a:solidFill>
              <a:schemeClr val="accent3">
                <a:lumMod val="75000"/>
              </a:schemeClr>
            </a:solidFill>
            <a:miter lim="800000"/>
            <a:headEnd/>
            <a:tailEnd/>
          </a:ln>
        </p:spPr>
        <p:txBody>
          <a:bodyPr wrap="square" anchor="ctr">
            <a:spAutoFit/>
          </a:bodyPr>
          <a:lstStyle/>
          <a:p>
            <a:pPr>
              <a:lnSpc>
                <a:spcPct val="150000"/>
              </a:lnSpc>
            </a:pPr>
            <a:r>
              <a:rPr lang="zh-CN" altLang="en-US" sz="2400" dirty="0">
                <a:solidFill>
                  <a:srgbClr val="000000"/>
                </a:solidFill>
                <a:latin typeface="楷体" panose="02010609060101010101" pitchFamily="49" charset="-122"/>
                <a:ea typeface="楷体" panose="02010609060101010101" pitchFamily="49" charset="-122"/>
              </a:rPr>
              <a:t>其他地方的月亮</a:t>
            </a:r>
            <a:endParaRPr lang="zh-CN" altLang="zh-CN" sz="2400" dirty="0">
              <a:solidFill>
                <a:srgbClr val="000000"/>
              </a:solidFill>
              <a:latin typeface="楷体" panose="02010609060101010101" pitchFamily="49" charset="-122"/>
              <a:ea typeface="楷体" panose="02010609060101010101" pitchFamily="49" charset="-122"/>
            </a:endParaRPr>
          </a:p>
        </p:txBody>
      </p:sp>
      <p:sp>
        <p:nvSpPr>
          <p:cNvPr id="12" name="Rectangle 1"/>
          <p:cNvSpPr>
            <a:spLocks noChangeArrowheads="1"/>
          </p:cNvSpPr>
          <p:nvPr/>
        </p:nvSpPr>
        <p:spPr bwMode="auto">
          <a:xfrm>
            <a:off x="4716017" y="2372021"/>
            <a:ext cx="1440160" cy="559769"/>
          </a:xfrm>
          <a:prstGeom prst="rect">
            <a:avLst/>
          </a:prstGeom>
          <a:solidFill>
            <a:srgbClr val="FFFFCC"/>
          </a:solidFill>
          <a:ln w="9525">
            <a:noFill/>
            <a:miter lim="800000"/>
            <a:headEnd/>
            <a:tailEnd/>
          </a:ln>
        </p:spPr>
        <p:txBody>
          <a:bodyPr wrap="square" anchor="ctr">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美妙绝伦</a:t>
            </a:r>
            <a:endParaRPr lang="zh-CN" altLang="zh-CN" sz="2400" dirty="0">
              <a:solidFill>
                <a:srgbClr val="FF0000"/>
              </a:solidFill>
              <a:latin typeface="楷体" panose="02010609060101010101" pitchFamily="49" charset="-122"/>
              <a:ea typeface="楷体" panose="02010609060101010101" pitchFamily="49" charset="-122"/>
            </a:endParaRPr>
          </a:p>
        </p:txBody>
      </p:sp>
      <p:sp>
        <p:nvSpPr>
          <p:cNvPr id="2" name="右大括号 1"/>
          <p:cNvSpPr/>
          <p:nvPr/>
        </p:nvSpPr>
        <p:spPr>
          <a:xfrm>
            <a:off x="6804248" y="1480386"/>
            <a:ext cx="216024" cy="1494685"/>
          </a:xfrm>
          <a:prstGeom prst="righ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3" name="Rectangle 1"/>
          <p:cNvSpPr>
            <a:spLocks noChangeArrowheads="1"/>
          </p:cNvSpPr>
          <p:nvPr/>
        </p:nvSpPr>
        <p:spPr bwMode="auto">
          <a:xfrm>
            <a:off x="7164288" y="1882580"/>
            <a:ext cx="1440160" cy="559769"/>
          </a:xfrm>
          <a:prstGeom prst="rect">
            <a:avLst/>
          </a:prstGeom>
          <a:solidFill>
            <a:srgbClr val="FFFFCC"/>
          </a:solidFill>
          <a:ln w="9525">
            <a:noFill/>
            <a:miter lim="800000"/>
            <a:headEnd/>
            <a:tailEnd/>
          </a:ln>
        </p:spPr>
        <p:txBody>
          <a:bodyPr wrap="square" anchor="ctr">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强烈反差</a:t>
            </a:r>
            <a:endParaRPr lang="zh-CN" altLang="zh-CN" sz="2400" dirty="0">
              <a:solidFill>
                <a:srgbClr val="FF0000"/>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rotWithShape="1">
          <a:blip r:embed="rId3" cstate="print">
            <a:extLst>
              <a:ext uri="{28A0092B-C50C-407E-A947-70E740481C1C}">
                <a14:useLocalDpi xmlns="" xmlns:a14="http://schemas.microsoft.com/office/drawing/2010/main" val="0"/>
              </a:ext>
            </a:extLst>
          </a:blip>
          <a:srcRect l="27726"/>
          <a:stretch/>
        </p:blipFill>
        <p:spPr>
          <a:xfrm>
            <a:off x="3275856" y="4054125"/>
            <a:ext cx="2815562" cy="749873"/>
          </a:xfrm>
          <a:prstGeom prst="rect">
            <a:avLst/>
          </a:prstGeom>
        </p:spPr>
      </p:pic>
      <p:sp>
        <p:nvSpPr>
          <p:cNvPr id="15" name="文本框 6"/>
          <p:cNvSpPr txBox="1"/>
          <p:nvPr/>
        </p:nvSpPr>
        <p:spPr>
          <a:xfrm>
            <a:off x="3275856" y="3990564"/>
            <a:ext cx="2448272" cy="538674"/>
          </a:xfrm>
          <a:prstGeom prst="rect">
            <a:avLst/>
          </a:prstGeom>
          <a:noFill/>
        </p:spPr>
        <p:txBody>
          <a:bodyPr wrap="square" rtlCol="0" anchor="t">
            <a:spAutoFit/>
          </a:bodyPr>
          <a:lstStyle/>
          <a:p>
            <a:pPr>
              <a:lnSpc>
                <a:spcPct val="130000"/>
              </a:lnSpc>
            </a:pPr>
            <a:r>
              <a:rPr kumimoji="1" lang="zh-CN" altLang="en-US" sz="2600" dirty="0">
                <a:latin typeface="楷体" panose="02010609060101010101" pitchFamily="49" charset="-122"/>
                <a:ea typeface="楷体" panose="02010609060101010101" pitchFamily="49" charset="-122"/>
              </a:rPr>
              <a:t>对故乡的思念</a:t>
            </a:r>
          </a:p>
        </p:txBody>
      </p:sp>
    </p:spTree>
    <p:extLst>
      <p:ext uri="{BB962C8B-B14F-4D97-AF65-F5344CB8AC3E}">
        <p14:creationId xmlns="" xmlns:p14="http://schemas.microsoft.com/office/powerpoint/2010/main" val="4262397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1" grpId="0" animBg="1"/>
      <p:bldP spid="12" grpId="0" animBg="1"/>
      <p:bldP spid="2" grpId="0" animBg="1"/>
      <p:bldP spid="13" grpId="0" animBg="1"/>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p:cNvSpPr>
            <a:spLocks noChangeArrowheads="1"/>
          </p:cNvSpPr>
          <p:nvPr/>
        </p:nvSpPr>
        <p:spPr bwMode="auto">
          <a:xfrm>
            <a:off x="1258888" y="319088"/>
            <a:ext cx="4464050" cy="668337"/>
          </a:xfrm>
          <a:prstGeom prst="rect">
            <a:avLst/>
          </a:prstGeom>
          <a:noFill/>
          <a:ln w="9525">
            <a:noFill/>
            <a:miter lim="800000"/>
            <a:headEnd/>
            <a:tailEnd/>
          </a:ln>
        </p:spPr>
        <p:txBody>
          <a:bodyPr>
            <a:spAutoFit/>
          </a:bodyPr>
          <a:lstStyle/>
          <a:p>
            <a:pPr eaLnBrk="1" hangingPunct="1">
              <a:lnSpc>
                <a:spcPct val="120000"/>
              </a:lnSpc>
            </a:pPr>
            <a:r>
              <a:rPr lang="zh-CN" altLang="en-US" sz="3600" b="1">
                <a:latin typeface="楷体" pitchFamily="49" charset="-122"/>
                <a:ea typeface="楷体" pitchFamily="49" charset="-122"/>
              </a:rPr>
              <a:t>回读课文，感悟表达</a:t>
            </a:r>
            <a:endParaRPr lang="en-US" altLang="zh-CN" sz="3600" b="1">
              <a:latin typeface="楷体" pitchFamily="49" charset="-122"/>
              <a:ea typeface="楷体" pitchFamily="49" charset="-122"/>
            </a:endParaRPr>
          </a:p>
        </p:txBody>
      </p:sp>
      <p:sp>
        <p:nvSpPr>
          <p:cNvPr id="27651" name="矩形 2"/>
          <p:cNvSpPr>
            <a:spLocks noChangeArrowheads="1"/>
          </p:cNvSpPr>
          <p:nvPr/>
        </p:nvSpPr>
        <p:spPr bwMode="auto">
          <a:xfrm>
            <a:off x="395288" y="1492250"/>
            <a:ext cx="8353425" cy="237807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作者运用了对比的写作手法，情感的亲疏深浅只有通过对比才能显现出来，故乡的小月亮为什么那么美，除了亲切而温馨的回忆外，作者还通过与其他场景进行对比来表现。</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15616" y="2802290"/>
            <a:ext cx="7200800" cy="1569660"/>
          </a:xfrm>
          <a:prstGeom prst="rect">
            <a:avLst/>
          </a:prstGeom>
        </p:spPr>
        <p:txBody>
          <a:bodyPr wrap="square">
            <a:spAutoFit/>
          </a:bodyPr>
          <a:lstStyle/>
          <a:p>
            <a:pPr algn="just" fontAlgn="auto">
              <a:spcBef>
                <a:spcPts val="0"/>
              </a:spcBef>
              <a:spcAft>
                <a:spcPts val="0"/>
              </a:spcAft>
              <a:defRPr/>
            </a:pPr>
            <a:r>
              <a:rPr lang="zh-CN" altLang="en-US" sz="3200" b="1" dirty="0">
                <a:solidFill>
                  <a:srgbClr val="FF0000"/>
                </a:solidFill>
                <a:latin typeface="楷体" panose="02010609060101010101" pitchFamily="49" charset="-122"/>
                <a:ea typeface="楷体" panose="02010609060101010101" pitchFamily="49" charset="-122"/>
              </a:rPr>
              <a:t>    回忆能让你想到家乡的事物，然后表达出自己的感受，如家乡的槐花、家乡的小河等等。</a:t>
            </a:r>
          </a:p>
        </p:txBody>
      </p:sp>
      <p:sp>
        <p:nvSpPr>
          <p:cNvPr id="4" name="矩形 3"/>
          <p:cNvSpPr/>
          <p:nvPr/>
        </p:nvSpPr>
        <p:spPr>
          <a:xfrm>
            <a:off x="1043608" y="598211"/>
            <a:ext cx="7272808" cy="2062103"/>
          </a:xfrm>
          <a:prstGeom prst="rect">
            <a:avLst/>
          </a:prstGeom>
        </p:spPr>
        <p:txBody>
          <a:bodyPr wrap="square">
            <a:spAutoFit/>
          </a:bodyPr>
          <a:lstStyle/>
          <a:p>
            <a:r>
              <a:rPr lang="zh-CN" altLang="en-US" sz="3200" b="1" dirty="0">
                <a:latin typeface="楷体" panose="02010609060101010101" pitchFamily="49" charset="-122"/>
                <a:ea typeface="楷体" panose="02010609060101010101" pitchFamily="49" charset="-122"/>
              </a:rPr>
              <a:t>    “月是故乡明”，在作者眼中，异乡的月亮再大再圆再美，也比不上家乡的明月，在你的现实生活中，有没有类似的例子？</a:t>
            </a:r>
          </a:p>
        </p:txBody>
      </p:sp>
    </p:spTree>
    <p:extLst>
      <p:ext uri="{BB962C8B-B14F-4D97-AF65-F5344CB8AC3E}">
        <p14:creationId xmlns="" xmlns:p14="http://schemas.microsoft.com/office/powerpoint/2010/main" val="41196755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40" y="-30717"/>
            <a:ext cx="9148539" cy="51837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987824" y="1635646"/>
            <a:ext cx="184731" cy="307777"/>
          </a:xfrm>
          <a:prstGeom prst="rect">
            <a:avLst/>
          </a:prstGeom>
          <a:noFill/>
        </p:spPr>
        <p:txBody>
          <a:bodyPr wrap="none" rtlCol="0">
            <a:spAutoFit/>
          </a:bodyPr>
          <a:lstStyle/>
          <a:p>
            <a:endParaRPr lang="zh-CN" altLang="en-US" dirty="0">
              <a:latin typeface="楷体" panose="02010609060101010101" pitchFamily="49" charset="-122"/>
              <a:ea typeface="楷体" panose="02010609060101010101" pitchFamily="49" charset="-122"/>
            </a:endParaRPr>
          </a:p>
        </p:txBody>
      </p:sp>
      <p:grpSp>
        <p:nvGrpSpPr>
          <p:cNvPr id="11" name="组合 10"/>
          <p:cNvGrpSpPr/>
          <p:nvPr/>
        </p:nvGrpSpPr>
        <p:grpSpPr>
          <a:xfrm>
            <a:off x="0" y="134511"/>
            <a:ext cx="3419872" cy="307777"/>
            <a:chOff x="-36512" y="134511"/>
            <a:chExt cx="2771800" cy="307777"/>
          </a:xfrm>
        </p:grpSpPr>
        <p:sp>
          <p:nvSpPr>
            <p:cNvPr id="12" name="矩形 11">
              <a:extLst>
                <a:ext uri="{FF2B5EF4-FFF2-40B4-BE49-F238E27FC236}">
                  <a16:creationId xmlns="" xmlns:a16="http://schemas.microsoft.com/office/drawing/2014/main" id="{CD184A55-3423-F349-98B8-52F211EB9433}"/>
                </a:ext>
              </a:extLst>
            </p:cNvPr>
            <p:cNvSpPr/>
            <p:nvPr/>
          </p:nvSpPr>
          <p:spPr>
            <a:xfrm flipH="1">
              <a:off x="-36512"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楷体" panose="02010609060101010101" pitchFamily="49" charset="-122"/>
                <a:ea typeface="楷体" panose="02010609060101010101" pitchFamily="49" charset="-122"/>
              </a:endParaRPr>
            </a:p>
          </p:txBody>
        </p:sp>
        <p:sp>
          <p:nvSpPr>
            <p:cNvPr id="13" name="文本框 1">
              <a:extLst>
                <a:ext uri="{FF2B5EF4-FFF2-40B4-BE49-F238E27FC236}">
                  <a16:creationId xmlns="" xmlns:a16="http://schemas.microsoft.com/office/drawing/2014/main" id="{06E88223-4167-0746-8818-C83637374A72}"/>
                </a:ext>
              </a:extLst>
            </p:cNvPr>
            <p:cNvSpPr txBox="1"/>
            <p:nvPr/>
          </p:nvSpPr>
          <p:spPr>
            <a:xfrm>
              <a:off x="46018" y="134511"/>
              <a:ext cx="1459296" cy="307777"/>
            </a:xfrm>
            <a:prstGeom prst="rect">
              <a:avLst/>
            </a:prstGeom>
            <a:noFill/>
          </p:spPr>
          <p:txBody>
            <a:bodyPr wrap="none" rtlCol="0">
              <a:spAutoFit/>
            </a:bodyPr>
            <a:lstStyle/>
            <a:p>
              <a:r>
                <a:rPr kumimoji="1" lang="zh-CN" altLang="en-US" dirty="0">
                  <a:latin typeface="楷体" panose="02010609060101010101" pitchFamily="49" charset="-122"/>
                  <a:ea typeface="楷体" panose="02010609060101010101" pitchFamily="49" charset="-122"/>
                </a:rPr>
                <a:t>语文  五年级  下册</a:t>
              </a:r>
            </a:p>
          </p:txBody>
        </p:sp>
      </p:grpSp>
      <p:sp>
        <p:nvSpPr>
          <p:cNvPr id="9" name="TextBox 48"/>
          <p:cNvSpPr txBox="1"/>
          <p:nvPr/>
        </p:nvSpPr>
        <p:spPr>
          <a:xfrm>
            <a:off x="1979712" y="1548455"/>
            <a:ext cx="5616624" cy="992579"/>
          </a:xfrm>
          <a:prstGeom prst="rect">
            <a:avLst/>
          </a:prstGeom>
          <a:solidFill>
            <a:schemeClr val="bg1">
              <a:alpha val="45000"/>
            </a:schemeClr>
          </a:solidFill>
          <a:ln w="19050">
            <a:solidFill>
              <a:schemeClr val="tx1"/>
            </a:solidFill>
          </a:ln>
          <a:effectLst>
            <a:softEdge rad="31750"/>
          </a:effectLst>
        </p:spPr>
        <p:txBody>
          <a:bodyPr wrap="square" lIns="68580" tIns="34290" rIns="68580" bIns="34290" rtlCol="0">
            <a:spAutoFit/>
          </a:bodyPr>
          <a:lstStyle/>
          <a:p>
            <a:r>
              <a:rPr lang="en-US" altLang="zh-CN" sz="6000" b="1" dirty="0">
                <a:ln w="0"/>
                <a:solidFill>
                  <a:srgbClr val="FF0000"/>
                </a:solidFill>
                <a:effectLst>
                  <a:outerShdw blurRad="38100" dist="19050" dir="2700000" algn="tl" rotWithShape="0">
                    <a:schemeClr val="dk1">
                      <a:alpha val="40000"/>
                    </a:schemeClr>
                  </a:outerShdw>
                </a:effectLst>
                <a:latin typeface="楷体" pitchFamily="49" charset="-122"/>
                <a:ea typeface="楷体" pitchFamily="49" charset="-122"/>
              </a:rPr>
              <a:t> 3  </a:t>
            </a:r>
            <a:r>
              <a:rPr lang="zh-CN" altLang="en-US" sz="6000" b="1" dirty="0">
                <a:ln w="0"/>
                <a:solidFill>
                  <a:srgbClr val="FF0000"/>
                </a:solidFill>
                <a:effectLst>
                  <a:outerShdw blurRad="38100" dist="19050" dir="2700000" algn="tl" rotWithShape="0">
                    <a:schemeClr val="dk1">
                      <a:alpha val="40000"/>
                    </a:schemeClr>
                  </a:outerShdw>
                </a:effectLst>
                <a:latin typeface="楷体" pitchFamily="49" charset="-122"/>
                <a:ea typeface="楷体" pitchFamily="49" charset="-122"/>
              </a:rPr>
              <a:t>月是故乡明</a:t>
            </a:r>
          </a:p>
        </p:txBody>
      </p:sp>
    </p:spTree>
  </p:cSld>
  <p:clrMapOvr>
    <a:masterClrMapping/>
  </p:clrMapOvr>
  <mc:AlternateContent xmlns:mc="http://schemas.openxmlformats.org/markup-compatibility/2006">
    <mc:Choice xmlns=""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p:cNvSpPr>
            <a:spLocks noChangeArrowheads="1"/>
          </p:cNvSpPr>
          <p:nvPr/>
        </p:nvSpPr>
        <p:spPr bwMode="auto">
          <a:xfrm>
            <a:off x="1116013" y="293688"/>
            <a:ext cx="2160587" cy="668337"/>
          </a:xfrm>
          <a:prstGeom prst="rect">
            <a:avLst/>
          </a:prstGeom>
          <a:noFill/>
          <a:ln w="9525">
            <a:noFill/>
            <a:miter lim="800000"/>
            <a:headEnd/>
            <a:tailEnd/>
          </a:ln>
        </p:spPr>
        <p:txBody>
          <a:bodyPr>
            <a:spAutoFit/>
          </a:bodyPr>
          <a:lstStyle/>
          <a:p>
            <a:pPr eaLnBrk="1" hangingPunct="1">
              <a:lnSpc>
                <a:spcPct val="120000"/>
              </a:lnSpc>
            </a:pPr>
            <a:r>
              <a:rPr lang="zh-CN" altLang="en-US" sz="3600" b="1">
                <a:latin typeface="楷体" pitchFamily="49" charset="-122"/>
                <a:ea typeface="楷体" pitchFamily="49" charset="-122"/>
              </a:rPr>
              <a:t>仿写句子</a:t>
            </a:r>
            <a:endParaRPr lang="en-US" altLang="zh-CN" sz="3600" b="1">
              <a:latin typeface="楷体" pitchFamily="49" charset="-122"/>
              <a:ea typeface="楷体" pitchFamily="49" charset="-122"/>
            </a:endParaRPr>
          </a:p>
        </p:txBody>
      </p:sp>
      <p:sp>
        <p:nvSpPr>
          <p:cNvPr id="29699" name="矩形 2"/>
          <p:cNvSpPr>
            <a:spLocks noChangeArrowheads="1"/>
          </p:cNvSpPr>
          <p:nvPr/>
        </p:nvSpPr>
        <p:spPr bwMode="auto">
          <a:xfrm>
            <a:off x="684213" y="1301750"/>
            <a:ext cx="7991475" cy="237807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但是，看到它们，我立刻就会想到故乡苇坑上面和水中的那个小月亮。对比之下，我感到这些广阔世界的大月亮，无论如何比不上我那心爱的小月亮。</a:t>
            </a:r>
          </a:p>
        </p:txBody>
      </p:sp>
      <p:sp>
        <p:nvSpPr>
          <p:cNvPr id="4" name="矩形 3"/>
          <p:cNvSpPr/>
          <p:nvPr/>
        </p:nvSpPr>
        <p:spPr>
          <a:xfrm>
            <a:off x="2008188" y="3859213"/>
            <a:ext cx="5127625" cy="584200"/>
          </a:xfrm>
          <a:prstGeom prst="rect">
            <a:avLst/>
          </a:prstGeom>
        </p:spPr>
        <p:txBody>
          <a:bodyPr wrap="none">
            <a:spAutoFit/>
          </a:bodyPr>
          <a:lstStyle/>
          <a:p>
            <a:pPr>
              <a:defRPr/>
            </a:pPr>
            <a:r>
              <a:rPr lang="zh-CN" altLang="en-US" sz="3200" b="1" dirty="0">
                <a:solidFill>
                  <a:schemeClr val="accent6">
                    <a:lumMod val="75000"/>
                  </a:schemeClr>
                </a:solidFill>
                <a:latin typeface="楷体" panose="02010609060101010101" pitchFamily="49" charset="-122"/>
                <a:ea typeface="楷体" panose="02010609060101010101" pitchFamily="49" charset="-122"/>
              </a:rPr>
              <a:t>仿照这句话写一个对比句。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
          <p:cNvSpPr>
            <a:spLocks noChangeArrowheads="1"/>
          </p:cNvSpPr>
          <p:nvPr/>
        </p:nvSpPr>
        <p:spPr bwMode="auto">
          <a:xfrm>
            <a:off x="755650" y="1160463"/>
            <a:ext cx="7704138" cy="1195387"/>
          </a:xfrm>
          <a:prstGeom prst="rect">
            <a:avLst/>
          </a:prstGeom>
          <a:noFill/>
          <a:ln w="9525">
            <a:noFill/>
            <a:miter lim="800000"/>
            <a:headEnd/>
            <a:tailEnd/>
          </a:ln>
        </p:spPr>
        <p:txBody>
          <a:bodyPr>
            <a:spAutoFit/>
          </a:bodyPr>
          <a:lstStyle/>
          <a:p>
            <a:pPr marL="457200" indent="-457200" eaLnBrk="1" hangingPunct="1">
              <a:lnSpc>
                <a:spcPct val="120000"/>
              </a:lnSpc>
              <a:buFont typeface="Wingdings" pitchFamily="2" charset="2"/>
              <a:buChar char="u"/>
            </a:pPr>
            <a:r>
              <a:rPr lang="zh-CN" altLang="en-US" sz="3200" b="1">
                <a:latin typeface="楷体" pitchFamily="49" charset="-122"/>
                <a:ea typeface="楷体" pitchFamily="49" charset="-122"/>
              </a:rPr>
              <a:t>季羡林爷爷已经功成名就，为什么还对那个小山村念念不忘？</a:t>
            </a:r>
            <a:endParaRPr lang="en-US" altLang="zh-CN" sz="3200" b="1">
              <a:latin typeface="楷体" pitchFamily="49" charset="-122"/>
              <a:ea typeface="楷体" pitchFamily="49" charset="-122"/>
            </a:endParaRPr>
          </a:p>
        </p:txBody>
      </p:sp>
      <p:sp>
        <p:nvSpPr>
          <p:cNvPr id="3" name="矩形 2"/>
          <p:cNvSpPr>
            <a:spLocks noChangeArrowheads="1"/>
          </p:cNvSpPr>
          <p:nvPr/>
        </p:nvSpPr>
        <p:spPr bwMode="auto">
          <a:xfrm>
            <a:off x="736600" y="2816225"/>
            <a:ext cx="7705725" cy="1195388"/>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因为那里有季羡林爷爷童年的快乐和美好的回忆，那里是他的故乡。</a:t>
            </a:r>
            <a:endParaRPr lang="en-US" altLang="zh-CN" sz="3200" b="1">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p:cNvSpPr>
            <a:spLocks noChangeArrowheads="1"/>
          </p:cNvSpPr>
          <p:nvPr/>
        </p:nvSpPr>
        <p:spPr bwMode="auto">
          <a:xfrm>
            <a:off x="468313" y="1203325"/>
            <a:ext cx="8224837" cy="1785938"/>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作者只记得那些由月亮想到的往事和经历吗？除了记得在故乡发生的事，他还记得故乡的什么？</a:t>
            </a:r>
            <a:endParaRPr lang="en-US" altLang="zh-CN" sz="3200" b="1">
              <a:latin typeface="楷体" pitchFamily="49" charset="-122"/>
              <a:ea typeface="楷体" pitchFamily="49" charset="-122"/>
            </a:endParaRPr>
          </a:p>
        </p:txBody>
      </p:sp>
      <p:sp>
        <p:nvSpPr>
          <p:cNvPr id="3" name="矩形 2"/>
          <p:cNvSpPr>
            <a:spLocks noChangeArrowheads="1"/>
          </p:cNvSpPr>
          <p:nvPr/>
        </p:nvSpPr>
        <p:spPr bwMode="auto">
          <a:xfrm>
            <a:off x="1403350" y="3219450"/>
            <a:ext cx="7289800" cy="604838"/>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他还记得故乡的景色，比如故乡的水。</a:t>
            </a:r>
            <a:endParaRPr lang="en-US" altLang="zh-CN" sz="3200" b="1">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
          <p:cNvSpPr>
            <a:spLocks noChangeArrowheads="1"/>
          </p:cNvSpPr>
          <p:nvPr/>
        </p:nvSpPr>
        <p:spPr bwMode="auto">
          <a:xfrm>
            <a:off x="611188" y="339725"/>
            <a:ext cx="7345362" cy="604838"/>
          </a:xfrm>
          <a:prstGeom prst="rect">
            <a:avLst/>
          </a:prstGeom>
          <a:noFill/>
          <a:ln w="9525">
            <a:noFill/>
            <a:miter lim="800000"/>
            <a:headEnd/>
            <a:tailEnd/>
          </a:ln>
        </p:spPr>
        <p:txBody>
          <a:bodyPr>
            <a:spAutoFit/>
          </a:bodyPr>
          <a:lstStyle/>
          <a:p>
            <a:pPr marL="457200" indent="-457200" eaLnBrk="1" hangingPunct="1">
              <a:lnSpc>
                <a:spcPct val="120000"/>
              </a:lnSpc>
              <a:buFont typeface="Wingdings" pitchFamily="2" charset="2"/>
              <a:buChar char="u"/>
            </a:pPr>
            <a:r>
              <a:rPr lang="zh-CN" altLang="en-US" sz="3200" b="1">
                <a:latin typeface="楷体" pitchFamily="49" charset="-122"/>
                <a:ea typeface="楷体" pitchFamily="49" charset="-122"/>
              </a:rPr>
              <a:t>在作者心中故乡的水又是怎样的呢？</a:t>
            </a:r>
            <a:endParaRPr lang="en-US" altLang="zh-CN" sz="3200" b="1">
              <a:latin typeface="楷体" pitchFamily="49" charset="-122"/>
              <a:ea typeface="楷体" pitchFamily="49" charset="-122"/>
            </a:endParaRPr>
          </a:p>
        </p:txBody>
      </p:sp>
      <p:sp>
        <p:nvSpPr>
          <p:cNvPr id="3" name="矩形 2"/>
          <p:cNvSpPr>
            <a:spLocks noChangeArrowheads="1"/>
          </p:cNvSpPr>
          <p:nvPr/>
        </p:nvSpPr>
        <p:spPr bwMode="auto">
          <a:xfrm>
            <a:off x="576263" y="1131888"/>
            <a:ext cx="7740650" cy="2967037"/>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至于水，我故乡的小村子里却到处都是。几个大苇坑占了村子面积的一多半。在我这个小孩子眼中，虽不能像洞庭湖“八月湖水平”那样有气派，但也颇有一点儿烟波浩渺之势。</a:t>
            </a:r>
            <a:endParaRPr lang="en-US" altLang="zh-CN" sz="3200" b="1">
              <a:latin typeface="楷体" pitchFamily="49" charset="-122"/>
              <a:ea typeface="楷体" pitchFamily="49" charset="-122"/>
            </a:endParaRPr>
          </a:p>
        </p:txBody>
      </p:sp>
      <p:sp>
        <p:nvSpPr>
          <p:cNvPr id="4" name="矩形 3"/>
          <p:cNvSpPr>
            <a:spLocks noChangeArrowheads="1"/>
          </p:cNvSpPr>
          <p:nvPr/>
        </p:nvSpPr>
        <p:spPr bwMode="auto">
          <a:xfrm>
            <a:off x="3276600" y="4011613"/>
            <a:ext cx="3924300" cy="669925"/>
          </a:xfrm>
          <a:prstGeom prst="rect">
            <a:avLst/>
          </a:prstGeom>
          <a:noFill/>
          <a:ln w="9525">
            <a:noFill/>
            <a:miter lim="800000"/>
            <a:headEnd/>
            <a:tailEnd/>
          </a:ln>
        </p:spPr>
        <p:txBody>
          <a:bodyPr>
            <a:spAutoFit/>
          </a:bodyPr>
          <a:lstStyle/>
          <a:p>
            <a:pPr eaLnBrk="1" hangingPunct="1">
              <a:lnSpc>
                <a:spcPct val="120000"/>
              </a:lnSpc>
            </a:pPr>
            <a:r>
              <a:rPr lang="zh-CN" altLang="en-US" sz="3600" b="1">
                <a:solidFill>
                  <a:srgbClr val="8053C9"/>
                </a:solidFill>
                <a:latin typeface="楷体" pitchFamily="49" charset="-122"/>
                <a:ea typeface="楷体" pitchFamily="49" charset="-122"/>
              </a:rPr>
              <a:t>景</a:t>
            </a:r>
            <a:r>
              <a:rPr lang="en-US" altLang="zh-CN" sz="3600" b="1">
                <a:solidFill>
                  <a:srgbClr val="8053C9"/>
                </a:solidFill>
                <a:latin typeface="楷体" pitchFamily="49" charset="-122"/>
                <a:ea typeface="楷体" pitchFamily="49" charset="-122"/>
              </a:rPr>
              <a:t>——</a:t>
            </a:r>
            <a:r>
              <a:rPr lang="zh-CN" altLang="en-US" sz="3600" b="1">
                <a:solidFill>
                  <a:srgbClr val="8053C9"/>
                </a:solidFill>
                <a:latin typeface="楷体" pitchFamily="49" charset="-122"/>
                <a:ea typeface="楷体" pitchFamily="49" charset="-122"/>
              </a:rPr>
              <a:t>月、水</a:t>
            </a:r>
            <a:endParaRPr lang="en-US" altLang="zh-CN" sz="3600" b="1">
              <a:solidFill>
                <a:srgbClr val="8053C9"/>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2"/>
          <p:cNvSpPr>
            <a:spLocks noChangeArrowheads="1"/>
          </p:cNvSpPr>
          <p:nvPr/>
        </p:nvSpPr>
        <p:spPr bwMode="auto">
          <a:xfrm>
            <a:off x="682625" y="842963"/>
            <a:ext cx="7850188" cy="1195387"/>
          </a:xfrm>
          <a:prstGeom prst="rect">
            <a:avLst/>
          </a:prstGeom>
          <a:noFill/>
          <a:ln w="9525">
            <a:noFill/>
            <a:miter lim="800000"/>
            <a:headEnd/>
            <a:tailEnd/>
          </a:ln>
        </p:spPr>
        <p:txBody>
          <a:bodyPr>
            <a:spAutoFit/>
          </a:bodyPr>
          <a:lstStyle/>
          <a:p>
            <a:pPr marL="457200" indent="-457200" eaLnBrk="1" hangingPunct="1">
              <a:lnSpc>
                <a:spcPct val="120000"/>
              </a:lnSpc>
              <a:buFont typeface="Wingdings" pitchFamily="2" charset="2"/>
              <a:buChar char="u"/>
            </a:pPr>
            <a:r>
              <a:rPr lang="zh-CN" altLang="en-US" sz="3200" b="1">
                <a:latin typeface="楷体" pitchFamily="49" charset="-122"/>
                <a:ea typeface="楷体" pitchFamily="49" charset="-122"/>
              </a:rPr>
              <a:t>作者写故乡的月亮是为了表达思乡之情，他为何要写故乡的水？</a:t>
            </a:r>
          </a:p>
        </p:txBody>
      </p:sp>
      <p:sp>
        <p:nvSpPr>
          <p:cNvPr id="4" name="矩形 3"/>
          <p:cNvSpPr>
            <a:spLocks noChangeArrowheads="1"/>
          </p:cNvSpPr>
          <p:nvPr/>
        </p:nvSpPr>
        <p:spPr bwMode="auto">
          <a:xfrm>
            <a:off x="1042988" y="2211388"/>
            <a:ext cx="7742237" cy="237807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但是，如果只有孤零零一个月亮，未免显得有点儿孤单。因此，在中国古代诗文中，月亮总有什么东西当</a:t>
            </a:r>
            <a:r>
              <a:rPr lang="zh-CN" altLang="en-US" sz="3200" b="1">
                <a:solidFill>
                  <a:srgbClr val="FF00FF"/>
                </a:solidFill>
                <a:latin typeface="楷体" pitchFamily="49" charset="-122"/>
                <a:ea typeface="楷体" pitchFamily="49" charset="-122"/>
              </a:rPr>
              <a:t>陪衬</a:t>
            </a:r>
            <a:r>
              <a:rPr lang="zh-CN" altLang="en-US" sz="3200" b="1">
                <a:latin typeface="楷体" pitchFamily="49" charset="-122"/>
                <a:ea typeface="楷体" pitchFamily="49" charset="-122"/>
              </a:rPr>
              <a:t>，最多的是山和水。</a:t>
            </a:r>
            <a:endParaRPr lang="en-US" altLang="zh-CN" sz="3200" b="1">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2"/>
          <p:cNvSpPr>
            <a:spLocks noChangeArrowheads="1"/>
          </p:cNvSpPr>
          <p:nvPr/>
        </p:nvSpPr>
        <p:spPr bwMode="auto">
          <a:xfrm>
            <a:off x="682625" y="842963"/>
            <a:ext cx="7850188" cy="1195387"/>
          </a:xfrm>
          <a:prstGeom prst="rect">
            <a:avLst/>
          </a:prstGeom>
          <a:noFill/>
          <a:ln w="9525">
            <a:noFill/>
            <a:miter lim="800000"/>
            <a:headEnd/>
            <a:tailEnd/>
          </a:ln>
        </p:spPr>
        <p:txBody>
          <a:bodyPr>
            <a:spAutoFit/>
          </a:bodyPr>
          <a:lstStyle/>
          <a:p>
            <a:pPr marL="457200" indent="-457200" eaLnBrk="1" hangingPunct="1">
              <a:lnSpc>
                <a:spcPct val="120000"/>
              </a:lnSpc>
              <a:buFont typeface="Wingdings" pitchFamily="2" charset="2"/>
              <a:buChar char="u"/>
            </a:pPr>
            <a:r>
              <a:rPr lang="zh-CN" altLang="en-US" sz="3200" b="1">
                <a:latin typeface="楷体" pitchFamily="49" charset="-122"/>
                <a:ea typeface="楷体" pitchFamily="49" charset="-122"/>
              </a:rPr>
              <a:t>作者写故乡的月亮是为了表达思乡之情，他为何要写故乡的水？</a:t>
            </a:r>
          </a:p>
        </p:txBody>
      </p:sp>
      <p:sp>
        <p:nvSpPr>
          <p:cNvPr id="4" name="矩形 3"/>
          <p:cNvSpPr>
            <a:spLocks noChangeArrowheads="1"/>
          </p:cNvSpPr>
          <p:nvPr/>
        </p:nvSpPr>
        <p:spPr bwMode="auto">
          <a:xfrm>
            <a:off x="1042988" y="2211388"/>
            <a:ext cx="7742237" cy="237807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但是，如果只有孤零零一个月亮，未免显得有点儿孤单。因此，在中国古代诗文中，月亮总有什么东西当</a:t>
            </a:r>
            <a:r>
              <a:rPr lang="zh-CN" altLang="en-US" sz="3200" b="1">
                <a:solidFill>
                  <a:srgbClr val="FF00FF"/>
                </a:solidFill>
                <a:latin typeface="楷体" pitchFamily="49" charset="-122"/>
                <a:ea typeface="楷体" pitchFamily="49" charset="-122"/>
              </a:rPr>
              <a:t>陪衬</a:t>
            </a:r>
            <a:r>
              <a:rPr lang="zh-CN" altLang="en-US" sz="3200" b="1">
                <a:latin typeface="楷体" pitchFamily="49" charset="-122"/>
                <a:ea typeface="楷体" pitchFamily="49" charset="-122"/>
              </a:rPr>
              <a:t>，最多的是山和水。</a:t>
            </a:r>
            <a:endParaRPr lang="en-US" altLang="zh-CN" sz="3200" b="1">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91248" y="893653"/>
            <a:ext cx="8143932" cy="3786214"/>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楷体" panose="02010609060101010101" pitchFamily="49" charset="-122"/>
              <a:ea typeface="楷体" panose="02010609060101010101" pitchFamily="49" charset="-122"/>
            </a:endParaRPr>
          </a:p>
        </p:txBody>
      </p:sp>
      <p:sp>
        <p:nvSpPr>
          <p:cNvPr id="16" name="文本框 9"/>
          <p:cNvSpPr txBox="1">
            <a:spLocks noChangeArrowheads="1"/>
          </p:cNvSpPr>
          <p:nvPr/>
        </p:nvSpPr>
        <p:spPr bwMode="auto">
          <a:xfrm>
            <a:off x="975499" y="2430504"/>
            <a:ext cx="2233612" cy="523220"/>
          </a:xfrm>
          <a:prstGeom prst="rect">
            <a:avLst/>
          </a:prstGeom>
          <a:noFill/>
          <a:ln w="9525">
            <a:noFill/>
            <a:miter lim="800000"/>
            <a:headEnd/>
            <a:tailEnd/>
          </a:ln>
        </p:spPr>
        <p:txBody>
          <a:bodyPr>
            <a:spAutoFit/>
          </a:bodyPr>
          <a:lstStyle/>
          <a:p>
            <a:pPr eaLnBrk="1" hangingPunct="1">
              <a:buFont typeface="Arial" pitchFamily="34" charset="0"/>
              <a:buNone/>
            </a:pPr>
            <a:r>
              <a:rPr lang="zh-CN" altLang="en-US" sz="2800" b="1" dirty="0">
                <a:latin typeface="楷体" panose="02010609060101010101" pitchFamily="49" charset="-122"/>
                <a:ea typeface="楷体" panose="02010609060101010101" pitchFamily="49" charset="-122"/>
              </a:rPr>
              <a:t>外国的月亮</a:t>
            </a:r>
          </a:p>
        </p:txBody>
      </p:sp>
      <p:sp>
        <p:nvSpPr>
          <p:cNvPr id="18" name="文本框 10"/>
          <p:cNvSpPr txBox="1">
            <a:spLocks noChangeArrowheads="1"/>
          </p:cNvSpPr>
          <p:nvPr/>
        </p:nvSpPr>
        <p:spPr bwMode="auto">
          <a:xfrm>
            <a:off x="7090717" y="2503591"/>
            <a:ext cx="1077491" cy="954107"/>
          </a:xfrm>
          <a:prstGeom prst="rect">
            <a:avLst/>
          </a:prstGeom>
          <a:noFill/>
          <a:ln w="9525">
            <a:noFill/>
            <a:miter lim="800000"/>
            <a:headEnd/>
            <a:tailEnd/>
          </a:ln>
        </p:spPr>
        <p:txBody>
          <a:bodyPr wrap="square">
            <a:spAutoFit/>
          </a:bodyPr>
          <a:lstStyle/>
          <a:p>
            <a:r>
              <a:rPr lang="zh-CN" altLang="en-US" sz="2800" b="1" dirty="0">
                <a:latin typeface="楷体" panose="02010609060101010101" pitchFamily="49" charset="-122"/>
                <a:ea typeface="楷体" panose="02010609060101010101" pitchFamily="49" charset="-122"/>
              </a:rPr>
              <a:t>喜爱思念</a:t>
            </a:r>
            <a:endParaRPr lang="en-US" altLang="zh-CN" sz="2800" b="1" dirty="0">
              <a:latin typeface="楷体" panose="02010609060101010101" pitchFamily="49" charset="-122"/>
              <a:ea typeface="楷体" panose="02010609060101010101" pitchFamily="49" charset="-122"/>
            </a:endParaRPr>
          </a:p>
        </p:txBody>
      </p:sp>
      <p:sp>
        <p:nvSpPr>
          <p:cNvPr id="19" name="文本框 3"/>
          <p:cNvSpPr txBox="1">
            <a:spLocks noChangeArrowheads="1"/>
          </p:cNvSpPr>
          <p:nvPr/>
        </p:nvSpPr>
        <p:spPr bwMode="auto">
          <a:xfrm>
            <a:off x="3676605" y="961059"/>
            <a:ext cx="1975515" cy="523220"/>
          </a:xfrm>
          <a:prstGeom prst="rect">
            <a:avLst/>
          </a:prstGeom>
          <a:noFill/>
          <a:ln w="9525">
            <a:noFill/>
            <a:miter lim="800000"/>
            <a:headEnd/>
            <a:tailEnd/>
          </a:ln>
        </p:spPr>
        <p:txBody>
          <a:bodyPr wrap="square">
            <a:spAutoFit/>
          </a:bodyPr>
          <a:lstStyle/>
          <a:p>
            <a:pPr eaLnBrk="1" hangingPunct="1">
              <a:buFont typeface="Arial" pitchFamily="34" charset="0"/>
              <a:buNone/>
            </a:pPr>
            <a:r>
              <a:rPr lang="zh-CN" altLang="en-US" sz="2800" b="1" noProof="1">
                <a:latin typeface="楷体" panose="02010609060101010101" pitchFamily="49" charset="-122"/>
                <a:ea typeface="楷体" panose="02010609060101010101" pitchFamily="49" charset="-122"/>
              </a:rPr>
              <a:t>月是故乡明</a:t>
            </a:r>
          </a:p>
        </p:txBody>
      </p:sp>
      <p:sp>
        <p:nvSpPr>
          <p:cNvPr id="25" name="文本框 16"/>
          <p:cNvSpPr txBox="1">
            <a:spLocks noChangeArrowheads="1"/>
          </p:cNvSpPr>
          <p:nvPr/>
        </p:nvSpPr>
        <p:spPr bwMode="auto">
          <a:xfrm>
            <a:off x="986036" y="3102475"/>
            <a:ext cx="2227267" cy="523220"/>
          </a:xfrm>
          <a:prstGeom prst="rect">
            <a:avLst/>
          </a:prstGeom>
          <a:noFill/>
          <a:ln w="9525">
            <a:noFill/>
            <a:miter lim="800000"/>
            <a:headEnd/>
            <a:tailEnd/>
          </a:ln>
        </p:spPr>
        <p:txBody>
          <a:bodyPr wrap="square">
            <a:spAutoFit/>
          </a:bodyPr>
          <a:lstStyle/>
          <a:p>
            <a:pPr eaLnBrk="1" hangingPunct="1">
              <a:buFont typeface="Arial" pitchFamily="34" charset="0"/>
              <a:buNone/>
            </a:pPr>
            <a:r>
              <a:rPr lang="zh-CN" altLang="en-US" sz="2800" b="1" dirty="0">
                <a:latin typeface="楷体" panose="02010609060101010101" pitchFamily="49" charset="-122"/>
                <a:ea typeface="楷体" panose="02010609060101010101" pitchFamily="49" charset="-122"/>
              </a:rPr>
              <a:t>北京的月亮</a:t>
            </a:r>
          </a:p>
        </p:txBody>
      </p:sp>
      <p:sp>
        <p:nvSpPr>
          <p:cNvPr id="26" name="文本框 19"/>
          <p:cNvSpPr txBox="1">
            <a:spLocks noChangeArrowheads="1"/>
          </p:cNvSpPr>
          <p:nvPr/>
        </p:nvSpPr>
        <p:spPr bwMode="auto">
          <a:xfrm>
            <a:off x="5090277" y="1759109"/>
            <a:ext cx="648071" cy="2677656"/>
          </a:xfrm>
          <a:prstGeom prst="rect">
            <a:avLst/>
          </a:prstGeom>
          <a:noFill/>
          <a:ln w="9525">
            <a:noFill/>
            <a:miter lim="800000"/>
            <a:headEnd/>
            <a:tailEnd/>
          </a:ln>
        </p:spPr>
        <p:txBody>
          <a:bodyPr wrap="square">
            <a:spAutoFit/>
          </a:bodyPr>
          <a:lstStyle/>
          <a:p>
            <a:r>
              <a:rPr lang="zh-CN" altLang="en-US" sz="2800" b="1" dirty="0">
                <a:latin typeface="楷体" panose="02010609060101010101" pitchFamily="49" charset="-122"/>
                <a:ea typeface="楷体" panose="02010609060101010101" pitchFamily="49" charset="-122"/>
              </a:rPr>
              <a:t>故乡的小月亮</a:t>
            </a:r>
          </a:p>
        </p:txBody>
      </p:sp>
      <p:sp>
        <p:nvSpPr>
          <p:cNvPr id="30" name="右箭头 29"/>
          <p:cNvSpPr/>
          <p:nvPr/>
        </p:nvSpPr>
        <p:spPr>
          <a:xfrm>
            <a:off x="6071914" y="2886575"/>
            <a:ext cx="576089" cy="431800"/>
          </a:xfrm>
          <a:prstGeom prst="rightArrow">
            <a:avLst/>
          </a:prstGeom>
          <a:solidFill>
            <a:srgbClr val="FF0000"/>
          </a:solid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800" b="1">
              <a:solidFill>
                <a:schemeClr val="tx1"/>
              </a:solidFill>
              <a:latin typeface="楷体" panose="02010609060101010101" pitchFamily="49" charset="-122"/>
              <a:ea typeface="楷体" panose="02010609060101010101" pitchFamily="49" charset="-122"/>
            </a:endParaRPr>
          </a:p>
        </p:txBody>
      </p:sp>
      <p:sp>
        <p:nvSpPr>
          <p:cNvPr id="17" name="文本框 14">
            <a:extLst>
              <a:ext uri="{FF2B5EF4-FFF2-40B4-BE49-F238E27FC236}">
                <a16:creationId xmlns="" xmlns:a16="http://schemas.microsoft.com/office/drawing/2014/main" id="{E83FD7BB-D7E3-EF4B-BEBB-9F1DFCF1B616}"/>
              </a:ext>
            </a:extLst>
          </p:cNvPr>
          <p:cNvSpPr txBox="1"/>
          <p:nvPr/>
        </p:nvSpPr>
        <p:spPr>
          <a:xfrm>
            <a:off x="696436" y="281866"/>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结构梳理</a:t>
            </a:r>
          </a:p>
        </p:txBody>
      </p:sp>
      <p:pic>
        <p:nvPicPr>
          <p:cNvPr id="20" name="图片 19">
            <a:extLst>
              <a:ext uri="{FF2B5EF4-FFF2-40B4-BE49-F238E27FC236}">
                <a16:creationId xmlns="" xmlns:a16="http://schemas.microsoft.com/office/drawing/2014/main" id="{4B718F5D-0AAE-104C-8DD5-C80D03BD04DA}"/>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64091" y="349434"/>
            <a:ext cx="366860" cy="456338"/>
          </a:xfrm>
          <a:prstGeom prst="rect">
            <a:avLst/>
          </a:prstGeom>
        </p:spPr>
      </p:pic>
      <p:sp>
        <p:nvSpPr>
          <p:cNvPr id="3" name="爆炸形 1 2"/>
          <p:cNvSpPr/>
          <p:nvPr/>
        </p:nvSpPr>
        <p:spPr>
          <a:xfrm>
            <a:off x="3209111" y="2561813"/>
            <a:ext cx="1656184" cy="914400"/>
          </a:xfrm>
          <a:prstGeom prst="irregularSeal1">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楷体" panose="02010609060101010101" pitchFamily="49" charset="-122"/>
                <a:ea typeface="楷体" panose="02010609060101010101" pitchFamily="49" charset="-122"/>
              </a:rPr>
              <a:t>衬托</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4">
            <a:extLst>
              <a:ext uri="{FF2B5EF4-FFF2-40B4-BE49-F238E27FC236}">
                <a16:creationId xmlns="" xmlns:a16="http://schemas.microsoft.com/office/drawing/2014/main" id="{4A3C3B97-39E1-8A49-BBB7-0945BB059AA6}"/>
              </a:ext>
            </a:extLst>
          </p:cNvPr>
          <p:cNvSpPr txBox="1"/>
          <p:nvPr/>
        </p:nvSpPr>
        <p:spPr>
          <a:xfrm>
            <a:off x="663035" y="339502"/>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主题概括</a:t>
            </a:r>
          </a:p>
        </p:txBody>
      </p:sp>
      <p:pic>
        <p:nvPicPr>
          <p:cNvPr id="17" name="图片 16">
            <a:extLst>
              <a:ext uri="{FF2B5EF4-FFF2-40B4-BE49-F238E27FC236}">
                <a16:creationId xmlns="" xmlns:a16="http://schemas.microsoft.com/office/drawing/2014/main" id="{87D1F651-71EF-204B-84FC-94E7EED152B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18120" y="392179"/>
            <a:ext cx="366860" cy="456338"/>
          </a:xfrm>
          <a:prstGeom prst="rect">
            <a:avLst/>
          </a:prstGeom>
        </p:spPr>
      </p:pic>
      <p:sp>
        <p:nvSpPr>
          <p:cNvPr id="2" name="矩形 1"/>
          <p:cNvSpPr/>
          <p:nvPr/>
        </p:nvSpPr>
        <p:spPr>
          <a:xfrm>
            <a:off x="1115616" y="1491630"/>
            <a:ext cx="6768752" cy="2677656"/>
          </a:xfrm>
          <a:prstGeom prst="rect">
            <a:avLst/>
          </a:prstGeom>
        </p:spPr>
        <p:txBody>
          <a:bodyPr wrap="square">
            <a:spAutoFit/>
          </a:bodyPr>
          <a:lstStyle/>
          <a:p>
            <a:pPr>
              <a:lnSpc>
                <a:spcPct val="120000"/>
              </a:lnSpc>
            </a:pPr>
            <a:r>
              <a:rPr lang="en-US" altLang="zh-CN" sz="28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月是故乡明</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以其特有的清新、自然的笔调向我们展现了 </a:t>
            </a:r>
            <a:r>
              <a:rPr lang="en-US" altLang="zh-CN" sz="28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endParaRPr lang="en-US" altLang="zh-CN" sz="2800" b="1" dirty="0">
              <a:solidFill>
                <a:srgbClr val="000000"/>
              </a:solidFill>
              <a:latin typeface="楷体" pitchFamily="49" charset="-122"/>
              <a:ea typeface="楷体" pitchFamily="49" charset="-122"/>
            </a:endParaRPr>
          </a:p>
          <a:p>
            <a:pPr>
              <a:lnSpc>
                <a:spcPct val="120000"/>
              </a:lnSpc>
            </a:pPr>
            <a:r>
              <a:rPr lang="zh-CN" altLang="en-US" sz="2800" b="1" dirty="0">
                <a:solidFill>
                  <a:srgbClr val="000000"/>
                </a:solidFill>
                <a:latin typeface="楷体" pitchFamily="49" charset="-122"/>
                <a:ea typeface="楷体" pitchFamily="49" charset="-122"/>
              </a:rPr>
              <a:t>            ，                 ，给人一种亲切的感受，使我们感受到了作者</a:t>
            </a:r>
            <a:endParaRPr lang="en-US" altLang="zh-CN" sz="2800" b="1" dirty="0">
              <a:solidFill>
                <a:srgbClr val="000000"/>
              </a:solidFill>
              <a:latin typeface="楷体" pitchFamily="49" charset="-122"/>
              <a:ea typeface="楷体" pitchFamily="49" charset="-122"/>
            </a:endParaRPr>
          </a:p>
          <a:p>
            <a:pPr>
              <a:lnSpc>
                <a:spcPct val="120000"/>
              </a:lnSpc>
            </a:pPr>
            <a:r>
              <a:rPr lang="en-US" altLang="zh-CN" sz="28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3" name="矩形 2"/>
          <p:cNvSpPr/>
          <p:nvPr/>
        </p:nvSpPr>
        <p:spPr>
          <a:xfrm>
            <a:off x="4703415" y="2052000"/>
            <a:ext cx="3384376" cy="523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故乡那温馨的夜晚</a:t>
            </a:r>
            <a:endParaRPr lang="zh-CN" altLang="en-US" dirty="0">
              <a:latin typeface="楷体" panose="02010609060101010101" pitchFamily="49" charset="-122"/>
              <a:ea typeface="楷体" panose="02010609060101010101" pitchFamily="49" charset="-122"/>
            </a:endParaRPr>
          </a:p>
        </p:txBody>
      </p:sp>
      <p:sp>
        <p:nvSpPr>
          <p:cNvPr id="4" name="矩形 3"/>
          <p:cNvSpPr/>
          <p:nvPr/>
        </p:nvSpPr>
        <p:spPr>
          <a:xfrm>
            <a:off x="1131615" y="2556000"/>
            <a:ext cx="2654821" cy="523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那恬淡的明月</a:t>
            </a:r>
            <a:endParaRPr lang="zh-CN" altLang="en-US" dirty="0">
              <a:latin typeface="楷体" panose="02010609060101010101" pitchFamily="49" charset="-122"/>
              <a:ea typeface="楷体" panose="02010609060101010101" pitchFamily="49" charset="-122"/>
            </a:endParaRPr>
          </a:p>
        </p:txBody>
      </p:sp>
      <p:sp>
        <p:nvSpPr>
          <p:cNvPr id="5" name="矩形 4"/>
          <p:cNvSpPr/>
          <p:nvPr/>
        </p:nvSpPr>
        <p:spPr>
          <a:xfrm>
            <a:off x="3707904" y="2568848"/>
            <a:ext cx="3096344" cy="523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童话般美妙的童年</a:t>
            </a:r>
            <a:endParaRPr lang="zh-CN" altLang="en-US" dirty="0">
              <a:latin typeface="楷体" panose="02010609060101010101" pitchFamily="49" charset="-122"/>
              <a:ea typeface="楷体" panose="02010609060101010101" pitchFamily="49" charset="-122"/>
            </a:endParaRPr>
          </a:p>
        </p:txBody>
      </p:sp>
      <p:sp>
        <p:nvSpPr>
          <p:cNvPr id="6" name="矩形 5"/>
          <p:cNvSpPr/>
          <p:nvPr/>
        </p:nvSpPr>
        <p:spPr>
          <a:xfrm>
            <a:off x="1164382" y="3564000"/>
            <a:ext cx="3385170" cy="523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那深切的思乡之情</a:t>
            </a:r>
            <a:endParaRPr lang="zh-CN" altLang="en-US" dirty="0">
              <a:latin typeface="楷体" panose="02010609060101010101" pitchFamily="49" charset="-122"/>
              <a:ea typeface="楷体" panose="02010609060101010101" pitchFamily="49" charset="-122"/>
            </a:endParaRPr>
          </a:p>
        </p:txBody>
      </p:sp>
      <p:cxnSp>
        <p:nvCxnSpPr>
          <p:cNvPr id="8" name="直接连接符 7"/>
          <p:cNvCxnSpPr/>
          <p:nvPr/>
        </p:nvCxnSpPr>
        <p:spPr>
          <a:xfrm>
            <a:off x="4703415" y="2518906"/>
            <a:ext cx="28929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253331" y="3042126"/>
            <a:ext cx="20945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09615" y="3042126"/>
            <a:ext cx="2922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253331" y="4011910"/>
            <a:ext cx="28929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1640" y="1738908"/>
            <a:ext cx="6661008" cy="2654573"/>
          </a:xfrm>
          <a:prstGeom prst="rect">
            <a:avLst/>
          </a:prstGeom>
        </p:spPr>
        <p:txBody>
          <a:bodyPr wrap="square" lIns="68580" tIns="34290" rIns="68580" bIns="34290">
            <a:spAutoFit/>
          </a:bodyPr>
          <a:lstStyle/>
          <a:p>
            <a:pPr>
              <a:lnSpc>
                <a:spcPct val="120000"/>
              </a:lnSpc>
            </a:pPr>
            <a:r>
              <a:rPr lang="zh-CN" altLang="en-US" sz="2800" dirty="0">
                <a:latin typeface="楷体" panose="02010609060101010101" pitchFamily="49" charset="-122"/>
                <a:ea typeface="楷体" panose="02010609060101010101" pitchFamily="49" charset="-122"/>
              </a:rPr>
              <a:t>海上生明月，天涯共此时。</a:t>
            </a:r>
            <a:endParaRPr lang="en-US" altLang="zh-CN" sz="2800" dirty="0">
              <a:latin typeface="楷体" panose="02010609060101010101" pitchFamily="49" charset="-122"/>
              <a:ea typeface="楷体" panose="02010609060101010101" pitchFamily="49" charset="-122"/>
            </a:endParaRPr>
          </a:p>
          <a:p>
            <a:pPr>
              <a:lnSpc>
                <a:spcPct val="120000"/>
              </a:lnSpc>
            </a:pPr>
            <a:r>
              <a:rPr lang="en-US" altLang="zh-CN" sz="2800" dirty="0">
                <a:latin typeface="楷体" panose="02010609060101010101" pitchFamily="49" charset="-122"/>
                <a:ea typeface="楷体" panose="02010609060101010101" pitchFamily="49" charset="-122"/>
              </a:rPr>
              <a:t>        </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唐</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张九龄</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望月怀远</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
            </a:r>
            <a:br>
              <a:rPr lang="zh-CN" altLang="en-US" sz="2800" dirty="0">
                <a:solidFill>
                  <a:srgbClr val="0070C0"/>
                </a:solidFill>
                <a:latin typeface="楷体" panose="02010609060101010101" pitchFamily="49" charset="-122"/>
                <a:ea typeface="楷体" panose="02010609060101010101" pitchFamily="49" charset="-122"/>
              </a:rPr>
            </a:br>
            <a:endParaRPr lang="en-US" altLang="zh-CN" sz="2800" dirty="0">
              <a:solidFill>
                <a:srgbClr val="0070C0"/>
              </a:solidFill>
              <a:latin typeface="楷体" panose="02010609060101010101" pitchFamily="49" charset="-122"/>
              <a:ea typeface="楷体" panose="02010609060101010101" pitchFamily="49" charset="-122"/>
            </a:endParaRPr>
          </a:p>
          <a:p>
            <a:pPr>
              <a:lnSpc>
                <a:spcPct val="120000"/>
              </a:lnSpc>
            </a:pPr>
            <a:r>
              <a:rPr lang="zh-CN" altLang="en-US" sz="2800" dirty="0">
                <a:latin typeface="楷体" panose="02010609060101010101" pitchFamily="49" charset="-122"/>
                <a:ea typeface="楷体" panose="02010609060101010101" pitchFamily="49" charset="-122"/>
              </a:rPr>
              <a:t>举头望明月，低头思故乡。</a:t>
            </a:r>
            <a:endParaRPr lang="en-US" altLang="zh-CN" sz="2800" dirty="0">
              <a:latin typeface="楷体" panose="02010609060101010101" pitchFamily="49" charset="-122"/>
              <a:ea typeface="楷体" panose="02010609060101010101" pitchFamily="49" charset="-122"/>
            </a:endParaRPr>
          </a:p>
          <a:p>
            <a:pPr>
              <a:lnSpc>
                <a:spcPct val="120000"/>
              </a:lnSpc>
            </a:pPr>
            <a:r>
              <a:rPr lang="en-US" altLang="zh-CN" sz="2800" dirty="0">
                <a:latin typeface="楷体" panose="02010609060101010101" pitchFamily="49" charset="-122"/>
                <a:ea typeface="楷体" panose="02010609060101010101" pitchFamily="49" charset="-122"/>
              </a:rPr>
              <a:t>        </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唐</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李白</a:t>
            </a:r>
            <a:r>
              <a:rPr lang="en-US" altLang="zh-CN" sz="2800" dirty="0">
                <a:solidFill>
                  <a:srgbClr val="0070C0"/>
                </a:solidFill>
                <a:latin typeface="楷体" panose="02010609060101010101" pitchFamily="49" charset="-122"/>
                <a:ea typeface="楷体" panose="02010609060101010101" pitchFamily="49" charset="-122"/>
              </a:rPr>
              <a:t>《</a:t>
            </a:r>
            <a:r>
              <a:rPr lang="zh-CN" altLang="en-US" sz="2800" dirty="0">
                <a:solidFill>
                  <a:srgbClr val="0070C0"/>
                </a:solidFill>
                <a:latin typeface="楷体" panose="02010609060101010101" pitchFamily="49" charset="-122"/>
                <a:ea typeface="楷体" panose="02010609060101010101" pitchFamily="49" charset="-122"/>
              </a:rPr>
              <a:t>静夜思</a:t>
            </a:r>
            <a:r>
              <a:rPr lang="en-US" altLang="zh-CN" sz="2800" dirty="0">
                <a:solidFill>
                  <a:srgbClr val="0070C0"/>
                </a:solidFill>
                <a:latin typeface="楷体" panose="02010609060101010101" pitchFamily="49" charset="-122"/>
                <a:ea typeface="楷体" panose="02010609060101010101" pitchFamily="49" charset="-122"/>
              </a:rPr>
              <a:t>》</a:t>
            </a:r>
            <a:endParaRPr lang="zh-CN" altLang="en-US" sz="2800" dirty="0">
              <a:solidFill>
                <a:srgbClr val="0070C0"/>
              </a:solidFill>
              <a:latin typeface="楷体" panose="02010609060101010101" pitchFamily="49" charset="-122"/>
              <a:ea typeface="楷体" panose="02010609060101010101" pitchFamily="49" charset="-122"/>
            </a:endParaRPr>
          </a:p>
        </p:txBody>
      </p:sp>
      <p:sp>
        <p:nvSpPr>
          <p:cNvPr id="6" name="文本框 14">
            <a:extLst>
              <a:ext uri="{FF2B5EF4-FFF2-40B4-BE49-F238E27FC236}">
                <a16:creationId xmlns="" xmlns:a16="http://schemas.microsoft.com/office/drawing/2014/main" id="{8C3BBCB5-2B2C-484A-A126-C71674BA7BCE}"/>
              </a:ext>
            </a:extLst>
          </p:cNvPr>
          <p:cNvSpPr txBox="1"/>
          <p:nvPr/>
        </p:nvSpPr>
        <p:spPr>
          <a:xfrm>
            <a:off x="696436" y="339502"/>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拓展延伸</a:t>
            </a:r>
          </a:p>
        </p:txBody>
      </p:sp>
      <p:pic>
        <p:nvPicPr>
          <p:cNvPr id="7" name="图片 6">
            <a:extLst>
              <a:ext uri="{FF2B5EF4-FFF2-40B4-BE49-F238E27FC236}">
                <a16:creationId xmlns="" xmlns:a16="http://schemas.microsoft.com/office/drawing/2014/main" id="{1E6CD915-17EA-1141-B92C-9C186F2A7578}"/>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51520" y="392179"/>
            <a:ext cx="366860" cy="456338"/>
          </a:xfrm>
          <a:prstGeom prst="rect">
            <a:avLst/>
          </a:prstGeom>
        </p:spPr>
      </p:pic>
      <p:sp>
        <p:nvSpPr>
          <p:cNvPr id="2" name="矩形 1"/>
          <p:cNvSpPr/>
          <p:nvPr/>
        </p:nvSpPr>
        <p:spPr>
          <a:xfrm>
            <a:off x="2267744" y="882212"/>
            <a:ext cx="4330055" cy="584775"/>
          </a:xfrm>
          <a:prstGeom prst="rect">
            <a:avLst/>
          </a:prstGeom>
        </p:spPr>
        <p:txBody>
          <a:bodyPr wrap="square">
            <a:spAutoFit/>
          </a:bodyPr>
          <a:lstStyle/>
          <a:p>
            <a:pPr lvl="0" algn="ctr"/>
            <a:r>
              <a:rPr lang="zh-CN" altLang="en-US" sz="3200" b="1" dirty="0">
                <a:solidFill>
                  <a:srgbClr val="FF0000"/>
                </a:solidFill>
                <a:latin typeface="楷体" panose="02010609060101010101" pitchFamily="49" charset="-122"/>
                <a:ea typeface="楷体" panose="02010609060101010101" pitchFamily="49" charset="-122"/>
              </a:rPr>
              <a:t>描写月亮的诗句</a:t>
            </a:r>
            <a:endParaRPr lang="en-US"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227738"/>
            <a:ext cx="8712968" cy="3194721"/>
          </a:xfrm>
          <a:prstGeom prst="rect">
            <a:avLst/>
          </a:prstGeom>
        </p:spPr>
        <p:txBody>
          <a:bodyPr wrap="square">
            <a:spAutoFit/>
          </a:bodyPr>
          <a:lstStyle/>
          <a:p>
            <a:pPr>
              <a:lnSpc>
                <a:spcPct val="120000"/>
              </a:lnSpc>
            </a:pPr>
            <a:r>
              <a:rPr lang="zh-CN" altLang="en-US" sz="2800" b="1" dirty="0">
                <a:latin typeface="楷体" panose="02010609060101010101" pitchFamily="49" charset="-122"/>
                <a:ea typeface="楷体" panose="02010609060101010101" pitchFamily="49" charset="-122"/>
              </a:rPr>
              <a:t>一、</a:t>
            </a:r>
            <a:r>
              <a:rPr lang="zh-CN" altLang="zh-CN" sz="2800" b="1" dirty="0">
                <a:latin typeface="楷体" panose="02010609060101010101" pitchFamily="49" charset="-122"/>
                <a:ea typeface="楷体" panose="02010609060101010101" pitchFamily="49" charset="-122"/>
              </a:rPr>
              <a:t>加点字读音有错误的一项是（</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a:t>
            </a:r>
          </a:p>
          <a:p>
            <a:pPr>
              <a:lnSpc>
                <a:spcPct val="120000"/>
              </a:lnSpc>
            </a:pPr>
            <a:endParaRPr lang="en-US" altLang="zh-CN" sz="2800" b="1" dirty="0">
              <a:latin typeface="楷体" pitchFamily="49" charset="-122"/>
              <a:ea typeface="楷体" pitchFamily="49" charset="-122"/>
            </a:endParaRPr>
          </a:p>
          <a:p>
            <a:pPr>
              <a:lnSpc>
                <a:spcPct val="120000"/>
              </a:lnSpc>
            </a:pPr>
            <a:r>
              <a:rPr lang="en-US" altLang="zh-CN" sz="2800" b="1" dirty="0">
                <a:latin typeface="楷体" pitchFamily="49" charset="-122"/>
                <a:ea typeface="楷体" pitchFamily="49" charset="-122"/>
              </a:rPr>
              <a:t>A.</a:t>
            </a:r>
            <a:r>
              <a:rPr lang="zh-CN" altLang="zh-CN" sz="2800" b="1" dirty="0">
                <a:latin typeface="楷体" panose="02010609060101010101" pitchFamily="49" charset="-122"/>
                <a:ea typeface="楷体" panose="02010609060101010101" pitchFamily="49" charset="-122"/>
              </a:rPr>
              <a:t>渺小（</a:t>
            </a:r>
            <a:r>
              <a:rPr lang="en-US" altLang="zh-CN" sz="2800" b="1" dirty="0" err="1">
                <a:latin typeface="zypyyb" panose="02010600060101010101" pitchFamily="2" charset="-122"/>
                <a:ea typeface="zypyyb" panose="02010600060101010101" pitchFamily="2" charset="-122"/>
                <a:cs typeface="汉语拼音" pitchFamily="34" charset="0"/>
              </a:rPr>
              <a:t>miǎo</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篝火（</a:t>
            </a:r>
            <a:r>
              <a:rPr lang="en-US" altLang="zh-CN" sz="2800" b="1" dirty="0">
                <a:latin typeface="zypyyb" panose="02010600060101010101" pitchFamily="2" charset="-122"/>
                <a:ea typeface="zypyyb" panose="02010600060101010101" pitchFamily="2" charset="-122"/>
                <a:cs typeface="汉语拼音" pitchFamily="34" charset="0"/>
              </a:rPr>
              <a:t>g</a:t>
            </a:r>
            <a:r>
              <a:rPr lang="zh-CN" altLang="zh-CN" sz="2800" b="1" dirty="0">
                <a:latin typeface="zypyyb" panose="02010600060101010101" pitchFamily="2" charset="-122"/>
                <a:ea typeface="zypyyb" panose="02010600060101010101" pitchFamily="2" charset="-122"/>
                <a:cs typeface="汉语拼音" pitchFamily="34" charset="0"/>
              </a:rPr>
              <a:t>ō</a:t>
            </a:r>
            <a:r>
              <a:rPr lang="en-US" altLang="zh-CN" sz="2800" b="1" dirty="0">
                <a:latin typeface="zypyyb" panose="02010600060101010101" pitchFamily="2" charset="-122"/>
                <a:ea typeface="zypyyb" panose="02010600060101010101" pitchFamily="2" charset="-122"/>
                <a:cs typeface="汉语拼音" pitchFamily="34" charset="0"/>
              </a:rPr>
              <a:t>u</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萌发（</a:t>
            </a:r>
            <a:r>
              <a:rPr lang="en-US" altLang="zh-CN" sz="2800" b="1" dirty="0">
                <a:latin typeface="zypyyb" panose="02010600060101010101" pitchFamily="2" charset="-122"/>
                <a:ea typeface="zypyyb" panose="02010600060101010101" pitchFamily="2" charset="-122"/>
                <a:cs typeface="汉语拼音" pitchFamily="34" charset="0"/>
              </a:rPr>
              <a:t>m</a:t>
            </a:r>
            <a:r>
              <a:rPr lang="zh-CN" altLang="zh-CN" sz="2800" b="1" dirty="0">
                <a:latin typeface="zypyyb" panose="02010600060101010101" pitchFamily="2" charset="-122"/>
                <a:ea typeface="zypyyb" panose="02010600060101010101" pitchFamily="2" charset="-122"/>
                <a:cs typeface="汉语拼音" pitchFamily="34" charset="0"/>
              </a:rPr>
              <a:t>é</a:t>
            </a:r>
            <a:r>
              <a:rPr lang="en-US" altLang="zh-CN" sz="2800" b="1" dirty="0" err="1">
                <a:latin typeface="zypyyb" panose="02010600060101010101" pitchFamily="2" charset="-122"/>
                <a:ea typeface="zypyyb" panose="02010600060101010101" pitchFamily="2" charset="-122"/>
                <a:cs typeface="汉语拼音" pitchFamily="34" charset="0"/>
              </a:rPr>
              <a:t>ng</a:t>
            </a:r>
            <a:r>
              <a:rPr lang="zh-CN" altLang="zh-CN" sz="2800" b="1" dirty="0">
                <a:latin typeface="楷体" panose="02010609060101010101" pitchFamily="49" charset="-122"/>
                <a:ea typeface="楷体" panose="02010609060101010101" pitchFamily="49" charset="-122"/>
              </a:rPr>
              <a:t>）</a:t>
            </a:r>
            <a:endParaRPr lang="en-US" altLang="zh-CN" sz="2800" b="1" dirty="0">
              <a:latin typeface="楷体" pitchFamily="49" charset="-122"/>
              <a:ea typeface="楷体" pitchFamily="49" charset="-122"/>
            </a:endParaRPr>
          </a:p>
          <a:p>
            <a:pPr>
              <a:lnSpc>
                <a:spcPct val="120000"/>
              </a:lnSpc>
            </a:pPr>
            <a:r>
              <a:rPr lang="en-US" altLang="zh-CN" sz="2800" b="1" dirty="0">
                <a:latin typeface="楷体" pitchFamily="49" charset="-122"/>
                <a:ea typeface="楷体" pitchFamily="49" charset="-122"/>
              </a:rPr>
              <a:t>B.</a:t>
            </a:r>
            <a:r>
              <a:rPr lang="zh-CN" altLang="zh-CN" sz="2800" b="1" dirty="0">
                <a:latin typeface="楷体" panose="02010609060101010101" pitchFamily="49" charset="-122"/>
                <a:ea typeface="楷体" panose="02010609060101010101" pitchFamily="49" charset="-122"/>
              </a:rPr>
              <a:t>澄清（</a:t>
            </a:r>
            <a:r>
              <a:rPr lang="en-US" altLang="zh-CN" sz="2800" b="1" dirty="0" err="1">
                <a:latin typeface="zypyyb" panose="02010600060101010101" pitchFamily="2" charset="-122"/>
                <a:ea typeface="zypyyb" panose="02010600060101010101" pitchFamily="2" charset="-122"/>
                <a:cs typeface="汉语拼音" pitchFamily="34" charset="0"/>
              </a:rPr>
              <a:t>ch</a:t>
            </a:r>
            <a:r>
              <a:rPr lang="zh-CN" altLang="zh-CN" sz="2800" b="1" dirty="0">
                <a:latin typeface="zypyyb" panose="02010600060101010101" pitchFamily="2" charset="-122"/>
                <a:ea typeface="zypyyb" panose="02010600060101010101" pitchFamily="2" charset="-122"/>
                <a:cs typeface="汉语拼音" pitchFamily="34" charset="0"/>
              </a:rPr>
              <a:t>é</a:t>
            </a:r>
            <a:r>
              <a:rPr lang="en-US" altLang="zh-CN" sz="2800" b="1" dirty="0" err="1">
                <a:latin typeface="zypyyb" panose="02010600060101010101" pitchFamily="2" charset="-122"/>
                <a:ea typeface="zypyyb" panose="02010600060101010101" pitchFamily="2" charset="-122"/>
                <a:cs typeface="汉语拼音" pitchFamily="34" charset="0"/>
              </a:rPr>
              <a:t>ng</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清澈（</a:t>
            </a:r>
            <a:r>
              <a:rPr lang="en-US" altLang="zh-CN" sz="2800" b="1" dirty="0" err="1">
                <a:latin typeface="zypyyb" panose="02010600060101010101" pitchFamily="2" charset="-122"/>
                <a:ea typeface="zypyyb" panose="02010600060101010101" pitchFamily="2" charset="-122"/>
                <a:cs typeface="汉语拼音" pitchFamily="34" charset="0"/>
              </a:rPr>
              <a:t>ch</a:t>
            </a:r>
            <a:r>
              <a:rPr lang="zh-CN" altLang="zh-CN" sz="2800" b="1" dirty="0">
                <a:latin typeface="zypyyb" panose="02010600060101010101" pitchFamily="2" charset="-122"/>
                <a:ea typeface="zypyyb" panose="02010600060101010101" pitchFamily="2" charset="-122"/>
                <a:cs typeface="汉语拼音" pitchFamily="34" charset="0"/>
              </a:rPr>
              <a:t>è</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莱茵（</a:t>
            </a:r>
            <a:r>
              <a:rPr lang="en-US" altLang="zh-CN" sz="2800" b="1" dirty="0">
                <a:latin typeface="zypyyb" panose="02010600060101010101" pitchFamily="2" charset="-122"/>
                <a:ea typeface="zypyyb" panose="02010600060101010101" pitchFamily="2" charset="-122"/>
                <a:cs typeface="汉语拼音" pitchFamily="34" charset="0"/>
              </a:rPr>
              <a:t>l</a:t>
            </a:r>
            <a:r>
              <a:rPr lang="zh-CN" altLang="zh-CN" sz="2800" b="1" dirty="0">
                <a:latin typeface="zypyyb" panose="02010600060101010101" pitchFamily="2" charset="-122"/>
                <a:ea typeface="zypyyb" panose="02010600060101010101" pitchFamily="2" charset="-122"/>
                <a:cs typeface="汉语拼音" pitchFamily="34" charset="0"/>
              </a:rPr>
              <a:t>á</a:t>
            </a:r>
            <a:r>
              <a:rPr lang="en-US" altLang="zh-CN" sz="2800" b="1" dirty="0">
                <a:latin typeface="zypyyb" panose="02010600060101010101" pitchFamily="2" charset="-122"/>
                <a:ea typeface="zypyyb" panose="02010600060101010101" pitchFamily="2" charset="-122"/>
                <a:cs typeface="汉语拼音" pitchFamily="34" charset="0"/>
              </a:rPr>
              <a:t>i</a:t>
            </a:r>
            <a:r>
              <a:rPr lang="zh-CN" altLang="zh-CN" sz="2800" b="1" dirty="0">
                <a:latin typeface="楷体" panose="02010609060101010101" pitchFamily="49" charset="-122"/>
                <a:ea typeface="楷体" panose="02010609060101010101" pitchFamily="49" charset="-122"/>
              </a:rPr>
              <a:t>）</a:t>
            </a:r>
          </a:p>
          <a:p>
            <a:pPr>
              <a:lnSpc>
                <a:spcPct val="120000"/>
              </a:lnSpc>
            </a:pPr>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旖旎（</a:t>
            </a:r>
            <a:r>
              <a:rPr lang="en-US" altLang="zh-CN" sz="2800" b="1" dirty="0">
                <a:latin typeface="zypyyb" panose="02010600060101010101" pitchFamily="2" charset="-122"/>
                <a:ea typeface="zypyyb" panose="02010600060101010101" pitchFamily="2" charset="-122"/>
                <a:cs typeface="汉语拼音" pitchFamily="34" charset="0"/>
              </a:rPr>
              <a:t>n</a:t>
            </a:r>
            <a:r>
              <a:rPr lang="zh-CN" altLang="zh-CN" sz="2800" b="1" dirty="0">
                <a:latin typeface="zypyyb" panose="02010600060101010101" pitchFamily="2" charset="-122"/>
                <a:ea typeface="zypyyb" panose="02010600060101010101" pitchFamily="2" charset="-122"/>
                <a:cs typeface="汉语拼音" pitchFamily="34" charset="0"/>
              </a:rPr>
              <a:t>í</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祥瑞（</a:t>
            </a:r>
            <a:r>
              <a:rPr lang="en-US" altLang="zh-CN" sz="2800" b="1" dirty="0" err="1">
                <a:latin typeface="zypyyb" panose="02010600060101010101" pitchFamily="2" charset="-122"/>
                <a:ea typeface="zypyyb" panose="02010600060101010101" pitchFamily="2" charset="-122"/>
                <a:cs typeface="汉语拼音" pitchFamily="34" charset="0"/>
              </a:rPr>
              <a:t>ru</a:t>
            </a:r>
            <a:r>
              <a:rPr lang="zh-CN" altLang="zh-CN" sz="2800" b="1" dirty="0">
                <a:latin typeface="zypyyb" panose="02010600060101010101" pitchFamily="2" charset="-122"/>
                <a:ea typeface="zypyyb" panose="02010600060101010101" pitchFamily="2" charset="-122"/>
                <a:cs typeface="汉语拼音" pitchFamily="34" charset="0"/>
              </a:rPr>
              <a:t>ì</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无垠（</a:t>
            </a:r>
            <a:r>
              <a:rPr lang="en-US" altLang="zh-CN" sz="2800" b="1" dirty="0">
                <a:latin typeface="zypyyb" panose="02010600060101010101" pitchFamily="2" charset="-122"/>
                <a:ea typeface="zypyyb" panose="02010600060101010101" pitchFamily="2" charset="-122"/>
                <a:cs typeface="汉语拼音" pitchFamily="34" charset="0"/>
              </a:rPr>
              <a:t>y</a:t>
            </a:r>
            <a:r>
              <a:rPr lang="zh-CN" altLang="zh-CN" sz="2800" b="1" dirty="0">
                <a:latin typeface="zypyyb" panose="02010600060101010101" pitchFamily="2" charset="-122"/>
                <a:ea typeface="zypyyb" panose="02010600060101010101" pitchFamily="2" charset="-122"/>
                <a:cs typeface="汉语拼音" pitchFamily="34" charset="0"/>
              </a:rPr>
              <a:t>í</a:t>
            </a:r>
            <a:r>
              <a:rPr lang="en-US" altLang="zh-CN" sz="2800" b="1" dirty="0">
                <a:latin typeface="zypyyb" panose="02010600060101010101" pitchFamily="2" charset="-122"/>
                <a:ea typeface="zypyyb" panose="02010600060101010101" pitchFamily="2" charset="-122"/>
                <a:cs typeface="汉语拼音" pitchFamily="34" charset="0"/>
              </a:rPr>
              <a:t>n</a:t>
            </a:r>
            <a:r>
              <a:rPr lang="zh-CN" altLang="zh-CN" sz="2800" b="1" dirty="0">
                <a:latin typeface="楷体" panose="02010609060101010101" pitchFamily="49" charset="-122"/>
                <a:ea typeface="楷体" panose="02010609060101010101" pitchFamily="49" charset="-122"/>
              </a:rPr>
              <a:t>）</a:t>
            </a:r>
            <a:endParaRPr lang="en-US" altLang="zh-CN" sz="2800" b="1" dirty="0">
              <a:latin typeface="楷体" pitchFamily="49" charset="-122"/>
              <a:ea typeface="楷体" pitchFamily="49" charset="-122"/>
            </a:endParaRPr>
          </a:p>
          <a:p>
            <a:pPr>
              <a:lnSpc>
                <a:spcPct val="120000"/>
              </a:lnSpc>
            </a:pPr>
            <a:r>
              <a:rPr lang="en-US" altLang="zh-CN" sz="2800" b="1" dirty="0">
                <a:latin typeface="楷体" pitchFamily="49" charset="-122"/>
                <a:ea typeface="楷体" pitchFamily="49" charset="-122"/>
              </a:rPr>
              <a:t>D.</a:t>
            </a:r>
            <a:r>
              <a:rPr lang="zh-CN" altLang="zh-CN" sz="2800" b="1" dirty="0">
                <a:latin typeface="楷体" panose="02010609060101010101" pitchFamily="49" charset="-122"/>
                <a:ea typeface="楷体" panose="02010609060101010101" pitchFamily="49" charset="-122"/>
              </a:rPr>
              <a:t>顷刻（</a:t>
            </a:r>
            <a:r>
              <a:rPr lang="en-US" altLang="zh-CN" sz="2800" b="1" dirty="0">
                <a:latin typeface="zypyyb" panose="02010600060101010101" pitchFamily="2" charset="-122"/>
                <a:ea typeface="zypyyb" panose="02010600060101010101" pitchFamily="2" charset="-122"/>
                <a:cs typeface="汉语拼音" pitchFamily="34" charset="0"/>
              </a:rPr>
              <a:t>q</a:t>
            </a:r>
            <a:r>
              <a:rPr lang="zh-CN" altLang="zh-CN" sz="2800" b="1" dirty="0">
                <a:latin typeface="zypyyb" panose="02010600060101010101" pitchFamily="2" charset="-122"/>
                <a:ea typeface="zypyyb" panose="02010600060101010101" pitchFamily="2" charset="-122"/>
                <a:cs typeface="汉语拼音" pitchFamily="34" charset="0"/>
              </a:rPr>
              <a:t>ǐ</a:t>
            </a:r>
            <a:r>
              <a:rPr lang="en-US" altLang="zh-CN" sz="2800" b="1" dirty="0" err="1">
                <a:latin typeface="zypyyb" panose="02010600060101010101" pitchFamily="2" charset="-122"/>
                <a:ea typeface="zypyyb" panose="02010600060101010101" pitchFamily="2" charset="-122"/>
                <a:cs typeface="汉语拼音" pitchFamily="34" charset="0"/>
              </a:rPr>
              <a:t>ng</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巍峨（</a:t>
            </a:r>
            <a:r>
              <a:rPr lang="zh-CN" altLang="zh-CN" sz="2800" b="1" dirty="0">
                <a:latin typeface="zypyyb" panose="02010600060101010101" pitchFamily="2" charset="-122"/>
                <a:ea typeface="zypyyb" panose="02010600060101010101" pitchFamily="2" charset="-122"/>
                <a:cs typeface="汉语拼音" pitchFamily="34" charset="0"/>
              </a:rPr>
              <a:t>é</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燕山（</a:t>
            </a:r>
            <a:r>
              <a:rPr lang="en-US" altLang="zh-CN" sz="2800" b="1" dirty="0">
                <a:latin typeface="zypyyb" panose="02010600060101010101" pitchFamily="2" charset="-122"/>
                <a:ea typeface="zypyyb" panose="02010600060101010101" pitchFamily="2" charset="-122"/>
                <a:cs typeface="汉语拼音" pitchFamily="34" charset="0"/>
              </a:rPr>
              <a:t>y</a:t>
            </a:r>
            <a:r>
              <a:rPr lang="zh-CN" altLang="zh-CN" sz="2800" b="1" dirty="0">
                <a:latin typeface="zypyyb" panose="02010600060101010101" pitchFamily="2" charset="-122"/>
                <a:ea typeface="zypyyb" panose="02010600060101010101" pitchFamily="2" charset="-122"/>
                <a:cs typeface="汉语拼音" pitchFamily="34" charset="0"/>
              </a:rPr>
              <a:t>ā</a:t>
            </a:r>
            <a:r>
              <a:rPr lang="en-US" altLang="zh-CN" sz="2800" b="1" dirty="0">
                <a:latin typeface="zypyyb" panose="02010600060101010101" pitchFamily="2" charset="-122"/>
                <a:ea typeface="zypyyb" panose="02010600060101010101" pitchFamily="2" charset="-122"/>
                <a:cs typeface="汉语拼音" pitchFamily="34" charset="0"/>
              </a:rPr>
              <a:t>n</a:t>
            </a:r>
            <a:r>
              <a:rPr lang="zh-CN" altLang="zh-CN" sz="2800" b="1" dirty="0">
                <a:latin typeface="楷体" panose="02010609060101010101" pitchFamily="49" charset="-122"/>
                <a:ea typeface="楷体" panose="02010609060101010101" pitchFamily="49" charset="-122"/>
              </a:rPr>
              <a:t>）</a:t>
            </a:r>
          </a:p>
        </p:txBody>
      </p:sp>
      <p:sp>
        <p:nvSpPr>
          <p:cNvPr id="3" name="矩形 2"/>
          <p:cNvSpPr/>
          <p:nvPr/>
        </p:nvSpPr>
        <p:spPr>
          <a:xfrm>
            <a:off x="6224022" y="1203598"/>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C</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4" name="组合 3"/>
          <p:cNvGrpSpPr/>
          <p:nvPr/>
        </p:nvGrpSpPr>
        <p:grpSpPr>
          <a:xfrm>
            <a:off x="191770" y="426085"/>
            <a:ext cx="2402205" cy="561340"/>
            <a:chOff x="354" y="648"/>
            <a:chExt cx="3783" cy="884"/>
          </a:xfrm>
        </p:grpSpPr>
        <p:sp>
          <p:nvSpPr>
            <p:cNvPr id="5" name="文本框 14"/>
            <p:cNvSpPr txBox="1"/>
            <p:nvPr/>
          </p:nvSpPr>
          <p:spPr>
            <a:xfrm>
              <a:off x="983" y="648"/>
              <a:ext cx="3155" cy="885"/>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课堂演练</a:t>
              </a: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54" y="731"/>
              <a:ext cx="578" cy="719"/>
            </a:xfrm>
            <a:prstGeom prst="rect">
              <a:avLst/>
            </a:prstGeom>
          </p:spPr>
        </p:pic>
      </p:grpSp>
      <p:sp>
        <p:nvSpPr>
          <p:cNvPr id="7" name="矩形 6"/>
          <p:cNvSpPr/>
          <p:nvPr/>
        </p:nvSpPr>
        <p:spPr>
          <a:xfrm>
            <a:off x="924190" y="2152476"/>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3419872" y="2139702"/>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5796136" y="2139702"/>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971600" y="2676857"/>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3779912" y="2664083"/>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5769361" y="2664083"/>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1329463" y="3180913"/>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3897153" y="3168139"/>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6345425" y="3168139"/>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899592" y="3684969"/>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3923928" y="3672195"/>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5915554" y="3672195"/>
            <a:ext cx="674847" cy="830997"/>
          </a:xfrm>
          <a:prstGeom prst="rect">
            <a:avLst/>
          </a:prstGeom>
        </p:spPr>
        <p:txBody>
          <a:bodyPr wrap="square">
            <a:spAutoFit/>
          </a:bodyPr>
          <a:lstStyle/>
          <a:p>
            <a:pPr lvl="0" algn="ctr"/>
            <a:r>
              <a:rPr lang="en-US" altLang="zh-CN" sz="48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56306962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QQ浏览器截图20200127145741.png"/>
          <p:cNvPicPr>
            <a:picLocks noChangeAspect="1"/>
          </p:cNvPicPr>
          <p:nvPr/>
        </p:nvPicPr>
        <p:blipFill>
          <a:blip r:embed="rId2" cstate="print"/>
          <a:stretch>
            <a:fillRect/>
          </a:stretch>
        </p:blipFill>
        <p:spPr>
          <a:xfrm>
            <a:off x="4124" y="0"/>
            <a:ext cx="9135751" cy="5143500"/>
          </a:xfrm>
          <a:prstGeom prst="rect">
            <a:avLst/>
          </a:prstGeom>
        </p:spPr>
      </p:pic>
      <p:sp>
        <p:nvSpPr>
          <p:cNvPr id="14338" name="矩形 1"/>
          <p:cNvSpPr>
            <a:spLocks noChangeArrowheads="1"/>
          </p:cNvSpPr>
          <p:nvPr/>
        </p:nvSpPr>
        <p:spPr bwMode="auto">
          <a:xfrm>
            <a:off x="1187450" y="123825"/>
            <a:ext cx="2160588" cy="668338"/>
          </a:xfrm>
          <a:prstGeom prst="rect">
            <a:avLst/>
          </a:prstGeom>
          <a:noFill/>
          <a:ln w="9525">
            <a:noFill/>
            <a:miter lim="800000"/>
            <a:headEnd/>
            <a:tailEnd/>
          </a:ln>
        </p:spPr>
        <p:txBody>
          <a:bodyPr>
            <a:spAutoFit/>
          </a:bodyPr>
          <a:lstStyle/>
          <a:p>
            <a:pPr eaLnBrk="1" hangingPunct="1">
              <a:lnSpc>
                <a:spcPct val="120000"/>
              </a:lnSpc>
            </a:pPr>
            <a:r>
              <a:rPr lang="zh-CN" altLang="en-US" sz="3600" b="1">
                <a:latin typeface="楷体" pitchFamily="49" charset="-122"/>
                <a:ea typeface="楷体" pitchFamily="49" charset="-122"/>
              </a:rPr>
              <a:t>作者简介</a:t>
            </a:r>
            <a:endParaRPr lang="en-US" altLang="zh-CN" sz="3600" b="1">
              <a:latin typeface="楷体" pitchFamily="49" charset="-122"/>
              <a:ea typeface="楷体" pitchFamily="49" charset="-122"/>
            </a:endParaRPr>
          </a:p>
        </p:txBody>
      </p:sp>
      <p:sp>
        <p:nvSpPr>
          <p:cNvPr id="14339" name="矩形 2"/>
          <p:cNvSpPr>
            <a:spLocks noChangeArrowheads="1"/>
          </p:cNvSpPr>
          <p:nvPr/>
        </p:nvSpPr>
        <p:spPr bwMode="auto">
          <a:xfrm>
            <a:off x="323528" y="843558"/>
            <a:ext cx="4752206" cy="4101059"/>
          </a:xfrm>
          <a:prstGeom prst="rect">
            <a:avLst/>
          </a:prstGeom>
          <a:noFill/>
          <a:ln w="9525">
            <a:noFill/>
            <a:miter lim="800000"/>
            <a:headEnd/>
            <a:tailEnd/>
          </a:ln>
        </p:spPr>
        <p:txBody>
          <a:bodyPr wrap="square">
            <a:spAutoFit/>
          </a:bodyPr>
          <a:lstStyle/>
          <a:p>
            <a:pPr>
              <a:lnSpc>
                <a:spcPct val="120000"/>
              </a:lnSpc>
            </a:pPr>
            <a:r>
              <a:rPr lang="zh-CN" altLang="en-US" sz="2200" b="1" dirty="0" smtClean="0">
                <a:latin typeface="楷体" pitchFamily="49" charset="-122"/>
                <a:ea typeface="楷体" pitchFamily="49" charset="-122"/>
              </a:rPr>
              <a:t>季羡林，（</a:t>
            </a:r>
            <a:r>
              <a:rPr lang="en-US" altLang="zh-CN" sz="2200" b="1" dirty="0" smtClean="0">
                <a:latin typeface="楷体" pitchFamily="49" charset="-122"/>
                <a:ea typeface="楷体" pitchFamily="49" charset="-122"/>
              </a:rPr>
              <a:t>1911</a:t>
            </a:r>
            <a:r>
              <a:rPr lang="zh-CN" altLang="en-US" sz="2200" b="1" dirty="0" smtClean="0">
                <a:latin typeface="楷体" pitchFamily="49" charset="-122"/>
                <a:ea typeface="楷体" pitchFamily="49" charset="-122"/>
              </a:rPr>
              <a:t>年</a:t>
            </a:r>
            <a:r>
              <a:rPr lang="en-US" altLang="zh-CN" sz="2200" b="1" dirty="0" smtClean="0">
                <a:latin typeface="楷体" pitchFamily="49" charset="-122"/>
                <a:ea typeface="楷体" pitchFamily="49" charset="-122"/>
              </a:rPr>
              <a:t>—2009</a:t>
            </a:r>
            <a:r>
              <a:rPr lang="zh-CN" altLang="en-US" sz="2200" b="1" dirty="0" smtClean="0">
                <a:latin typeface="楷体" pitchFamily="49" charset="-122"/>
                <a:ea typeface="楷体" pitchFamily="49" charset="-122"/>
              </a:rPr>
              <a:t>年），山东省聊城市临清人，字希逋，又字齐奘</a:t>
            </a:r>
            <a:r>
              <a:rPr lang="zh-CN" altLang="en-US" sz="2200" b="1" dirty="0" smtClean="0">
                <a:latin typeface="楷体" pitchFamily="49" charset="-122"/>
                <a:ea typeface="楷体" pitchFamily="49" charset="-122"/>
              </a:rPr>
              <a:t>。季</a:t>
            </a:r>
            <a:r>
              <a:rPr lang="zh-CN" altLang="en-US" sz="2200" b="1" dirty="0">
                <a:latin typeface="楷体" pitchFamily="49" charset="-122"/>
                <a:ea typeface="楷体" pitchFamily="49" charset="-122"/>
              </a:rPr>
              <a:t>羡林是我国的语言学家、文学家、国学家、史学家、教育家。早年留学德国十年，历经千难万阻辗转瑞士回到祖国。回国以后，他做的第一件事就是跪下叩头，然后捧起一把土，亲吻了一下说：</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我的祖国，我终于回来了。”其著作汇编成</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季羡林文集</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，共</a:t>
            </a:r>
            <a:r>
              <a:rPr lang="en-US" altLang="zh-CN" sz="2200" b="1" dirty="0">
                <a:latin typeface="楷体" pitchFamily="49" charset="-122"/>
                <a:ea typeface="楷体" pitchFamily="49" charset="-122"/>
              </a:rPr>
              <a:t>24</a:t>
            </a:r>
            <a:r>
              <a:rPr lang="zh-CN" altLang="en-US" sz="2200" b="1" dirty="0">
                <a:latin typeface="楷体" pitchFamily="49" charset="-122"/>
                <a:ea typeface="楷体" pitchFamily="49" charset="-122"/>
              </a:rPr>
              <a:t>卷。</a:t>
            </a:r>
          </a:p>
        </p:txBody>
      </p:sp>
      <p:pic>
        <p:nvPicPr>
          <p:cNvPr id="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46137" y="987574"/>
            <a:ext cx="3746343" cy="3168352"/>
          </a:xfrm>
          <a:prstGeom prst="rect">
            <a:avLst/>
          </a:prstGeom>
          <a:ln>
            <a:noFill/>
          </a:ln>
          <a:effectLst>
            <a:outerShdw blurRad="190500" algn="tl" rotWithShape="0">
              <a:srgbClr val="000000">
                <a:alpha val="7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8313" y="411510"/>
            <a:ext cx="8496944" cy="353943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二、</a:t>
            </a:r>
            <a:r>
              <a:rPr lang="zh-CN" altLang="zh-CN" sz="2800" b="1" dirty="0">
                <a:latin typeface="楷体" panose="02010609060101010101" pitchFamily="49" charset="-122"/>
                <a:ea typeface="楷体" panose="02010609060101010101" pitchFamily="49" charset="-122"/>
              </a:rPr>
              <a:t>阅读划线句子，联系前后句意，写出四字词语。</a:t>
            </a:r>
          </a:p>
          <a:p>
            <a:endParaRPr lang="en-US" altLang="zh-CN" sz="2800" b="1" dirty="0">
              <a:latin typeface="楷体" pitchFamily="49" charset="-122"/>
              <a:ea typeface="楷体" pitchFamily="49" charset="-122"/>
            </a:endParaRPr>
          </a:p>
          <a:p>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1</a:t>
            </a:r>
            <a:r>
              <a:rPr lang="zh-CN" altLang="zh-CN" sz="2800" b="1" dirty="0">
                <a:latin typeface="楷体" pitchFamily="49" charset="-122"/>
                <a:ea typeface="楷体" pitchFamily="49" charset="-122"/>
              </a:rPr>
              <a:t>）最多的是山和</a:t>
            </a:r>
            <a:r>
              <a:rPr lang="zh-CN" altLang="zh-CN" sz="2800" b="1">
                <a:latin typeface="楷体" pitchFamily="49" charset="-122"/>
                <a:ea typeface="楷体" pitchFamily="49" charset="-122"/>
              </a:rPr>
              <a:t>水，</a:t>
            </a:r>
            <a:r>
              <a:rPr lang="zh-CN" altLang="en-US" sz="2800" b="1">
                <a:latin typeface="楷体" pitchFamily="49" charset="-122"/>
                <a:ea typeface="楷体" pitchFamily="49" charset="-122"/>
              </a:rPr>
              <a:t>比如</a:t>
            </a:r>
            <a:r>
              <a:rPr lang="zh-CN" altLang="zh-CN" sz="2800" b="1">
                <a:latin typeface="楷体" pitchFamily="49" charset="-122"/>
                <a:ea typeface="楷体" pitchFamily="49" charset="-122"/>
              </a:rPr>
              <a:t>“</a:t>
            </a:r>
            <a:r>
              <a:rPr lang="zh-CN" altLang="zh-CN" sz="2800" b="1" dirty="0">
                <a:latin typeface="楷体" pitchFamily="49" charset="-122"/>
                <a:ea typeface="楷体" pitchFamily="49" charset="-122"/>
              </a:rPr>
              <a:t>山高月小”“三潭映月”等等，</a:t>
            </a:r>
            <a:r>
              <a:rPr lang="zh-CN" altLang="zh-CN" sz="2800" b="1" u="sng" dirty="0">
                <a:latin typeface="楷体" pitchFamily="49" charset="-122"/>
                <a:ea typeface="楷体" pitchFamily="49" charset="-122"/>
              </a:rPr>
              <a:t>数也数不完。</a:t>
            </a:r>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a:t>
            </a:r>
          </a:p>
          <a:p>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2</a:t>
            </a:r>
            <a:r>
              <a:rPr lang="zh-CN" altLang="zh-CN" sz="2800" b="1" dirty="0">
                <a:latin typeface="楷体" pitchFamily="49" charset="-122"/>
                <a:ea typeface="楷体" pitchFamily="49" charset="-122"/>
              </a:rPr>
              <a:t>）到了济南，见到山，</a:t>
            </a:r>
            <a:r>
              <a:rPr lang="zh-CN" altLang="zh-CN" sz="2800" b="1" u="sng" dirty="0">
                <a:latin typeface="楷体" pitchFamily="49" charset="-122"/>
                <a:ea typeface="楷体" pitchFamily="49" charset="-122"/>
              </a:rPr>
              <a:t>一下子明白了</a:t>
            </a:r>
            <a:r>
              <a:rPr lang="zh-CN" altLang="zh-CN" sz="2800" b="1" dirty="0">
                <a:latin typeface="楷体" pitchFamily="49" charset="-122"/>
                <a:ea typeface="楷体" pitchFamily="49" charset="-122"/>
              </a:rPr>
              <a:t>，山原来是这个样子的。（</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a:t>
            </a:r>
          </a:p>
          <a:p>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3</a:t>
            </a:r>
            <a:r>
              <a:rPr lang="zh-CN" altLang="zh-CN" sz="2800" b="1" dirty="0">
                <a:latin typeface="楷体" pitchFamily="49" charset="-122"/>
                <a:ea typeface="楷体" pitchFamily="49" charset="-122"/>
              </a:rPr>
              <a:t>）我在故乡只</a:t>
            </a:r>
            <a:r>
              <a:rPr lang="zh-CN" altLang="en-US" sz="2800" b="1" dirty="0">
                <a:latin typeface="楷体" pitchFamily="49" charset="-122"/>
                <a:ea typeface="楷体" pitchFamily="49" charset="-122"/>
              </a:rPr>
              <a:t>待</a:t>
            </a:r>
            <a:r>
              <a:rPr lang="zh-CN" altLang="zh-CN" sz="2800" b="1" dirty="0">
                <a:latin typeface="楷体" pitchFamily="49" charset="-122"/>
                <a:ea typeface="楷体" pitchFamily="49" charset="-122"/>
              </a:rPr>
              <a:t>了六年，以后就</a:t>
            </a:r>
            <a:r>
              <a:rPr lang="zh-CN" altLang="zh-CN" sz="2800" b="1" u="sng" dirty="0">
                <a:latin typeface="楷体" pitchFamily="49" charset="-122"/>
                <a:ea typeface="楷体" pitchFamily="49" charset="-122"/>
              </a:rPr>
              <a:t>离开家乡到外地</a:t>
            </a:r>
            <a:r>
              <a:rPr lang="zh-CN" altLang="zh-CN" sz="2800" b="1" dirty="0">
                <a:latin typeface="楷体" pitchFamily="49" charset="-122"/>
                <a:ea typeface="楷体" pitchFamily="49" charset="-122"/>
              </a:rPr>
              <a:t>，漂泊天涯。（</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3" name="矩形 2"/>
          <p:cNvSpPr/>
          <p:nvPr/>
        </p:nvSpPr>
        <p:spPr>
          <a:xfrm>
            <a:off x="2843808" y="2571750"/>
            <a:ext cx="1440160" cy="461665"/>
          </a:xfrm>
          <a:prstGeom prst="rect">
            <a:avLst/>
          </a:prstGeom>
        </p:spPr>
        <p:txBody>
          <a:bodyPr wrap="square">
            <a:spAutoFit/>
          </a:bodyPr>
          <a:lstStyle/>
          <a:p>
            <a:r>
              <a:rPr lang="zh-CN" altLang="zh-CN" sz="2400" b="1" kern="100" dirty="0">
                <a:solidFill>
                  <a:srgbClr val="FF0000"/>
                </a:solidFill>
                <a:latin typeface="楷体" pitchFamily="49" charset="-122"/>
                <a:ea typeface="楷体" pitchFamily="49" charset="-122"/>
                <a:cs typeface="Times New Roman"/>
              </a:rPr>
              <a:t>恍然大悟 </a:t>
            </a:r>
            <a:endParaRPr lang="zh-CN" altLang="en-US" sz="2400" b="1" dirty="0">
              <a:solidFill>
                <a:srgbClr val="FF0000"/>
              </a:solidFill>
              <a:latin typeface="楷体" pitchFamily="49" charset="-122"/>
              <a:ea typeface="楷体" pitchFamily="49" charset="-122"/>
            </a:endParaRPr>
          </a:p>
        </p:txBody>
      </p:sp>
      <p:sp>
        <p:nvSpPr>
          <p:cNvPr id="4" name="矩形 3"/>
          <p:cNvSpPr/>
          <p:nvPr/>
        </p:nvSpPr>
        <p:spPr>
          <a:xfrm>
            <a:off x="4767486" y="1719560"/>
            <a:ext cx="1422184" cy="461665"/>
          </a:xfrm>
          <a:prstGeom prst="rect">
            <a:avLst/>
          </a:prstGeom>
        </p:spPr>
        <p:txBody>
          <a:bodyPr wrap="none">
            <a:spAutoFit/>
          </a:bodyPr>
          <a:lstStyle/>
          <a:p>
            <a:r>
              <a:rPr lang="zh-CN" altLang="zh-CN" sz="2400" b="1" kern="100" dirty="0">
                <a:solidFill>
                  <a:srgbClr val="FF0000"/>
                </a:solidFill>
                <a:latin typeface="楷体" pitchFamily="49" charset="-122"/>
                <a:ea typeface="楷体" pitchFamily="49" charset="-122"/>
                <a:cs typeface="Times New Roman"/>
              </a:rPr>
              <a:t>不可胜数</a:t>
            </a:r>
            <a:endParaRPr lang="zh-CN" altLang="en-US" dirty="0">
              <a:latin typeface="楷体" panose="02010609060101010101" pitchFamily="49" charset="-122"/>
              <a:ea typeface="楷体" panose="02010609060101010101" pitchFamily="49" charset="-122"/>
            </a:endParaRPr>
          </a:p>
        </p:txBody>
      </p:sp>
      <p:sp>
        <p:nvSpPr>
          <p:cNvPr id="5" name="矩形 4"/>
          <p:cNvSpPr/>
          <p:nvPr/>
        </p:nvSpPr>
        <p:spPr>
          <a:xfrm>
            <a:off x="2627784" y="3489275"/>
            <a:ext cx="1422184" cy="461665"/>
          </a:xfrm>
          <a:prstGeom prst="rect">
            <a:avLst/>
          </a:prstGeom>
        </p:spPr>
        <p:txBody>
          <a:bodyPr wrap="none">
            <a:spAutoFit/>
          </a:bodyPr>
          <a:lstStyle/>
          <a:p>
            <a:pPr lvl="0"/>
            <a:r>
              <a:rPr lang="zh-CN" altLang="zh-CN" sz="2400" b="1" kern="100" dirty="0">
                <a:solidFill>
                  <a:srgbClr val="FF0000"/>
                </a:solidFill>
                <a:latin typeface="楷体" pitchFamily="49" charset="-122"/>
                <a:ea typeface="楷体" pitchFamily="49" charset="-122"/>
                <a:cs typeface="Times New Roman"/>
              </a:rPr>
              <a:t>背井离乡</a:t>
            </a:r>
            <a:endParaRPr lang="zh-CN" altLang="en-US" sz="2400" b="1" dirty="0">
              <a:solidFill>
                <a:srgbClr val="FF0000"/>
              </a:solidFill>
              <a:latin typeface="楷体" pitchFamily="49" charset="-122"/>
              <a:ea typeface="楷体" pitchFamily="49" charset="-122"/>
            </a:endParaRPr>
          </a:p>
        </p:txBody>
      </p:sp>
    </p:spTree>
    <p:extLst>
      <p:ext uri="{BB962C8B-B14F-4D97-AF65-F5344CB8AC3E}">
        <p14:creationId xmlns="" xmlns:p14="http://schemas.microsoft.com/office/powerpoint/2010/main" val="410945324"/>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339502"/>
            <a:ext cx="7416824" cy="3108543"/>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三、品读古诗，完成练习。</a:t>
            </a:r>
          </a:p>
          <a:p>
            <a:pPr algn="ctr"/>
            <a:r>
              <a:rPr lang="zh-CN" altLang="en-US" sz="2800" b="1" dirty="0">
                <a:latin typeface="楷体" panose="02010609060101010101" pitchFamily="49" charset="-122"/>
                <a:ea typeface="楷体" panose="02010609060101010101" pitchFamily="49" charset="-122"/>
              </a:rPr>
              <a:t>月夜忆舍弟</a:t>
            </a:r>
          </a:p>
          <a:p>
            <a:pPr algn="ct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唐</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杜甫</a:t>
            </a:r>
          </a:p>
          <a:p>
            <a:pPr algn="ctr"/>
            <a:r>
              <a:rPr lang="zh-CN" altLang="en-US" sz="2800" b="1" dirty="0">
                <a:latin typeface="楷体" pitchFamily="49" charset="-122"/>
                <a:ea typeface="楷体" pitchFamily="49" charset="-122"/>
              </a:rPr>
              <a:t>戍鼓断人行，边秋一雁声。</a:t>
            </a:r>
            <a:endParaRPr lang="en-US" altLang="zh-CN" sz="2800" b="1" dirty="0">
              <a:latin typeface="楷体" pitchFamily="49" charset="-122"/>
              <a:ea typeface="楷体" pitchFamily="49" charset="-122"/>
            </a:endParaRPr>
          </a:p>
          <a:p>
            <a:pPr algn="ctr"/>
            <a:r>
              <a:rPr lang="zh-CN" altLang="en-US" sz="2800" b="1" dirty="0">
                <a:latin typeface="楷体" pitchFamily="49" charset="-122"/>
                <a:ea typeface="楷体" pitchFamily="49" charset="-122"/>
              </a:rPr>
              <a:t>露从今夜白，月是故乡明。</a:t>
            </a:r>
          </a:p>
          <a:p>
            <a:pPr algn="ctr"/>
            <a:r>
              <a:rPr lang="zh-CN" altLang="en-US" sz="2800" b="1" dirty="0">
                <a:latin typeface="楷体" pitchFamily="49" charset="-122"/>
                <a:ea typeface="楷体" pitchFamily="49" charset="-122"/>
              </a:rPr>
              <a:t>有弟皆分散，无家问死生。</a:t>
            </a:r>
            <a:endParaRPr lang="en-US" altLang="zh-CN" sz="2800" b="1" dirty="0">
              <a:latin typeface="楷体" pitchFamily="49" charset="-122"/>
              <a:ea typeface="楷体" pitchFamily="49" charset="-122"/>
            </a:endParaRPr>
          </a:p>
          <a:p>
            <a:pPr algn="ctr"/>
            <a:r>
              <a:rPr lang="zh-CN" altLang="en-US" sz="2800" b="1" dirty="0">
                <a:latin typeface="楷体" pitchFamily="49" charset="-122"/>
                <a:ea typeface="楷体" pitchFamily="49" charset="-122"/>
              </a:rPr>
              <a:t>寄书长不达，况乃未休兵。</a:t>
            </a:r>
          </a:p>
        </p:txBody>
      </p:sp>
      <p:sp>
        <p:nvSpPr>
          <p:cNvPr id="3" name="矩形 2"/>
          <p:cNvSpPr/>
          <p:nvPr/>
        </p:nvSpPr>
        <p:spPr>
          <a:xfrm>
            <a:off x="764307" y="3363838"/>
            <a:ext cx="7560840" cy="1261884"/>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月亮明明普天之下是一样的，但诗人为何偏偏说“月是故乡明”？</a:t>
            </a:r>
            <a:r>
              <a:rPr lang="en-US" altLang="zh-CN" sz="2400" b="1" dirty="0">
                <a:latin typeface="楷体" panose="02010609060101010101" pitchFamily="49" charset="-122"/>
                <a:ea typeface="楷体" panose="02010609060101010101" pitchFamily="49" charset="-122"/>
              </a:rPr>
              <a:t> </a:t>
            </a:r>
            <a:endParaRPr lang="zh-CN" altLang="zh-CN" sz="24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________________________________________</a:t>
            </a:r>
            <a:endParaRPr lang="zh-CN" altLang="zh-CN" sz="2800" b="1" dirty="0">
              <a:latin typeface="楷体" panose="02010609060101010101" pitchFamily="49" charset="-122"/>
              <a:ea typeface="楷体" panose="02010609060101010101" pitchFamily="49" charset="-122"/>
            </a:endParaRPr>
          </a:p>
        </p:txBody>
      </p:sp>
      <p:sp>
        <p:nvSpPr>
          <p:cNvPr id="4" name="矩形 3"/>
          <p:cNvSpPr/>
          <p:nvPr/>
        </p:nvSpPr>
        <p:spPr>
          <a:xfrm>
            <a:off x="2258447" y="4083918"/>
            <a:ext cx="4185761"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因为故乡的月亮包含着乡情。</a:t>
            </a:r>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36884746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2" cstate="print"/>
          <a:srcRect/>
          <a:stretch>
            <a:fillRect/>
          </a:stretch>
        </p:blipFill>
        <p:spPr bwMode="auto">
          <a:xfrm>
            <a:off x="1588" y="419100"/>
            <a:ext cx="8963025" cy="4392613"/>
          </a:xfrm>
          <a:prstGeom prst="rect">
            <a:avLst/>
          </a:prstGeom>
          <a:noFill/>
          <a:ln w="9525">
            <a:noFill/>
            <a:miter lim="800000"/>
            <a:headEnd/>
            <a:tailEnd/>
          </a:ln>
        </p:spPr>
      </p:pic>
      <p:sp>
        <p:nvSpPr>
          <p:cNvPr id="36867" name="矩形 1"/>
          <p:cNvSpPr>
            <a:spLocks noChangeArrowheads="1"/>
          </p:cNvSpPr>
          <p:nvPr/>
        </p:nvSpPr>
        <p:spPr bwMode="auto">
          <a:xfrm>
            <a:off x="1008063" y="1131888"/>
            <a:ext cx="7127875" cy="2968625"/>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这首诗写了杜甫兄弟几人因战乱而离散，杳无音信，于是思念之情油然而生，特别是在异乡的戍鼓和孤雁声中观赏秋夜的月亮，这种思念之情越发显得深沉和浓烈。</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44563" y="987425"/>
            <a:ext cx="6011862" cy="669925"/>
          </a:xfrm>
          <a:prstGeom prst="rect">
            <a:avLst/>
          </a:prstGeom>
          <a:noFill/>
          <a:ln w="9525">
            <a:noFill/>
            <a:miter lim="800000"/>
            <a:headEnd/>
            <a:tailEnd/>
          </a:ln>
        </p:spPr>
        <p:txBody>
          <a:bodyPr>
            <a:spAutoFit/>
          </a:bodyPr>
          <a:lstStyle/>
          <a:p>
            <a:pPr eaLnBrk="1" hangingPunct="1">
              <a:lnSpc>
                <a:spcPct val="120000"/>
              </a:lnSpc>
            </a:pPr>
            <a:r>
              <a:rPr lang="zh-CN" altLang="en-US" sz="3600" b="1" dirty="0">
                <a:latin typeface="楷体" pitchFamily="49" charset="-122"/>
                <a:ea typeface="楷体" pitchFamily="49" charset="-122"/>
              </a:rPr>
              <a:t>初读课文，感知往事和经历</a:t>
            </a:r>
            <a:endParaRPr lang="en-US" altLang="zh-CN" sz="3600" b="1" dirty="0">
              <a:latin typeface="楷体" pitchFamily="49" charset="-122"/>
              <a:ea typeface="楷体" pitchFamily="49" charset="-122"/>
            </a:endParaRPr>
          </a:p>
        </p:txBody>
      </p:sp>
      <p:sp>
        <p:nvSpPr>
          <p:cNvPr id="15363" name="矩形 2"/>
          <p:cNvSpPr>
            <a:spLocks noChangeArrowheads="1"/>
          </p:cNvSpPr>
          <p:nvPr/>
        </p:nvSpPr>
        <p:spPr bwMode="auto">
          <a:xfrm>
            <a:off x="971550" y="1995488"/>
            <a:ext cx="7704138" cy="1785937"/>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自由地朗读课文，注意读准字音，读通句子，把不认识的字和不懂的词语、句子做上记号。</a:t>
            </a:r>
            <a:endParaRPr lang="en-US" altLang="zh-CN" sz="3200" b="1">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450163" y="2088000"/>
            <a:ext cx="1420582"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烟波浩</a:t>
            </a:r>
          </a:p>
        </p:txBody>
      </p:sp>
      <p:sp>
        <p:nvSpPr>
          <p:cNvPr id="24" name="矩形 23"/>
          <p:cNvSpPr/>
          <p:nvPr/>
        </p:nvSpPr>
        <p:spPr>
          <a:xfrm>
            <a:off x="4777103" y="1728000"/>
            <a:ext cx="1189221"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miǎo</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25" name="矩形 24"/>
          <p:cNvSpPr/>
          <p:nvPr/>
        </p:nvSpPr>
        <p:spPr>
          <a:xfrm>
            <a:off x="6029063" y="1728000"/>
            <a:ext cx="1063217"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gōu</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26" name="矩形 25"/>
          <p:cNvSpPr/>
          <p:nvPr/>
        </p:nvSpPr>
        <p:spPr>
          <a:xfrm>
            <a:off x="7524328" y="1728000"/>
            <a:ext cx="1224136"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méng</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28" name="矩形 27"/>
          <p:cNvSpPr/>
          <p:nvPr/>
        </p:nvSpPr>
        <p:spPr>
          <a:xfrm>
            <a:off x="2032750" y="3229370"/>
            <a:ext cx="1531138"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chéng</a:t>
            </a:r>
            <a:r>
              <a:rPr lang="en-US" altLang="zh-CN" sz="2000" b="1" dirty="0">
                <a:latin typeface="zypyyb" panose="02010600060101010101" pitchFamily="2" charset="-122"/>
                <a:ea typeface="zypyyb" panose="02010600060101010101" pitchFamily="2" charset="-122"/>
                <a:cs typeface="汉语拼音" pitchFamily="34" charset="0"/>
              </a:rPr>
              <a:t> </a:t>
            </a:r>
            <a:r>
              <a:rPr lang="en-US" altLang="zh-CN" sz="2000" b="1" dirty="0" err="1">
                <a:latin typeface="zypyyb" panose="02010600060101010101" pitchFamily="2" charset="-122"/>
                <a:ea typeface="zypyyb" panose="02010600060101010101" pitchFamily="2" charset="-122"/>
                <a:cs typeface="汉语拼音" pitchFamily="34" charset="0"/>
              </a:rPr>
              <a:t>chè</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29" name="矩形 28"/>
          <p:cNvSpPr/>
          <p:nvPr/>
        </p:nvSpPr>
        <p:spPr>
          <a:xfrm>
            <a:off x="4526143" y="3229370"/>
            <a:ext cx="1093245"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yǐ</a:t>
            </a:r>
            <a:r>
              <a:rPr lang="en-US" altLang="zh-CN" sz="2000" b="1" dirty="0">
                <a:latin typeface="zypyyb" panose="02010600060101010101" pitchFamily="2" charset="-122"/>
                <a:ea typeface="zypyyb" panose="02010600060101010101" pitchFamily="2" charset="-122"/>
                <a:cs typeface="汉语拼音" pitchFamily="34" charset="0"/>
              </a:rPr>
              <a:t>   </a:t>
            </a:r>
            <a:r>
              <a:rPr lang="en-US" altLang="zh-CN" sz="2000" b="1" dirty="0" err="1">
                <a:latin typeface="zypyyb" panose="02010600060101010101" pitchFamily="2" charset="-122"/>
                <a:ea typeface="zypyyb" panose="02010600060101010101" pitchFamily="2" charset="-122"/>
                <a:cs typeface="汉语拼音" pitchFamily="34" charset="0"/>
              </a:rPr>
              <a:t>nǐ</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33" name="文本框 14">
            <a:hlinkClick r:id="rId3" action="ppaction://hlinkfile"/>
          </p:cNvPr>
          <p:cNvSpPr txBox="1"/>
          <p:nvPr/>
        </p:nvSpPr>
        <p:spPr>
          <a:xfrm>
            <a:off x="57884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楷体" panose="02010609060101010101" pitchFamily="49" charset="-122"/>
                <a:ea typeface="楷体" panose="02010609060101010101" pitchFamily="49" charset="-122"/>
              </a:rPr>
              <a:t>朗读课文 扫清障碍</a:t>
            </a:r>
          </a:p>
        </p:txBody>
      </p:sp>
      <p:pic>
        <p:nvPicPr>
          <p:cNvPr id="36" name="图片 3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10041" y="489080"/>
            <a:ext cx="366860" cy="456339"/>
          </a:xfrm>
          <a:prstGeom prst="rect">
            <a:avLst/>
          </a:prstGeom>
        </p:spPr>
      </p:pic>
      <p:sp>
        <p:nvSpPr>
          <p:cNvPr id="37" name="TextBox 36"/>
          <p:cNvSpPr txBox="1"/>
          <p:nvPr/>
        </p:nvSpPr>
        <p:spPr>
          <a:xfrm>
            <a:off x="4721614" y="2088000"/>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渺</a:t>
            </a:r>
          </a:p>
        </p:txBody>
      </p:sp>
      <p:sp>
        <p:nvSpPr>
          <p:cNvPr id="38" name="TextBox 37"/>
          <p:cNvSpPr txBox="1"/>
          <p:nvPr/>
        </p:nvSpPr>
        <p:spPr>
          <a:xfrm>
            <a:off x="5950732" y="2088000"/>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篝</a:t>
            </a:r>
          </a:p>
        </p:txBody>
      </p:sp>
      <p:sp>
        <p:nvSpPr>
          <p:cNvPr id="39" name="TextBox 38"/>
          <p:cNvSpPr txBox="1"/>
          <p:nvPr/>
        </p:nvSpPr>
        <p:spPr>
          <a:xfrm>
            <a:off x="6420770" y="2088000"/>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火</a:t>
            </a:r>
          </a:p>
        </p:txBody>
      </p:sp>
      <p:sp>
        <p:nvSpPr>
          <p:cNvPr id="40" name="TextBox 39"/>
          <p:cNvSpPr txBox="1"/>
          <p:nvPr/>
        </p:nvSpPr>
        <p:spPr>
          <a:xfrm>
            <a:off x="7506765" y="2088000"/>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萌</a:t>
            </a:r>
          </a:p>
        </p:txBody>
      </p:sp>
      <p:sp>
        <p:nvSpPr>
          <p:cNvPr id="41" name="TextBox 40"/>
          <p:cNvSpPr txBox="1"/>
          <p:nvPr/>
        </p:nvSpPr>
        <p:spPr>
          <a:xfrm>
            <a:off x="7992380" y="2088000"/>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动</a:t>
            </a:r>
          </a:p>
        </p:txBody>
      </p:sp>
      <p:sp>
        <p:nvSpPr>
          <p:cNvPr id="42" name="TextBox 41"/>
          <p:cNvSpPr txBox="1"/>
          <p:nvPr/>
        </p:nvSpPr>
        <p:spPr>
          <a:xfrm>
            <a:off x="2145358" y="3589370"/>
            <a:ext cx="57762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澄   </a:t>
            </a:r>
          </a:p>
        </p:txBody>
      </p:sp>
      <p:sp>
        <p:nvSpPr>
          <p:cNvPr id="44" name="TextBox 43"/>
          <p:cNvSpPr txBox="1"/>
          <p:nvPr/>
        </p:nvSpPr>
        <p:spPr>
          <a:xfrm>
            <a:off x="4412894" y="3589370"/>
            <a:ext cx="1215397"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旖 旎</a:t>
            </a:r>
          </a:p>
        </p:txBody>
      </p:sp>
      <p:grpSp>
        <p:nvGrpSpPr>
          <p:cNvPr id="2" name="组合 1"/>
          <p:cNvGrpSpPr/>
          <p:nvPr/>
        </p:nvGrpSpPr>
        <p:grpSpPr>
          <a:xfrm>
            <a:off x="467544" y="1531596"/>
            <a:ext cx="1159241" cy="438582"/>
            <a:chOff x="467544" y="1510576"/>
            <a:chExt cx="1159241" cy="438582"/>
          </a:xfrm>
        </p:grpSpPr>
        <p:sp>
          <p:nvSpPr>
            <p:cNvPr id="30" name="TextBox 11"/>
            <p:cNvSpPr txBox="1">
              <a:spLocks noChangeArrowheads="1"/>
            </p:cNvSpPr>
            <p:nvPr/>
          </p:nvSpPr>
          <p:spPr bwMode="auto">
            <a:xfrm>
              <a:off x="505294" y="1510576"/>
              <a:ext cx="1121491"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p>
          </p:txBody>
        </p:sp>
        <p:sp>
          <p:nvSpPr>
            <p:cNvPr id="31" name="矩形 30"/>
            <p:cNvSpPr/>
            <p:nvPr/>
          </p:nvSpPr>
          <p:spPr>
            <a:xfrm>
              <a:off x="154766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楷体" panose="02010609060101010101" pitchFamily="49" charset="-122"/>
                <a:ea typeface="楷体" panose="02010609060101010101" pitchFamily="49" charset="-122"/>
              </a:endParaRPr>
            </a:p>
          </p:txBody>
        </p:sp>
        <p:sp>
          <p:nvSpPr>
            <p:cNvPr id="61" name="矩形 60"/>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楷体" panose="02010609060101010101" pitchFamily="49" charset="-122"/>
                <a:ea typeface="楷体" panose="02010609060101010101" pitchFamily="49" charset="-122"/>
              </a:endParaRPr>
            </a:p>
          </p:txBody>
        </p:sp>
      </p:grpSp>
      <p:sp>
        <p:nvSpPr>
          <p:cNvPr id="3" name="矩形 2"/>
          <p:cNvSpPr/>
          <p:nvPr/>
        </p:nvSpPr>
        <p:spPr>
          <a:xfrm>
            <a:off x="2785840" y="3589370"/>
            <a:ext cx="596638"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澈</a:t>
            </a:r>
            <a:endParaRPr lang="zh-CN" altLang="en-US" sz="1600" dirty="0">
              <a:latin typeface="楷体" panose="02010609060101010101" pitchFamily="49" charset="-122"/>
              <a:ea typeface="楷体" panose="02010609060101010101" pitchFamily="49" charset="-122"/>
            </a:endParaRPr>
          </a:p>
        </p:txBody>
      </p:sp>
      <p:sp>
        <p:nvSpPr>
          <p:cNvPr id="27" name="矩形 26"/>
          <p:cNvSpPr/>
          <p:nvPr/>
        </p:nvSpPr>
        <p:spPr>
          <a:xfrm>
            <a:off x="6232761" y="3229370"/>
            <a:ext cx="593092"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ruì</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32" name="TextBox 31"/>
          <p:cNvSpPr txBox="1"/>
          <p:nvPr/>
        </p:nvSpPr>
        <p:spPr>
          <a:xfrm>
            <a:off x="6230197" y="3589370"/>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瑞</a:t>
            </a:r>
          </a:p>
        </p:txBody>
      </p:sp>
      <p:sp>
        <p:nvSpPr>
          <p:cNvPr id="43" name="TextBox 42"/>
          <p:cNvSpPr txBox="1"/>
          <p:nvPr/>
        </p:nvSpPr>
        <p:spPr>
          <a:xfrm>
            <a:off x="6670064" y="3589370"/>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士</a:t>
            </a:r>
          </a:p>
        </p:txBody>
      </p:sp>
      <p:sp>
        <p:nvSpPr>
          <p:cNvPr id="45" name="矩形 44"/>
          <p:cNvSpPr/>
          <p:nvPr/>
        </p:nvSpPr>
        <p:spPr>
          <a:xfrm>
            <a:off x="1890584" y="1746658"/>
            <a:ext cx="1763278"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pái</a:t>
            </a:r>
            <a:r>
              <a:rPr lang="en-US" altLang="zh-CN" sz="2000" b="1" dirty="0">
                <a:latin typeface="zypyyb" panose="02010600060101010101" pitchFamily="2" charset="-122"/>
                <a:ea typeface="zypyyb" panose="02010600060101010101" pitchFamily="2" charset="-122"/>
                <a:cs typeface="汉语拼音" pitchFamily="34" charset="0"/>
              </a:rPr>
              <a:t>   </a:t>
            </a:r>
            <a:r>
              <a:rPr lang="en-US" altLang="zh-CN" sz="2000" b="1" dirty="0" err="1">
                <a:latin typeface="zypyyb" panose="02010600060101010101" pitchFamily="2" charset="-122"/>
                <a:ea typeface="zypyyb" panose="02010600060101010101" pitchFamily="2" charset="-122"/>
                <a:cs typeface="汉语拼音" pitchFamily="34" charset="0"/>
              </a:rPr>
              <a:t>huái</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46" name="TextBox 45"/>
          <p:cNvSpPr txBox="1"/>
          <p:nvPr/>
        </p:nvSpPr>
        <p:spPr>
          <a:xfrm>
            <a:off x="1890584" y="2106658"/>
            <a:ext cx="1215397"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徘 徊</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4"/>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2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2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2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P spid="28" grpId="0"/>
      <p:bldP spid="28" grpId="1"/>
      <p:bldP spid="29" grpId="0"/>
      <p:bldP spid="29" grpId="1"/>
      <p:bldP spid="27" grpId="0"/>
      <p:bldP spid="27" grpId="1"/>
      <p:bldP spid="45" grpId="0"/>
      <p:bldP spid="4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9563" y="1398377"/>
            <a:ext cx="583597"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lái</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6" name="TextBox 5"/>
          <p:cNvSpPr txBox="1"/>
          <p:nvPr/>
        </p:nvSpPr>
        <p:spPr>
          <a:xfrm>
            <a:off x="1984239" y="1775403"/>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莱</a:t>
            </a:r>
          </a:p>
        </p:txBody>
      </p:sp>
      <p:sp>
        <p:nvSpPr>
          <p:cNvPr id="7" name="TextBox 6"/>
          <p:cNvSpPr txBox="1"/>
          <p:nvPr/>
        </p:nvSpPr>
        <p:spPr>
          <a:xfrm>
            <a:off x="2373818" y="1775403"/>
            <a:ext cx="1008609"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芒湖</a:t>
            </a:r>
          </a:p>
        </p:txBody>
      </p:sp>
      <p:sp>
        <p:nvSpPr>
          <p:cNvPr id="8" name="矩形 7"/>
          <p:cNvSpPr/>
          <p:nvPr/>
        </p:nvSpPr>
        <p:spPr>
          <a:xfrm>
            <a:off x="4473002" y="1398377"/>
            <a:ext cx="869879"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yín</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9" name="TextBox 8"/>
          <p:cNvSpPr txBox="1"/>
          <p:nvPr/>
        </p:nvSpPr>
        <p:spPr>
          <a:xfrm>
            <a:off x="3904605" y="1775403"/>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无</a:t>
            </a:r>
          </a:p>
        </p:txBody>
      </p:sp>
      <p:sp>
        <p:nvSpPr>
          <p:cNvPr id="10" name="TextBox 9"/>
          <p:cNvSpPr txBox="1"/>
          <p:nvPr/>
        </p:nvSpPr>
        <p:spPr>
          <a:xfrm>
            <a:off x="4424869" y="1775403"/>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垠</a:t>
            </a:r>
          </a:p>
        </p:txBody>
      </p:sp>
      <p:sp>
        <p:nvSpPr>
          <p:cNvPr id="11" name="矩形 10"/>
          <p:cNvSpPr/>
          <p:nvPr/>
        </p:nvSpPr>
        <p:spPr>
          <a:xfrm>
            <a:off x="6748448" y="1400572"/>
            <a:ext cx="991904"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qǐng</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12" name="TextBox 11"/>
          <p:cNvSpPr txBox="1"/>
          <p:nvPr/>
        </p:nvSpPr>
        <p:spPr>
          <a:xfrm>
            <a:off x="5495878" y="1777598"/>
            <a:ext cx="1420582"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碧波万</a:t>
            </a:r>
          </a:p>
        </p:txBody>
      </p:sp>
      <p:sp>
        <p:nvSpPr>
          <p:cNvPr id="13" name="TextBox 12"/>
          <p:cNvSpPr txBox="1"/>
          <p:nvPr/>
        </p:nvSpPr>
        <p:spPr>
          <a:xfrm>
            <a:off x="6783674" y="1777598"/>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顷</a:t>
            </a:r>
          </a:p>
        </p:txBody>
      </p:sp>
      <p:sp>
        <p:nvSpPr>
          <p:cNvPr id="14" name="矩形 13"/>
          <p:cNvSpPr/>
          <p:nvPr/>
        </p:nvSpPr>
        <p:spPr>
          <a:xfrm>
            <a:off x="2253074" y="2754981"/>
            <a:ext cx="518726" cy="377026"/>
          </a:xfrm>
          <a:prstGeom prst="rect">
            <a:avLst/>
          </a:prstGeom>
        </p:spPr>
        <p:txBody>
          <a:bodyPr wrap="square" lIns="68580" tIns="34290" rIns="68580" bIns="34290">
            <a:spAutoFit/>
          </a:bodyPr>
          <a:lstStyle/>
          <a:p>
            <a:r>
              <a:rPr lang="en-US" altLang="zh-CN" sz="2000" b="1" dirty="0">
                <a:latin typeface="zypyyb" panose="02010600060101010101" pitchFamily="2" charset="-122"/>
                <a:ea typeface="zypyyb" panose="02010600060101010101" pitchFamily="2" charset="-122"/>
                <a:cs typeface="汉语拼音" pitchFamily="34" charset="0"/>
              </a:rPr>
              <a:t>é</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15" name="TextBox 14"/>
          <p:cNvSpPr txBox="1"/>
          <p:nvPr/>
        </p:nvSpPr>
        <p:spPr>
          <a:xfrm>
            <a:off x="1595220" y="3071403"/>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巍</a:t>
            </a:r>
          </a:p>
        </p:txBody>
      </p:sp>
      <p:sp>
        <p:nvSpPr>
          <p:cNvPr id="16" name="TextBox 15"/>
          <p:cNvSpPr txBox="1"/>
          <p:nvPr/>
        </p:nvSpPr>
        <p:spPr>
          <a:xfrm>
            <a:off x="2555279" y="3107403"/>
            <a:ext cx="1008609"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雄奇</a:t>
            </a:r>
          </a:p>
        </p:txBody>
      </p:sp>
      <p:sp>
        <p:nvSpPr>
          <p:cNvPr id="17" name="矩形 16"/>
          <p:cNvSpPr/>
          <p:nvPr/>
        </p:nvSpPr>
        <p:spPr>
          <a:xfrm>
            <a:off x="3851311" y="2754981"/>
            <a:ext cx="869879"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yān</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18" name="TextBox 17"/>
          <p:cNvSpPr txBox="1"/>
          <p:nvPr/>
        </p:nvSpPr>
        <p:spPr>
          <a:xfrm>
            <a:off x="3850296" y="3107403"/>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燕</a:t>
            </a:r>
          </a:p>
        </p:txBody>
      </p:sp>
      <p:sp>
        <p:nvSpPr>
          <p:cNvPr id="19" name="TextBox 18"/>
          <p:cNvSpPr txBox="1"/>
          <p:nvPr/>
        </p:nvSpPr>
        <p:spPr>
          <a:xfrm>
            <a:off x="4375554" y="3107403"/>
            <a:ext cx="1420582"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园胜地</a:t>
            </a:r>
          </a:p>
        </p:txBody>
      </p:sp>
      <p:sp>
        <p:nvSpPr>
          <p:cNvPr id="20" name="矩形 19"/>
          <p:cNvSpPr/>
          <p:nvPr/>
        </p:nvSpPr>
        <p:spPr>
          <a:xfrm>
            <a:off x="6451387" y="2755676"/>
            <a:ext cx="1059464"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zhuì</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21" name="TextBox 20"/>
          <p:cNvSpPr txBox="1"/>
          <p:nvPr/>
        </p:nvSpPr>
        <p:spPr>
          <a:xfrm>
            <a:off x="6010442" y="3108098"/>
            <a:ext cx="596638"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点</a:t>
            </a:r>
          </a:p>
        </p:txBody>
      </p:sp>
      <p:sp>
        <p:nvSpPr>
          <p:cNvPr id="22" name="TextBox 21"/>
          <p:cNvSpPr txBox="1"/>
          <p:nvPr/>
        </p:nvSpPr>
        <p:spPr>
          <a:xfrm>
            <a:off x="6538950" y="3108098"/>
            <a:ext cx="596638" cy="58477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缀</a:t>
            </a:r>
          </a:p>
        </p:txBody>
      </p:sp>
      <p:sp>
        <p:nvSpPr>
          <p:cNvPr id="23" name="矩形 22"/>
          <p:cNvSpPr/>
          <p:nvPr/>
        </p:nvSpPr>
        <p:spPr>
          <a:xfrm>
            <a:off x="2051720" y="3107403"/>
            <a:ext cx="596638"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峨</a:t>
            </a:r>
            <a:endParaRPr lang="zh-CN" altLang="en-US" sz="1600"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76913850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1" grpId="0"/>
      <p:bldP spid="11" grpId="1"/>
      <p:bldP spid="14" grpId="0"/>
      <p:bldP spid="14" grpId="1"/>
      <p:bldP spid="17" grpId="0"/>
      <p:bldP spid="17" grpId="1"/>
      <p:bldP spid="20" grpId="0"/>
      <p:bldP spid="2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3752862" y="526257"/>
            <a:ext cx="410581" cy="377666"/>
            <a:chOff x="631825" y="5181600"/>
            <a:chExt cx="1554163" cy="1552575"/>
          </a:xfrm>
        </p:grpSpPr>
        <p:sp>
          <p:nvSpPr>
            <p:cNvPr id="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sp>
          <p:nvSpPr>
            <p:cNvPr id="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楷体" panose="02010609060101010101" pitchFamily="49" charset="-122"/>
                <a:ea typeface="楷体" panose="02010609060101010101" pitchFamily="49" charset="-122"/>
              </a:endParaRPr>
            </a:p>
          </p:txBody>
        </p:sp>
      </p:grpSp>
      <p:sp>
        <p:nvSpPr>
          <p:cNvPr id="35" name="TextBox 34"/>
          <p:cNvSpPr txBox="1">
            <a:spLocks noChangeArrowheads="1"/>
          </p:cNvSpPr>
          <p:nvPr/>
        </p:nvSpPr>
        <p:spPr bwMode="auto">
          <a:xfrm>
            <a:off x="4162967" y="431959"/>
            <a:ext cx="1564685" cy="5597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grpSp>
        <p:nvGrpSpPr>
          <p:cNvPr id="36" name="组合 3"/>
          <p:cNvGrpSpPr/>
          <p:nvPr/>
        </p:nvGrpSpPr>
        <p:grpSpPr>
          <a:xfrm>
            <a:off x="841049" y="2064890"/>
            <a:ext cx="727884" cy="938908"/>
            <a:chOff x="934022" y="1206972"/>
            <a:chExt cx="593961" cy="810101"/>
          </a:xfrm>
          <a:effectLst/>
        </p:grpSpPr>
        <p:sp>
          <p:nvSpPr>
            <p:cNvPr id="37" name="椭圆 36"/>
            <p:cNvSpPr/>
            <p:nvPr/>
          </p:nvSpPr>
          <p:spPr>
            <a:xfrm>
              <a:off x="934022" y="1206972"/>
              <a:ext cx="593961" cy="810101"/>
            </a:xfrm>
            <a:prstGeom prst="ellipse">
              <a:avLst/>
            </a:prstGeom>
            <a:solidFill>
              <a:srgbClr val="DCFDFF"/>
            </a:solid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3600" b="1">
                <a:latin typeface="楷体" panose="02010609060101010101" pitchFamily="49" charset="-122"/>
                <a:ea typeface="楷体" panose="02010609060101010101" pitchFamily="49" charset="-122"/>
              </a:endParaRPr>
            </a:p>
          </p:txBody>
        </p:sp>
        <p:sp>
          <p:nvSpPr>
            <p:cNvPr id="38" name="Rectangle 2"/>
            <p:cNvSpPr>
              <a:spLocks noChangeArrowheads="1"/>
            </p:cNvSpPr>
            <p:nvPr/>
          </p:nvSpPr>
          <p:spPr bwMode="auto">
            <a:xfrm>
              <a:off x="992128" y="1315287"/>
              <a:ext cx="535855" cy="589364"/>
            </a:xfrm>
            <a:prstGeom prst="rect">
              <a:avLst/>
            </a:prstGeom>
            <a:noFill/>
            <a:ln w="9525">
              <a:noFill/>
              <a:miter lim="800000"/>
            </a:ln>
            <a:extLst>
              <a:ext uri="{909E8E84-426E-40DD-AFC4-6F175D3DCCD1}">
                <a14:hiddenFill xmlns=""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3600" b="1" dirty="0">
                  <a:solidFill>
                    <a:srgbClr val="FF0000"/>
                  </a:solidFill>
                  <a:latin typeface="楷体" panose="02010609060101010101" pitchFamily="49" charset="-122"/>
                  <a:ea typeface="楷体" panose="02010609060101010101" pitchFamily="49" charset="-122"/>
                </a:rPr>
                <a:t>燕</a:t>
              </a:r>
            </a:p>
          </p:txBody>
        </p:sp>
      </p:grpSp>
      <p:sp>
        <p:nvSpPr>
          <p:cNvPr id="39" name="矩形 38"/>
          <p:cNvSpPr/>
          <p:nvPr/>
        </p:nvSpPr>
        <p:spPr>
          <a:xfrm>
            <a:off x="1865189" y="2424489"/>
            <a:ext cx="4391996" cy="500137"/>
          </a:xfrm>
          <a:prstGeom prst="rect">
            <a:avLst/>
          </a:prstGeom>
          <a:solidFill>
            <a:schemeClr val="accent3">
              <a:lumMod val="20000"/>
              <a:lumOff val="80000"/>
            </a:schemeClr>
          </a:solidFill>
        </p:spPr>
        <p:txBody>
          <a:bodyPr wrap="square" lIns="68580" tIns="34290" rIns="68580" bIns="34290">
            <a:spAutoFit/>
          </a:bodyPr>
          <a:lstStyle/>
          <a:p>
            <a:r>
              <a:rPr lang="zh-CN" altLang="en-US" sz="2800" b="1" dirty="0">
                <a:latin typeface="楷体" panose="02010609060101010101" pitchFamily="49" charset="-122"/>
                <a:ea typeface="楷体" panose="02010609060101010101" pitchFamily="49" charset="-122"/>
              </a:rPr>
              <a:t>我住的朗润园是</a:t>
            </a:r>
            <a:r>
              <a:rPr lang="zh-CN" altLang="en-US" sz="2800" b="1" dirty="0">
                <a:solidFill>
                  <a:srgbClr val="FF0000"/>
                </a:solidFill>
                <a:latin typeface="楷体" pitchFamily="49" charset="-122"/>
                <a:ea typeface="楷体" pitchFamily="49" charset="-122"/>
              </a:rPr>
              <a:t>燕</a:t>
            </a:r>
            <a:r>
              <a:rPr lang="zh-CN" altLang="en-US" sz="2800" b="1" dirty="0">
                <a:latin typeface="楷体" pitchFamily="49" charset="-122"/>
                <a:ea typeface="楷体" pitchFamily="49" charset="-122"/>
              </a:rPr>
              <a:t>园胜地。</a:t>
            </a:r>
          </a:p>
        </p:txBody>
      </p:sp>
      <p:sp>
        <p:nvSpPr>
          <p:cNvPr id="40" name="矩形 39"/>
          <p:cNvSpPr/>
          <p:nvPr/>
        </p:nvSpPr>
        <p:spPr>
          <a:xfrm>
            <a:off x="6697858" y="2424488"/>
            <a:ext cx="879187" cy="500137"/>
          </a:xfrm>
          <a:prstGeom prst="rect">
            <a:avLst/>
          </a:prstGeom>
          <a:solidFill>
            <a:schemeClr val="accent6">
              <a:lumMod val="20000"/>
              <a:lumOff val="80000"/>
            </a:schemeClr>
          </a:solidFill>
        </p:spPr>
        <p:txBody>
          <a:bodyPr wrap="square" lIns="68580" tIns="34290" rIns="68580" bIns="3429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燕</a:t>
            </a:r>
            <a:r>
              <a:rPr lang="zh-CN" altLang="en-US" sz="2800" b="1" dirty="0">
                <a:latin typeface="楷体" pitchFamily="49" charset="-122"/>
                <a:ea typeface="楷体" pitchFamily="49" charset="-122"/>
              </a:rPr>
              <a:t>子</a:t>
            </a:r>
          </a:p>
        </p:txBody>
      </p:sp>
      <p:sp>
        <p:nvSpPr>
          <p:cNvPr id="41" name="矩形 40"/>
          <p:cNvSpPr/>
          <p:nvPr/>
        </p:nvSpPr>
        <p:spPr>
          <a:xfrm>
            <a:off x="6746911" y="1985076"/>
            <a:ext cx="679894"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yàn</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42" name="矩形 41"/>
          <p:cNvSpPr/>
          <p:nvPr/>
        </p:nvSpPr>
        <p:spPr>
          <a:xfrm>
            <a:off x="4284714" y="2012003"/>
            <a:ext cx="703972" cy="377026"/>
          </a:xfrm>
          <a:prstGeom prst="rect">
            <a:avLst/>
          </a:prstGeom>
        </p:spPr>
        <p:txBody>
          <a:bodyPr wrap="square" lIns="68580" tIns="34290" rIns="68580" bIns="34290">
            <a:spAutoFit/>
          </a:bodyPr>
          <a:lstStyle/>
          <a:p>
            <a:r>
              <a:rPr lang="en-US" altLang="zh-CN" sz="2000" b="1" dirty="0" err="1">
                <a:latin typeface="zypyyb" panose="02010600060101010101" pitchFamily="2" charset="-122"/>
                <a:ea typeface="zypyyb" panose="02010600060101010101" pitchFamily="2" charset="-122"/>
                <a:cs typeface="汉语拼音" pitchFamily="34" charset="0"/>
              </a:rPr>
              <a:t>yān</a:t>
            </a:r>
            <a:endParaRPr lang="zh-CN" altLang="en-US" sz="2000" b="1" dirty="0">
              <a:latin typeface="zypyyb" panose="02010600060101010101" pitchFamily="2" charset="-122"/>
              <a:ea typeface="zypyyb" panose="02010600060101010101" pitchFamily="2" charset="-122"/>
              <a:cs typeface="汉语拼音" pitchFamily="34" charset="0"/>
            </a:endParaRPr>
          </a:p>
        </p:txBody>
      </p:sp>
      <p:sp>
        <p:nvSpPr>
          <p:cNvPr id="43" name="矩形 42"/>
          <p:cNvSpPr>
            <a:spLocks noChangeArrowheads="1"/>
          </p:cNvSpPr>
          <p:nvPr/>
        </p:nvSpPr>
        <p:spPr bwMode="auto">
          <a:xfrm>
            <a:off x="1403648" y="3219822"/>
            <a:ext cx="4721225" cy="584200"/>
          </a:xfrm>
          <a:prstGeom prst="rect">
            <a:avLst/>
          </a:prstGeom>
          <a:noFill/>
          <a:ln w="9525">
            <a:noFill/>
            <a:miter lim="800000"/>
            <a:headEnd/>
            <a:tailEnd/>
          </a:ln>
        </p:spPr>
        <p:txBody>
          <a:bodyPr wrap="none">
            <a:spAutoFit/>
          </a:bodyPr>
          <a:lstStyle/>
          <a:p>
            <a:r>
              <a:rPr lang="zh-CN" altLang="en-US" sz="3200" b="1" dirty="0">
                <a:latin typeface="楷体" pitchFamily="49" charset="-122"/>
                <a:ea typeface="楷体" pitchFamily="49" charset="-122"/>
              </a:rPr>
              <a:t>燕京  燕园  燕山  姓燕</a:t>
            </a:r>
          </a:p>
        </p:txBody>
      </p:sp>
    </p:spTree>
    <p:extLst>
      <p:ext uri="{BB962C8B-B14F-4D97-AF65-F5344CB8AC3E}">
        <p14:creationId xmlns="" xmlns:p14="http://schemas.microsoft.com/office/powerpoint/2010/main" val="69123255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barn(inVertic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3814</Words>
  <Application>Microsoft Office PowerPoint</Application>
  <PresentationFormat>全屏显示(16:9)</PresentationFormat>
  <Paragraphs>252</Paragraphs>
  <Slides>52</Slides>
  <Notes>7</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《七彩课堂》课件模板（新）</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97</cp:revision>
  <dcterms:created xsi:type="dcterms:W3CDTF">2017-03-17T02:28:00Z</dcterms:created>
  <dcterms:modified xsi:type="dcterms:W3CDTF">2020-01-27T07:08:41Z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