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activeX/activeX1.xml" ContentType="application/vnd.ms-office.activeX+xml"/>
  <Override PartName="/ppt/activeX/activeX2.xml" ContentType="application/vnd.ms-office.activeX+xml"/>
  <Override PartName="/ppt/comments/comment1.xml" ContentType="application/vnd.openxmlformats-officedocument.presentationml.comments+xml"/>
  <Override PartName="/ppt/activeX/activeX3.xml" ContentType="application/vnd.ms-office.activeX+xml"/>
  <Override PartName="/ppt/activeX/activeX4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408" r:id="rId3"/>
    <p:sldId id="413" r:id="rId4"/>
    <p:sldId id="409" r:id="rId5"/>
    <p:sldId id="410" r:id="rId6"/>
    <p:sldId id="411" r:id="rId7"/>
    <p:sldId id="412" r:id="rId8"/>
    <p:sldId id="374" r:id="rId9"/>
    <p:sldId id="288" r:id="rId10"/>
    <p:sldId id="383" r:id="rId11"/>
    <p:sldId id="414" r:id="rId12"/>
    <p:sldId id="427" r:id="rId13"/>
    <p:sldId id="384" r:id="rId14"/>
    <p:sldId id="289" r:id="rId15"/>
    <p:sldId id="259" r:id="rId16"/>
    <p:sldId id="271" r:id="rId17"/>
    <p:sldId id="385" r:id="rId18"/>
    <p:sldId id="443" r:id="rId19"/>
    <p:sldId id="444" r:id="rId20"/>
    <p:sldId id="445" r:id="rId21"/>
    <p:sldId id="391" r:id="rId22"/>
    <p:sldId id="415" r:id="rId23"/>
    <p:sldId id="447" r:id="rId24"/>
    <p:sldId id="433" r:id="rId25"/>
    <p:sldId id="394" r:id="rId26"/>
    <p:sldId id="424" r:id="rId27"/>
    <p:sldId id="416" r:id="rId28"/>
    <p:sldId id="417" r:id="rId29"/>
    <p:sldId id="418" r:id="rId30"/>
    <p:sldId id="434" r:id="rId31"/>
    <p:sldId id="420" r:id="rId32"/>
    <p:sldId id="421" r:id="rId33"/>
    <p:sldId id="425" r:id="rId34"/>
    <p:sldId id="423" r:id="rId35"/>
    <p:sldId id="426" r:id="rId36"/>
    <p:sldId id="437" r:id="rId37"/>
    <p:sldId id="404" r:id="rId38"/>
    <p:sldId id="436" r:id="rId39"/>
    <p:sldId id="405" r:id="rId40"/>
    <p:sldId id="407" r:id="rId41"/>
    <p:sldId id="438" r:id="rId42"/>
    <p:sldId id="397" r:id="rId43"/>
    <p:sldId id="398" r:id="rId44"/>
    <p:sldId id="446" r:id="rId45"/>
    <p:sldId id="442" r:id="rId4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7"/>
    <p:restoredTop sz="94660"/>
  </p:normalViewPr>
  <p:slideViewPr>
    <p:cSldViewPr showGuides="1">
      <p:cViewPr varScale="1">
        <p:scale>
          <a:sx n="85" d="100"/>
          <a:sy n="85" d="100"/>
        </p:scale>
        <p:origin x="1422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0-25T15:36:46.112" idx="1">
    <p:pos x="5332" y="423"/>
    <p:text/>
  </p:cm>
</p:cmLst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35838;&#20214;&#21152;&#24037;&#20013;&#24515;\1&#19978;&#35821;&#25991;\44-11.&#39033;&#38142;\&#35838;&#25991;&#37096;&#20998;%2011&#12289;&#39033;&#38142;%20&#30001;&#35838;&#20214;&#31449;&#25972;&#29702;-%20www.kjzhan.com.mp3" TargetMode="External"/><Relationship Id="rId1" Type="http://schemas.microsoft.com/office/2007/relationships/media" Target="file:///D:\&#35838;&#20214;&#21152;&#24037;&#20013;&#24515;\1&#19978;&#35821;&#25991;\44-11.&#39033;&#38142;\&#35838;&#25991;&#37096;&#20998;%2011&#12289;&#39033;&#38142;%20&#30001;&#35838;&#20214;&#31449;&#25972;&#29702;-%20www.kjzhan.com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35838;&#20214;&#21152;&#24037;&#20013;&#24515;\1&#19978;&#35821;&#25991;\44-11.&#39033;&#38142;\&#35838;&#25991;&#37096;&#20998;%2011&#12289;&#39033;&#38142;%20&#30001;&#35838;&#20214;&#31449;&#25972;&#29702;-%20www.kjzhan.com.mp3" TargetMode="External"/><Relationship Id="rId1" Type="http://schemas.microsoft.com/office/2007/relationships/media" Target="file:///D:\&#35838;&#20214;&#21152;&#24037;&#20013;&#24515;\1&#19978;&#35821;&#25991;\44-11.&#39033;&#38142;\&#35838;&#25991;&#37096;&#20998;%2011&#12289;&#39033;&#38142;%20&#30001;&#35838;&#20214;&#31449;&#25972;&#29702;-%20www.kjzhan.com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4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ln/>
        </p:spPr>
        <p:txBody>
          <a:bodyPr vert="horz" wrap="square" lIns="91440" tIns="45720" rIns="91440" bIns="45720" anchor="b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endParaRPr lang="zh-CN" altLang="en-US" sz="4500" dirty="0"/>
          </a:p>
        </p:txBody>
      </p:sp>
      <p:sp>
        <p:nvSpPr>
          <p:cNvPr id="5123" name="副标题 2"/>
          <p:cNvSpPr>
            <a:spLocks noGrp="1"/>
          </p:cNvSpPr>
          <p:nvPr>
            <p:ph type="subTitle"/>
          </p:nvPr>
        </p:nvSpPr>
        <p:spPr>
          <a:xfrm>
            <a:off x="1143000" y="3602038"/>
            <a:ext cx="6858000" cy="1655762"/>
          </a:xfrm>
          <a:ln/>
        </p:spPr>
        <p:txBody>
          <a:bodyPr vert="horz" wrap="square" lIns="91440" tIns="45720" rIns="91440" bIns="45720" anchor="t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eaLnBrk="1" hangingPunct="1"/>
            <a:endParaRPr lang="zh-CN" altLang="en-US" sz="1800" dirty="0"/>
          </a:p>
        </p:txBody>
      </p:sp>
      <p:pic>
        <p:nvPicPr>
          <p:cNvPr id="5124" name="图片 2" descr="200805082253111695"/>
          <p:cNvPicPr>
            <a:picLocks noChangeAspect="1"/>
          </p:cNvPicPr>
          <p:nvPr/>
        </p:nvPicPr>
        <p:blipFill>
          <a:blip r:embed="rId4"/>
          <a:srcRect t="3566"/>
          <a:stretch>
            <a:fillRect/>
          </a:stretch>
        </p:blipFill>
        <p:spPr>
          <a:xfrm>
            <a:off x="-30162" y="0"/>
            <a:ext cx="91741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3"/>
          <p:cNvSpPr txBox="1"/>
          <p:nvPr/>
        </p:nvSpPr>
        <p:spPr>
          <a:xfrm>
            <a:off x="2782888" y="2292350"/>
            <a:ext cx="440055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</a:t>
            </a: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、项  链</a:t>
            </a:r>
          </a:p>
        </p:txBody>
      </p:sp>
      <p:pic>
        <p:nvPicPr>
          <p:cNvPr id="3079" name="课文部分 11、项链 由课件站整理- www.kjzhan.com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0188" y="25717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1" name="矩形 5130"/>
          <p:cNvSpPr/>
          <p:nvPr/>
        </p:nvSpPr>
        <p:spPr>
          <a:xfrm>
            <a:off x="4284663" y="1700213"/>
            <a:ext cx="1589087" cy="7620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t">
            <a:spAutoFit/>
          </a:bodyPr>
          <a:lstStyle/>
          <a:p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xiàng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5132" name="矩形 5131"/>
          <p:cNvSpPr/>
          <p:nvPr/>
        </p:nvSpPr>
        <p:spPr>
          <a:xfrm>
            <a:off x="6156325" y="1773238"/>
            <a:ext cx="1308100" cy="7620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t">
            <a:spAutoFit/>
          </a:bodyPr>
          <a:lstStyle/>
          <a:p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liàn</a:t>
            </a:r>
            <a:endParaRPr lang="zh-CN" altLang="en-US" sz="44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3526" fill="hold"/>
                                        <p:tgtEl>
                                          <p:spTgt spid="30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9"/>
                </p:tgtEl>
              </p:cMediaNode>
            </p:audio>
          </p:childTnLst>
        </p:cTn>
      </p:par>
    </p:tnLst>
    <p:bldLst>
      <p:bldP spid="5126" grpId="0"/>
      <p:bldP spid="5131" grpId="0"/>
      <p:bldP spid="51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92112"/>
            <a:ext cx="9144000" cy="792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043608" y="1412776"/>
            <a:ext cx="922655" cy="6400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①</a:t>
            </a:r>
            <a:endParaRPr kumimoji="0" lang="zh-CN" altLang="en-US" sz="36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3356992"/>
            <a:ext cx="922655" cy="6400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②</a:t>
            </a:r>
            <a:endParaRPr kumimoji="0" lang="zh-CN" altLang="en-US" sz="36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3" descr="u=1833879381,3843293508&amp;fm=21&amp;gp=0.jpg"/>
          <p:cNvPicPr>
            <a:picLocks noChangeAspect="1"/>
          </p:cNvPicPr>
          <p:nvPr/>
        </p:nvPicPr>
        <p:blipFill>
          <a:blip r:embed="rId2"/>
          <a:srcRect l="15834"/>
          <a:stretch>
            <a:fillRect/>
          </a:stretch>
        </p:blipFill>
        <p:spPr>
          <a:xfrm>
            <a:off x="0" y="-144462"/>
            <a:ext cx="9144000" cy="662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2"/>
          <p:cNvSpPr txBox="1"/>
          <p:nvPr/>
        </p:nvSpPr>
        <p:spPr>
          <a:xfrm>
            <a:off x="228600" y="533400"/>
            <a:ext cx="19812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lán</a:t>
            </a: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</a:t>
            </a:r>
          </a:p>
          <a:p>
            <a:pPr fontAlgn="ctr"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     </a:t>
            </a:r>
            <a:r>
              <a:rPr lang="zh-CN" altLang="zh-CN" sz="4400" b="1" dirty="0">
                <a:latin typeface="Times New Roman" panose="02020603050405020304" pitchFamily="18" charset="0"/>
              </a:rPr>
              <a:t>蓝</a:t>
            </a:r>
          </a:p>
        </p:txBody>
      </p:sp>
      <p:sp>
        <p:nvSpPr>
          <p:cNvPr id="41987" name="Text Box 3"/>
          <p:cNvSpPr txBox="1"/>
          <p:nvPr/>
        </p:nvSpPr>
        <p:spPr>
          <a:xfrm>
            <a:off x="4267200" y="457200"/>
            <a:ext cx="1598613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xiào</a:t>
            </a:r>
            <a:endParaRPr lang="en-US" altLang="zh-CN" sz="4400" b="1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400" b="1" dirty="0">
                <a:latin typeface="Times New Roman" panose="02020603050405020304" pitchFamily="18" charset="0"/>
              </a:rPr>
              <a:t>笑</a:t>
            </a:r>
          </a:p>
        </p:txBody>
      </p:sp>
      <p:sp>
        <p:nvSpPr>
          <p:cNvPr id="15365" name="Rectangle 4"/>
          <p:cNvSpPr/>
          <p:nvPr/>
        </p:nvSpPr>
        <p:spPr>
          <a:xfrm>
            <a:off x="2590800" y="533400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yòu</a:t>
            </a:r>
            <a:endParaRPr lang="en-US" altLang="zh-CN" sz="44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5366" name="Rectangle 5"/>
          <p:cNvSpPr/>
          <p:nvPr/>
        </p:nvSpPr>
        <p:spPr>
          <a:xfrm>
            <a:off x="2667000" y="1524000"/>
            <a:ext cx="11541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latin typeface="宋体" panose="02010600030101010101" pitchFamily="2" charset="-122"/>
              </a:rPr>
              <a:t>又</a:t>
            </a:r>
          </a:p>
        </p:txBody>
      </p:sp>
      <p:sp>
        <p:nvSpPr>
          <p:cNvPr id="3" name="Text Box 6"/>
          <p:cNvSpPr txBox="1"/>
          <p:nvPr/>
        </p:nvSpPr>
        <p:spPr>
          <a:xfrm>
            <a:off x="6011863" y="476250"/>
            <a:ext cx="120015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zhe</a:t>
            </a:r>
            <a:endParaRPr lang="en-US" altLang="zh-CN" sz="4400" b="1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4400" b="1" dirty="0">
                <a:latin typeface="Times New Roman" panose="02020603050405020304" pitchFamily="18" charset="0"/>
              </a:rPr>
              <a:t>着</a:t>
            </a:r>
          </a:p>
        </p:txBody>
      </p:sp>
      <p:sp>
        <p:nvSpPr>
          <p:cNvPr id="41991" name="Text Box 7"/>
          <p:cNvSpPr txBox="1"/>
          <p:nvPr/>
        </p:nvSpPr>
        <p:spPr>
          <a:xfrm>
            <a:off x="7253288" y="476250"/>
            <a:ext cx="1890712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xiànɡ</a:t>
            </a:r>
            <a:endParaRPr lang="en-US" altLang="zh-CN" sz="4400" b="1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</a:rPr>
              <a:t> 向</a:t>
            </a:r>
          </a:p>
        </p:txBody>
      </p:sp>
      <p:sp>
        <p:nvSpPr>
          <p:cNvPr id="41992" name="Text Box 8"/>
          <p:cNvSpPr txBox="1"/>
          <p:nvPr/>
        </p:nvSpPr>
        <p:spPr>
          <a:xfrm>
            <a:off x="914400" y="2286000"/>
            <a:ext cx="25146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hé</a:t>
            </a: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bèi</a:t>
            </a:r>
            <a:r>
              <a:rPr lang="en-US" altLang="zh-CN" sz="44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</a:rPr>
              <a:t>和       贝</a:t>
            </a:r>
          </a:p>
        </p:txBody>
      </p:sp>
      <p:sp>
        <p:nvSpPr>
          <p:cNvPr id="15370" name="Text Box 9"/>
          <p:cNvSpPr txBox="1"/>
          <p:nvPr/>
        </p:nvSpPr>
        <p:spPr>
          <a:xfrm>
            <a:off x="3810000" y="3048000"/>
            <a:ext cx="2209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4114800" y="2286000"/>
            <a:ext cx="12954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w</a:t>
            </a:r>
            <a:r>
              <a:rPr lang="en-US" altLang="zh-CN" sz="4400" b="1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á</a:t>
            </a: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</a:t>
            </a:r>
          </a:p>
          <a:p>
            <a:pPr fontAlgn="ctr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</a:rPr>
              <a:t>娃    </a:t>
            </a:r>
          </a:p>
        </p:txBody>
      </p:sp>
      <p:sp>
        <p:nvSpPr>
          <p:cNvPr id="41995" name="Text Box 11"/>
          <p:cNvSpPr txBox="1"/>
          <p:nvPr/>
        </p:nvSpPr>
        <p:spPr>
          <a:xfrm>
            <a:off x="838200" y="4419600"/>
            <a:ext cx="28194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jīn</a:t>
            </a: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  </a:t>
            </a:r>
            <a:endParaRPr lang="en-US" altLang="zh-CN" sz="44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</a:rPr>
              <a:t>金     </a:t>
            </a:r>
          </a:p>
        </p:txBody>
      </p:sp>
      <p:sp>
        <p:nvSpPr>
          <p:cNvPr id="41996" name="Text Box 12"/>
          <p:cNvSpPr txBox="1"/>
          <p:nvPr/>
        </p:nvSpPr>
        <p:spPr>
          <a:xfrm>
            <a:off x="5345113" y="2362200"/>
            <a:ext cx="2274887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4400" b="1" dirty="0" err="1">
                <a:solidFill>
                  <a:srgbClr val="FF0066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ɡ</a:t>
            </a: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uà</a:t>
            </a:r>
            <a:endParaRPr lang="en-US" altLang="zh-CN" sz="4400" b="1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      </a:t>
            </a:r>
            <a:r>
              <a:rPr lang="zh-CN" altLang="en-US" sz="4400" b="1" dirty="0">
                <a:latin typeface="Times New Roman" panose="02020603050405020304" pitchFamily="18" charset="0"/>
              </a:rPr>
              <a:t>挂</a:t>
            </a:r>
          </a:p>
        </p:txBody>
      </p:sp>
      <p:sp>
        <p:nvSpPr>
          <p:cNvPr id="41997" name="Text Box 13"/>
          <p:cNvSpPr txBox="1"/>
          <p:nvPr/>
        </p:nvSpPr>
        <p:spPr>
          <a:xfrm>
            <a:off x="6858000" y="2362200"/>
            <a:ext cx="22860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huó</a:t>
            </a: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</a:t>
            </a:r>
          </a:p>
          <a:p>
            <a:pPr fontAlgn="ctr"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      </a:t>
            </a:r>
            <a:r>
              <a:rPr lang="zh-CN" altLang="en-US" sz="4400" b="1" dirty="0">
                <a:latin typeface="Times New Roman" panose="02020603050405020304" pitchFamily="18" charset="0"/>
              </a:rPr>
              <a:t>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987" grpId="0"/>
      <p:bldP spid="3" grpId="0"/>
      <p:bldP spid="41991" grpId="0"/>
      <p:bldP spid="41992" grpId="0"/>
      <p:bldP spid="4" grpId="0"/>
      <p:bldP spid="41995" grpId="0"/>
      <p:bldP spid="41996" grpId="0"/>
      <p:bldP spid="419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 descr="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7" y="53975"/>
            <a:ext cx="9175750" cy="6818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0" name="文本框 78849"/>
          <p:cNvSpPr txBox="1"/>
          <p:nvPr/>
        </p:nvSpPr>
        <p:spPr>
          <a:xfrm>
            <a:off x="468313" y="836613"/>
            <a:ext cx="8351837" cy="1279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endParaRPr lang="zh-CN" altLang="en-US" sz="66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endParaRPr lang="en-US" altLang="zh-CN" sz="24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8" name="矩形 78850"/>
          <p:cNvSpPr/>
          <p:nvPr/>
        </p:nvSpPr>
        <p:spPr>
          <a:xfrm>
            <a:off x="1116013" y="333375"/>
            <a:ext cx="7489825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</a:rPr>
              <a:t>       认一认</a:t>
            </a:r>
          </a:p>
          <a:p>
            <a:endParaRPr lang="en-US" altLang="zh-CN" sz="2000" b="1">
              <a:latin typeface="Arial" panose="020B0604020202020204" pitchFamily="34" charset="0"/>
            </a:endParaRPr>
          </a:p>
          <a:p>
            <a:endParaRPr lang="zh-CN" altLang="en-US" sz="1600" b="1" dirty="0">
              <a:latin typeface="Arial" panose="020B0604020202020204" pitchFamily="34" charset="0"/>
            </a:endParaRPr>
          </a:p>
          <a:p>
            <a:r>
              <a:rPr lang="zh-CN" altLang="en-US" sz="1600" b="1" dirty="0">
                <a:latin typeface="Arial" panose="020B0604020202020204" pitchFamily="34" charset="0"/>
              </a:rPr>
              <a:t>                  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蓝    又    笑    着     </a:t>
            </a:r>
          </a:p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</a:p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      向    和    贝    娃</a:t>
            </a:r>
          </a:p>
          <a:p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      挂    活    金</a:t>
            </a:r>
            <a:r>
              <a:rPr lang="zh-CN" altLang="en-US" sz="4400" b="1" dirty="0">
                <a:latin typeface="Arial" panose="020B0604020202020204" pitchFamily="34" charset="0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38" y="1281113"/>
            <a:ext cx="8680450" cy="431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" descr="af949c76gcb8a22c965de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42862"/>
            <a:ext cx="9163050" cy="690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3"/>
          <p:cNvSpPr txBox="1"/>
          <p:nvPr/>
        </p:nvSpPr>
        <p:spPr>
          <a:xfrm>
            <a:off x="1258888" y="2133600"/>
            <a:ext cx="7250112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蓝蓝的  又宽又远  笑着   </a:t>
            </a:r>
          </a:p>
          <a:p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涌向  贝壳  娃娃  挂在   </a:t>
            </a:r>
          </a:p>
          <a:p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快活  金色</a:t>
            </a:r>
          </a:p>
        </p:txBody>
      </p:sp>
      <p:sp>
        <p:nvSpPr>
          <p:cNvPr id="18436" name="Text Box 4"/>
          <p:cNvSpPr txBox="1"/>
          <p:nvPr/>
        </p:nvSpPr>
        <p:spPr>
          <a:xfrm>
            <a:off x="611188" y="404813"/>
            <a:ext cx="3744912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CC0099"/>
                </a:solidFill>
                <a:latin typeface="Arial" panose="020B0604020202020204" pitchFamily="34" charset="0"/>
              </a:rPr>
              <a:t>读一读：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" descr="af949c76gcb8a22c965de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42862"/>
            <a:ext cx="9163050" cy="690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3"/>
          <p:cNvSpPr txBox="1"/>
          <p:nvPr/>
        </p:nvSpPr>
        <p:spPr>
          <a:xfrm>
            <a:off x="992188" y="868363"/>
            <a:ext cx="7038975" cy="448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蓝   又   笑   着   向</a:t>
            </a:r>
          </a:p>
          <a:p>
            <a:endParaRPr lang="zh-CN" altLang="en-US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和   贝   娃   挂   活</a:t>
            </a:r>
          </a:p>
          <a:p>
            <a:endParaRPr lang="zh-CN" altLang="en-US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金</a:t>
            </a:r>
          </a:p>
        </p:txBody>
      </p:sp>
      <p:sp>
        <p:nvSpPr>
          <p:cNvPr id="19460" name="TextBox 3"/>
          <p:cNvSpPr txBox="1"/>
          <p:nvPr/>
        </p:nvSpPr>
        <p:spPr>
          <a:xfrm>
            <a:off x="571500" y="357188"/>
            <a:ext cx="41433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我说你猜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" descr="af949c76gcb8a22c965de&amp;6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25" y="9525"/>
            <a:ext cx="9163050" cy="68532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3" name="Group 3"/>
          <p:cNvGrpSpPr>
            <a:grpSpLocks noChangeAspect="1"/>
          </p:cNvGrpSpPr>
          <p:nvPr/>
        </p:nvGrpSpPr>
        <p:grpSpPr>
          <a:xfrm>
            <a:off x="1600200" y="914400"/>
            <a:ext cx="7254875" cy="400050"/>
            <a:chOff x="0" y="0"/>
            <a:chExt cx="4570" cy="252"/>
          </a:xfrm>
        </p:grpSpPr>
        <p:pic>
          <p:nvPicPr>
            <p:cNvPr id="20571" name="图片 84994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2" name="图片 84995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3" name="图片 84996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5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4" name="图片 84997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7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5" name="图片 84998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0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6" name="图片 84999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2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7" name="图片 85000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7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8" name="图片 85001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9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9" name="图片 85002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2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0" name="图片 85003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4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1" name="图片 85004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9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2" name="图片 85005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61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3" name="图片 85006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4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4" name="图片 85007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56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5" name="图片 85008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11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6" name="图片 85009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3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484" name="Group 20"/>
          <p:cNvGrpSpPr>
            <a:grpSpLocks noChangeAspect="1"/>
          </p:cNvGrpSpPr>
          <p:nvPr/>
        </p:nvGrpSpPr>
        <p:grpSpPr>
          <a:xfrm>
            <a:off x="1676400" y="4019550"/>
            <a:ext cx="6781800" cy="400050"/>
            <a:chOff x="0" y="0"/>
            <a:chExt cx="4272" cy="252"/>
          </a:xfrm>
        </p:grpSpPr>
        <p:pic>
          <p:nvPicPr>
            <p:cNvPr id="20556" name="图片 85011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7" name="图片 85012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8" name="图片 85013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5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9" name="图片 85014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7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0" name="图片 85015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0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1" name="图片 85016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2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2" name="图片 85017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7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3" name="图片 85018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9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4" name="图片 85019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2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5" name="图片 85020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4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6" name="图片 85021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9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7" name="图片 85022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61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8" name="图片 85023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4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9" name="图片 85024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56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0" name="图片 85025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3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485" name="Group 36"/>
          <p:cNvGrpSpPr>
            <a:grpSpLocks noChangeAspect="1"/>
          </p:cNvGrpSpPr>
          <p:nvPr/>
        </p:nvGrpSpPr>
        <p:grpSpPr>
          <a:xfrm>
            <a:off x="1341438" y="5638800"/>
            <a:ext cx="6354762" cy="400050"/>
            <a:chOff x="0" y="0"/>
            <a:chExt cx="4003" cy="252"/>
          </a:xfrm>
        </p:grpSpPr>
        <p:pic>
          <p:nvPicPr>
            <p:cNvPr id="20542" name="图片 85027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3" name="图片 85028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4" name="图片 85029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5" name="图片 85030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5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6" name="图片 85031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0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7" name="图片 85032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2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8" name="图片 85033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35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9" name="图片 85034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47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0" name="图片 85035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2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1" name="图片 85036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4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2" name="图片 85037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87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3" name="图片 85038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99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4" name="图片 85039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4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5" name="图片 85040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56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486" name="图片 85041" descr="00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4075" y="1295400"/>
            <a:ext cx="411163" cy="400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7" name="Group 52"/>
          <p:cNvGrpSpPr>
            <a:grpSpLocks noChangeAspect="1"/>
          </p:cNvGrpSpPr>
          <p:nvPr/>
        </p:nvGrpSpPr>
        <p:grpSpPr>
          <a:xfrm>
            <a:off x="323850" y="2492375"/>
            <a:ext cx="7239000" cy="723900"/>
            <a:chOff x="0" y="0"/>
            <a:chExt cx="4560" cy="456"/>
          </a:xfrm>
        </p:grpSpPr>
        <p:pic>
          <p:nvPicPr>
            <p:cNvPr id="20525" name="图片 85043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6" name="图片 85044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7" name="图片 85045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5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8" name="图片 85046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7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9" name="图片 85047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40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0" name="图片 85048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2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1" name="图片 85049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7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2" name="图片 85050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9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3" name="图片 85051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2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4" name="图片 85052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4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5" name="图片 85053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9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6" name="图片 85054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61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7" name="图片 85055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4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8" name="图片 85056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56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9" name="图片 85057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01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0" name="图片 85058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3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1" name="图片 85059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04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488" name="Group 70"/>
          <p:cNvGrpSpPr>
            <a:grpSpLocks noChangeAspect="1"/>
          </p:cNvGrpSpPr>
          <p:nvPr/>
        </p:nvGrpSpPr>
        <p:grpSpPr>
          <a:xfrm>
            <a:off x="334963" y="3200400"/>
            <a:ext cx="990600" cy="2838450"/>
            <a:chOff x="0" y="0"/>
            <a:chExt cx="624" cy="1788"/>
          </a:xfrm>
        </p:grpSpPr>
        <p:pic>
          <p:nvPicPr>
            <p:cNvPr id="20517" name="图片 85061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5" y="1536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8" name="图片 85062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" y="1536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9" name="图片 85063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0" name="图片 85064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76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1" name="图片 85065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" y="516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2" name="图片 85066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" y="768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3" name="图片 85067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" y="1008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4" name="图片 85068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" y="1284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489" name="Group 79"/>
          <p:cNvGrpSpPr>
            <a:grpSpLocks noChangeAspect="1"/>
          </p:cNvGrpSpPr>
          <p:nvPr/>
        </p:nvGrpSpPr>
        <p:grpSpPr>
          <a:xfrm>
            <a:off x="8474075" y="1733550"/>
            <a:ext cx="517525" cy="4210050"/>
            <a:chOff x="0" y="0"/>
            <a:chExt cx="326" cy="2652"/>
          </a:xfrm>
        </p:grpSpPr>
        <p:pic>
          <p:nvPicPr>
            <p:cNvPr id="20506" name="图片 85070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" y="144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7" name="图片 85071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8" name="图片 85072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" y="24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9" name="图片 85073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" y="444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0" name="图片 85074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" y="684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1" name="图片 85075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" y="96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2" name="图片 85076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" y="120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3" name="图片 85077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" y="1644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4" name="图片 85078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" y="1884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5" name="图片 85079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" y="216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6" name="图片 85080" descr="00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" y="2400"/>
              <a:ext cx="259" cy="25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490" name="矩形 85081"/>
          <p:cNvSpPr>
            <a:spLocks noTextEdit="1"/>
          </p:cNvSpPr>
          <p:nvPr/>
        </p:nvSpPr>
        <p:spPr>
          <a:xfrm>
            <a:off x="457200" y="685800"/>
            <a:ext cx="9429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入口</a:t>
            </a:r>
          </a:p>
        </p:txBody>
      </p:sp>
      <p:sp>
        <p:nvSpPr>
          <p:cNvPr id="20491" name="直接连接符 85082"/>
          <p:cNvSpPr/>
          <p:nvPr/>
        </p:nvSpPr>
        <p:spPr>
          <a:xfrm>
            <a:off x="304800" y="1447800"/>
            <a:ext cx="11430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309" name="矩形 85083"/>
          <p:cNvSpPr/>
          <p:nvPr/>
        </p:nvSpPr>
        <p:spPr>
          <a:xfrm>
            <a:off x="3348038" y="2997200"/>
            <a:ext cx="947737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3366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</a:p>
        </p:txBody>
      </p:sp>
      <p:sp>
        <p:nvSpPr>
          <p:cNvPr id="9310" name="矩形 85084"/>
          <p:cNvSpPr/>
          <p:nvPr/>
        </p:nvSpPr>
        <p:spPr>
          <a:xfrm>
            <a:off x="4067175" y="4581525"/>
            <a:ext cx="947738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活</a:t>
            </a:r>
          </a:p>
        </p:txBody>
      </p:sp>
      <p:sp>
        <p:nvSpPr>
          <p:cNvPr id="9311" name="矩形 85085"/>
          <p:cNvSpPr/>
          <p:nvPr/>
        </p:nvSpPr>
        <p:spPr>
          <a:xfrm>
            <a:off x="2051050" y="4581525"/>
            <a:ext cx="947738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挂</a:t>
            </a:r>
          </a:p>
        </p:txBody>
      </p:sp>
      <p:sp>
        <p:nvSpPr>
          <p:cNvPr id="9312" name="矩形 85086"/>
          <p:cNvSpPr/>
          <p:nvPr/>
        </p:nvSpPr>
        <p:spPr>
          <a:xfrm>
            <a:off x="6858000" y="1431925"/>
            <a:ext cx="947738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66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</a:t>
            </a:r>
          </a:p>
        </p:txBody>
      </p:sp>
      <p:sp>
        <p:nvSpPr>
          <p:cNvPr id="9313" name="矩形 85087"/>
          <p:cNvSpPr/>
          <p:nvPr/>
        </p:nvSpPr>
        <p:spPr>
          <a:xfrm>
            <a:off x="5508625" y="2997200"/>
            <a:ext cx="9366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贝</a:t>
            </a:r>
          </a:p>
        </p:txBody>
      </p:sp>
      <p:sp>
        <p:nvSpPr>
          <p:cNvPr id="9314" name="矩形 85088"/>
          <p:cNvSpPr/>
          <p:nvPr/>
        </p:nvSpPr>
        <p:spPr>
          <a:xfrm>
            <a:off x="4211638" y="1412875"/>
            <a:ext cx="1712912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笑着</a:t>
            </a:r>
          </a:p>
        </p:txBody>
      </p:sp>
      <p:sp>
        <p:nvSpPr>
          <p:cNvPr id="9315" name="矩形 85089"/>
          <p:cNvSpPr/>
          <p:nvPr/>
        </p:nvSpPr>
        <p:spPr>
          <a:xfrm>
            <a:off x="1295400" y="2955925"/>
            <a:ext cx="947738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向</a:t>
            </a:r>
          </a:p>
        </p:txBody>
      </p:sp>
      <p:sp>
        <p:nvSpPr>
          <p:cNvPr id="9316" name="矩形 85090"/>
          <p:cNvSpPr/>
          <p:nvPr/>
        </p:nvSpPr>
        <p:spPr>
          <a:xfrm>
            <a:off x="2209800" y="1431925"/>
            <a:ext cx="947738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蓝</a:t>
            </a:r>
          </a:p>
        </p:txBody>
      </p:sp>
      <p:sp>
        <p:nvSpPr>
          <p:cNvPr id="20500" name="直接连接符 85091"/>
          <p:cNvSpPr/>
          <p:nvPr/>
        </p:nvSpPr>
        <p:spPr>
          <a:xfrm>
            <a:off x="8382000" y="4953000"/>
            <a:ext cx="0" cy="12192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501" name="矩形 85092"/>
          <p:cNvSpPr>
            <a:spLocks noTextEdit="1"/>
          </p:cNvSpPr>
          <p:nvPr/>
        </p:nvSpPr>
        <p:spPr>
          <a:xfrm>
            <a:off x="7896225" y="6172200"/>
            <a:ext cx="9429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出口</a:t>
            </a:r>
          </a:p>
        </p:txBody>
      </p:sp>
      <p:sp>
        <p:nvSpPr>
          <p:cNvPr id="20502" name="矩形 85093"/>
          <p:cNvSpPr>
            <a:spLocks noTextEdit="1"/>
          </p:cNvSpPr>
          <p:nvPr/>
        </p:nvSpPr>
        <p:spPr>
          <a:xfrm>
            <a:off x="3419475" y="76200"/>
            <a:ext cx="244792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迷宫</a:t>
            </a:r>
          </a:p>
        </p:txBody>
      </p:sp>
      <p:pic>
        <p:nvPicPr>
          <p:cNvPr id="20503" name="图片 85094" descr="01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518">
            <a:off x="7019925" y="6186488"/>
            <a:ext cx="671513" cy="671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21" name="文本框 85095"/>
          <p:cNvSpPr txBox="1"/>
          <p:nvPr/>
        </p:nvSpPr>
        <p:spPr>
          <a:xfrm>
            <a:off x="5940425" y="4581525"/>
            <a:ext cx="10080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金</a:t>
            </a:r>
          </a:p>
        </p:txBody>
      </p:sp>
      <p:sp>
        <p:nvSpPr>
          <p:cNvPr id="9322" name="文本框 85096"/>
          <p:cNvSpPr txBox="1"/>
          <p:nvPr/>
        </p:nvSpPr>
        <p:spPr>
          <a:xfrm>
            <a:off x="7235825" y="2997200"/>
            <a:ext cx="9429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09" grpId="0"/>
      <p:bldP spid="9310" grpId="0"/>
      <p:bldP spid="9311" grpId="0"/>
      <p:bldP spid="9312" grpId="0"/>
      <p:bldP spid="9313" grpId="0"/>
      <p:bldP spid="9314" grpId="0"/>
      <p:bldP spid="9315" grpId="0"/>
      <p:bldP spid="9316" grpId="0"/>
      <p:bldP spid="9321" grpId="0"/>
      <p:bldP spid="93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过河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Rectangle 3"/>
          <p:cNvSpPr/>
          <p:nvPr/>
        </p:nvSpPr>
        <p:spPr>
          <a:xfrm>
            <a:off x="7235825" y="3108325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</a:rPr>
              <a:t>快活</a:t>
            </a:r>
          </a:p>
        </p:txBody>
      </p:sp>
      <p:sp>
        <p:nvSpPr>
          <p:cNvPr id="33796" name="Rectangle 4"/>
          <p:cNvSpPr/>
          <p:nvPr/>
        </p:nvSpPr>
        <p:spPr>
          <a:xfrm>
            <a:off x="5110163" y="3789363"/>
            <a:ext cx="1708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小娃娃</a:t>
            </a:r>
          </a:p>
        </p:txBody>
      </p:sp>
      <p:sp>
        <p:nvSpPr>
          <p:cNvPr id="33797" name="Rectangle 5"/>
          <p:cNvSpPr/>
          <p:nvPr/>
        </p:nvSpPr>
        <p:spPr>
          <a:xfrm>
            <a:off x="2051050" y="3900488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雪白</a:t>
            </a:r>
          </a:p>
        </p:txBody>
      </p:sp>
      <p:sp>
        <p:nvSpPr>
          <p:cNvPr id="33798" name="Rectangle 6"/>
          <p:cNvSpPr/>
          <p:nvPr/>
        </p:nvSpPr>
        <p:spPr>
          <a:xfrm>
            <a:off x="6251575" y="3429000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大海</a:t>
            </a:r>
          </a:p>
        </p:txBody>
      </p:sp>
      <p:sp>
        <p:nvSpPr>
          <p:cNvPr id="33799" name="Rectangle 7"/>
          <p:cNvSpPr/>
          <p:nvPr/>
        </p:nvSpPr>
        <p:spPr>
          <a:xfrm>
            <a:off x="4716463" y="4292600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贝壳</a:t>
            </a:r>
          </a:p>
        </p:txBody>
      </p:sp>
      <p:sp>
        <p:nvSpPr>
          <p:cNvPr id="33800" name="Rectangle 8"/>
          <p:cNvSpPr/>
          <p:nvPr/>
        </p:nvSpPr>
        <p:spPr>
          <a:xfrm>
            <a:off x="3059113" y="4332288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笑着</a:t>
            </a:r>
          </a:p>
        </p:txBody>
      </p:sp>
      <p:sp>
        <p:nvSpPr>
          <p:cNvPr id="33801" name="Rectangle 9"/>
          <p:cNvSpPr/>
          <p:nvPr/>
        </p:nvSpPr>
        <p:spPr>
          <a:xfrm>
            <a:off x="3995738" y="4764088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金色</a:t>
            </a:r>
          </a:p>
        </p:txBody>
      </p:sp>
      <p:pic>
        <p:nvPicPr>
          <p:cNvPr id="33802" name="Picture 10" descr="石头1"/>
          <p:cNvPicPr>
            <a:picLocks noChangeAspect="1"/>
          </p:cNvPicPr>
          <p:nvPr/>
        </p:nvPicPr>
        <p:blipFill>
          <a:blip r:embed="rId3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988" y="4776788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3" name="Picture 11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250825" y="40052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4" name="Rectangle 12"/>
          <p:cNvSpPr/>
          <p:nvPr/>
        </p:nvSpPr>
        <p:spPr>
          <a:xfrm>
            <a:off x="788988" y="3540125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蓝蓝的</a:t>
            </a:r>
          </a:p>
        </p:txBody>
      </p:sp>
      <p:pic>
        <p:nvPicPr>
          <p:cNvPr id="33805" name="Picture 13" descr="石头1"/>
          <p:cNvPicPr>
            <a:picLocks noChangeAspect="1"/>
          </p:cNvPicPr>
          <p:nvPr/>
        </p:nvPicPr>
        <p:blipFill>
          <a:blip r:embed="rId3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4992688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6" name="Picture 14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1009650" y="42211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7" name="Picture 15" descr="石头1"/>
          <p:cNvPicPr>
            <a:picLocks noChangeAspect="1"/>
          </p:cNvPicPr>
          <p:nvPr/>
        </p:nvPicPr>
        <p:blipFill>
          <a:blip r:embed="rId3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5353050"/>
            <a:ext cx="792162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8" name="Picture 16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1874838" y="44370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9" name="Picture 17" descr="石头1"/>
          <p:cNvPicPr>
            <a:picLocks noChangeAspect="1"/>
          </p:cNvPicPr>
          <p:nvPr/>
        </p:nvPicPr>
        <p:blipFill>
          <a:blip r:embed="rId3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7275" y="5568950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0" name="Picture 18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2771775" y="4724400"/>
            <a:ext cx="609600" cy="757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1" name="Picture 19" descr="石头1"/>
          <p:cNvPicPr>
            <a:picLocks noChangeAspect="1"/>
          </p:cNvPicPr>
          <p:nvPr/>
        </p:nvPicPr>
        <p:blipFill>
          <a:blip r:embed="rId3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5497513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2" name="Picture 20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3635375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3" name="Picture 21" descr="石头1"/>
          <p:cNvPicPr>
            <a:picLocks noChangeAspect="1"/>
          </p:cNvPicPr>
          <p:nvPr/>
        </p:nvPicPr>
        <p:blipFill>
          <a:blip r:embed="rId3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5300663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4" name="Picture 22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4716463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5" name="Picture 23" descr="石头1"/>
          <p:cNvPicPr>
            <a:picLocks noChangeAspect="1"/>
          </p:cNvPicPr>
          <p:nvPr/>
        </p:nvPicPr>
        <p:blipFill>
          <a:blip r:embed="rId3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125" y="4848225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6" name="Picture 24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5653088" y="46529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7" name="Picture 25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6588125" y="4256088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8" name="AutoShape 2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75688" y="6453188"/>
            <a:ext cx="431800" cy="404813"/>
          </a:xfrm>
          <a:prstGeom prst="actionButtonBlank">
            <a:avLst/>
          </a:prstGeom>
          <a:solidFill>
            <a:srgbClr val="0080FF"/>
          </a:solidFill>
          <a:ln w="0">
            <a:noFill/>
            <a:miter lim="800000"/>
          </a:ln>
          <a:effectLst/>
        </p:spPr>
        <p:txBody>
          <a:bodyPr wrap="none" anchor="ctr"/>
          <a:lstStyle/>
          <a:p>
            <a:r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15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31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49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67" dur="2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79427E-6 C 0.00903 0.00416 0.01493 -0.00047 0.02448 -0.00301 C 0.0342 -0.00162 0.04566 -0.00509 0.0533 0.003 C 0.05538 0.00531 0.05573 0.00947 0.05782 0.01178 C 0.06927 0.02519 0.06875 0.00208 0.08247 0.00832 C 0.08316 0.01132 0.10469 0.01988 0.10469 0.02011 " pathEditMode="relative" rAng="0" ptsTypes="ffffff">
                                      <p:cBhvr>
                                        <p:cTn id="85" dur="2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10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672 C 0.00712 -0.00255 0.00938 -0.01412 0.01893 -0.01667 C 0.02865 -0.01528 0.01962 -0.03056 0.04948 -0.03611 C 0.05295 -0.04074 0.0599 -0.03843 0.06198 -0.03611 C 0.07344 -0.02269 0.06893 -0.03519 0.08143 -0.025 C 0.08212 -0.02199 0.10452 -0.00463 0.10452 -0.0044 " pathEditMode="relative" rAng="0" ptsTypes="ffffff">
                                      <p:cBhvr>
                                        <p:cTn id="103" dur="2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5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61211E-6 C 0.00903 0.00416 0.01493 -0.00046 0.02448 -0.00301 C 0.0342 -0.00162 0.04566 -0.00509 0.0533 0.003 C 0.05538 0.00531 0.06858 -0.00994 0.07066 -0.00763 C 0.08212 0.00578 0.06407 -0.0282 0.08837 -0.01942 C 0.08907 -0.01642 0.10851 -0.04924 0.10851 -0.04901 " pathEditMode="relative" rAng="0" ptsTypes="ffffff">
                                      <p:cBhvr>
                                        <p:cTn id="121" dur="2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C 0.00903 0.00417 0.01094 -0.01481 0.02049 -0.01736 C 0.03299 -0.02939 0.03299 -0.02476 0.04549 -0.03958 C 0.04757 -0.03726 0.05382 -0.05578 0.0559 -0.05347 C 0.07465 -0.0618 0.07187 -0.06921 0.09757 -0.07662 C 0.09826 -0.07361 0.1184 -0.08518 0.1184 -0.08495 " pathEditMode="relative" rAng="0" ptsTypes="ffffff">
                                      <p:cBhvr>
                                        <p:cTn id="135" dur="2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410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33796" grpId="0" bldLvl="0" animBg="1"/>
      <p:bldP spid="33797" grpId="0" bldLvl="0" animBg="1"/>
      <p:bldP spid="33798" grpId="0" bldLvl="0" animBg="1"/>
      <p:bldP spid="33799" grpId="0" bldLvl="0" animBg="1"/>
      <p:bldP spid="33800" grpId="0" bldLvl="0" animBg="1"/>
      <p:bldP spid="33801" grpId="0" bldLvl="0" animBg="1"/>
      <p:bldP spid="338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60638" y="77788"/>
            <a:ext cx="8064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de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2027238" y="1200150"/>
            <a:ext cx="1887537" cy="2514600"/>
            <a:chOff x="317986" y="1748180"/>
            <a:chExt cx="1887537" cy="1887538"/>
          </a:xfrm>
        </p:grpSpPr>
        <p:pic>
          <p:nvPicPr>
            <p:cNvPr id="2253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9" name="TextBox 4"/>
            <p:cNvSpPr txBox="1"/>
            <p:nvPr/>
          </p:nvSpPr>
          <p:spPr>
            <a:xfrm>
              <a:off x="362417" y="1813067"/>
              <a:ext cx="1838325" cy="14550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r>
                <a:rPr lang="zh-CN" altLang="en-US" sz="1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</a:p>
          </p:txBody>
        </p:sp>
      </p:grpSp>
      <p:pic>
        <p:nvPicPr>
          <p:cNvPr id="10245" name="Picture 12" descr="E:\孙巧灵\2016秋上\上课课件\制作\R一语上\人一语大课堂（正文）\的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238" y="752475"/>
            <a:ext cx="2643187" cy="2933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"/>
          <p:cNvGrpSpPr/>
          <p:nvPr/>
        </p:nvGrpSpPr>
        <p:grpSpPr>
          <a:xfrm>
            <a:off x="558800" y="3870325"/>
            <a:ext cx="6107113" cy="711200"/>
            <a:chOff x="1200184" y="3002396"/>
            <a:chExt cx="4824022" cy="363446"/>
          </a:xfrm>
        </p:grpSpPr>
        <p:pic>
          <p:nvPicPr>
            <p:cNvPr id="22536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0184" y="3002396"/>
              <a:ext cx="794422" cy="357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7" name="Picture 13" descr="E:\孙巧灵\2016秋上\上课课件\制作\R一语上\人一语大课堂（正文）\的a.t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38719" y="3028950"/>
              <a:ext cx="3885487" cy="33689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302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488" y="4867275"/>
            <a:ext cx="7737475" cy="92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55563" y="160338"/>
            <a:ext cx="20828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6013" y="179388"/>
            <a:ext cx="11176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yòu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2027238" y="1289050"/>
            <a:ext cx="1887537" cy="2514600"/>
            <a:chOff x="317986" y="1748180"/>
            <a:chExt cx="1887537" cy="1887538"/>
          </a:xfrm>
        </p:grpSpPr>
        <p:pic>
          <p:nvPicPr>
            <p:cNvPr id="2356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4" name="TextBox 4"/>
            <p:cNvSpPr txBox="1"/>
            <p:nvPr/>
          </p:nvSpPr>
          <p:spPr>
            <a:xfrm>
              <a:off x="362417" y="1907178"/>
              <a:ext cx="1838325" cy="14550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r>
                <a:rPr lang="zh-CN" altLang="en-US" sz="1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又</a:t>
              </a:r>
            </a:p>
          </p:txBody>
        </p:sp>
      </p:grpSp>
      <p:pic>
        <p:nvPicPr>
          <p:cNvPr id="11269" name="Picture 12" descr="E:\孙巧灵\2016秋上\上课课件\制作\R一语上\人一语大课堂（正文）\又要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688" y="733425"/>
            <a:ext cx="2805112" cy="3113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"/>
          <p:cNvGrpSpPr/>
          <p:nvPr/>
        </p:nvGrpSpPr>
        <p:grpSpPr>
          <a:xfrm>
            <a:off x="1201738" y="3841750"/>
            <a:ext cx="2713037" cy="690563"/>
            <a:chOff x="1160463" y="3051175"/>
            <a:chExt cx="2156155" cy="393700"/>
          </a:xfrm>
        </p:grpSpPr>
        <p:pic>
          <p:nvPicPr>
            <p:cNvPr id="23561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0463" y="3051175"/>
              <a:ext cx="873340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2" name="Picture 13" descr="E:\孙巧灵\2016秋上\上课课件\制作\R一语上\人一语大课堂（正文）\又a.t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75583" y="3099023"/>
              <a:ext cx="1241035" cy="3170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326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4750" y="4635500"/>
            <a:ext cx="6446838" cy="1036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Picture 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213" y="5672138"/>
            <a:ext cx="5927725" cy="89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15875" y="-25400"/>
            <a:ext cx="20828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57345"/>
          <p:cNvSpPr txBox="1"/>
          <p:nvPr/>
        </p:nvSpPr>
        <p:spPr>
          <a:xfrm>
            <a:off x="323850" y="1989138"/>
            <a:ext cx="8569325" cy="318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/>
            <a:r>
              <a:rPr lang="zh-CN" altLang="en-US" sz="80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请你跟我去海边看看吧！</a:t>
            </a:r>
            <a:endParaRPr lang="zh-CN" altLang="en-US" sz="54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</a:pP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marL="457200" indent="-457200" algn="just">
              <a:spcBef>
                <a:spcPct val="50000"/>
              </a:spcBef>
            </a:pP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51113" y="1588"/>
            <a:ext cx="8064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hé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2027238" y="1047750"/>
            <a:ext cx="1954212" cy="2514600"/>
            <a:chOff x="317986" y="1748180"/>
            <a:chExt cx="1954194" cy="1887538"/>
          </a:xfrm>
        </p:grpSpPr>
        <p:pic>
          <p:nvPicPr>
            <p:cNvPr id="2458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9" name="TextBox 4"/>
            <p:cNvSpPr txBox="1"/>
            <p:nvPr/>
          </p:nvSpPr>
          <p:spPr>
            <a:xfrm>
              <a:off x="433855" y="1873821"/>
              <a:ext cx="1838325" cy="14550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r>
                <a:rPr lang="zh-CN" altLang="en-US" sz="1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</a:p>
          </p:txBody>
        </p:sp>
      </p:grpSp>
      <p:pic>
        <p:nvPicPr>
          <p:cNvPr id="12293" name="Picture 12" descr="E:\孙巧灵\2016秋上\上课课件\制作\R一语上\人一语大课堂（正文）\和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325" y="703263"/>
            <a:ext cx="2547938" cy="28305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"/>
          <p:cNvGrpSpPr/>
          <p:nvPr/>
        </p:nvGrpSpPr>
        <p:grpSpPr>
          <a:xfrm>
            <a:off x="1160463" y="3687763"/>
            <a:ext cx="5226050" cy="523875"/>
            <a:chOff x="1160463" y="2765425"/>
            <a:chExt cx="5226407" cy="393700"/>
          </a:xfrm>
        </p:grpSpPr>
        <p:pic>
          <p:nvPicPr>
            <p:cNvPr id="24586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0463" y="2765425"/>
              <a:ext cx="873536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7" name="Picture 13" descr="E:\孙巧灵\2016秋上\上课课件\制作\R一语上\人一语大课堂（正文）\和a.t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04601" y="2812878"/>
              <a:ext cx="4282269" cy="33689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350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0463" y="4313238"/>
            <a:ext cx="6037262" cy="89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1" name="Picture 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0463" y="5319713"/>
            <a:ext cx="6935787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4" name="矩形 12299"/>
          <p:cNvSpPr>
            <a:spLocks noTextEdit="1"/>
          </p:cNvSpPr>
          <p:nvPr/>
        </p:nvSpPr>
        <p:spPr>
          <a:xfrm>
            <a:off x="7772400" y="6148388"/>
            <a:ext cx="1371600" cy="4683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18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875" y="-25400"/>
            <a:ext cx="20828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内容占位符 2"/>
          <p:cNvSpPr>
            <a:spLocks noGrp="1"/>
          </p:cNvSpPr>
          <p:nvPr>
            <p:ph idx="4294967295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0" r:id="rId2" imgW="4752975" imgH="3449638"/>
        </mc:Choice>
        <mc:Fallback>
          <p:control r:id="rId2" imgW="4752975" imgH="3449638">
            <p:pic>
              <p:nvPicPr>
                <p:cNvPr id="2" name="Host Control  3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79388" y="1628775"/>
                  <a:ext cx="4752975" cy="3449638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1" r:id="rId3" imgW="5249862" imgH="3378200"/>
        </mc:Choice>
        <mc:Fallback>
          <p:control r:id="rId3" imgW="5249862" imgH="3378200">
            <p:pic>
              <p:nvPicPr>
                <p:cNvPr id="3" name="ShockwaveFlash1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894138" y="1557338"/>
                  <a:ext cx="5249862" cy="33782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ln/>
        </p:spPr>
        <p:txBody>
          <a:bodyPr vert="horz" wrap="square" lIns="91440" tIns="45720" rIns="91440" bIns="45720" anchor="b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endParaRPr lang="zh-CN" altLang="en-US" sz="4500" dirty="0"/>
          </a:p>
        </p:txBody>
      </p:sp>
      <p:sp>
        <p:nvSpPr>
          <p:cNvPr id="25603" name="副标题 2"/>
          <p:cNvSpPr>
            <a:spLocks noGrp="1"/>
          </p:cNvSpPr>
          <p:nvPr>
            <p:ph type="subTitle"/>
          </p:nvPr>
        </p:nvSpPr>
        <p:spPr>
          <a:xfrm>
            <a:off x="1143000" y="3602038"/>
            <a:ext cx="6858000" cy="1655762"/>
          </a:xfrm>
          <a:ln/>
        </p:spPr>
        <p:txBody>
          <a:bodyPr vert="horz" wrap="square" lIns="91440" tIns="45720" rIns="91440" bIns="45720" anchor="t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eaLnBrk="1" hangingPunct="1"/>
            <a:endParaRPr lang="zh-CN" altLang="en-US" sz="1800" dirty="0"/>
          </a:p>
        </p:txBody>
      </p:sp>
      <p:pic>
        <p:nvPicPr>
          <p:cNvPr id="25604" name="图片 2" descr="200805082253111695"/>
          <p:cNvPicPr>
            <a:picLocks noChangeAspect="1"/>
          </p:cNvPicPr>
          <p:nvPr/>
        </p:nvPicPr>
        <p:blipFill>
          <a:blip r:embed="rId4"/>
          <a:srcRect t="3566"/>
          <a:stretch>
            <a:fillRect/>
          </a:stretch>
        </p:blipFill>
        <p:spPr>
          <a:xfrm>
            <a:off x="-30162" y="0"/>
            <a:ext cx="91741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文本框 3"/>
          <p:cNvSpPr txBox="1"/>
          <p:nvPr/>
        </p:nvSpPr>
        <p:spPr>
          <a:xfrm>
            <a:off x="2746375" y="596900"/>
            <a:ext cx="40941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新人教版一年级语文上册</a:t>
            </a:r>
          </a:p>
        </p:txBody>
      </p:sp>
      <p:sp>
        <p:nvSpPr>
          <p:cNvPr id="25606" name="文本框 3"/>
          <p:cNvSpPr txBox="1"/>
          <p:nvPr/>
        </p:nvSpPr>
        <p:spPr>
          <a:xfrm>
            <a:off x="2782888" y="2292350"/>
            <a:ext cx="3570287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第二课时</a:t>
            </a:r>
          </a:p>
        </p:txBody>
      </p:sp>
      <p:pic>
        <p:nvPicPr>
          <p:cNvPr id="3079" name="课文部分 11、项链 由课件站整理- www.kjzhan.com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0188" y="25717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526" fill="hold"/>
                                        <p:tgtEl>
                                          <p:spTgt spid="30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13" descr="u=1833879381,3843293508&amp;fm=21&amp;gp=0.jpg"/>
          <p:cNvPicPr>
            <a:picLocks noChangeAspect="1"/>
          </p:cNvPicPr>
          <p:nvPr/>
        </p:nvPicPr>
        <p:blipFill>
          <a:blip r:embed="rId2"/>
          <a:srcRect l="15834"/>
          <a:stretch>
            <a:fillRect/>
          </a:stretch>
        </p:blipFill>
        <p:spPr>
          <a:xfrm>
            <a:off x="0" y="-144462"/>
            <a:ext cx="9144000" cy="662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2"/>
          <p:cNvSpPr txBox="1"/>
          <p:nvPr/>
        </p:nvSpPr>
        <p:spPr>
          <a:xfrm>
            <a:off x="228600" y="533400"/>
            <a:ext cx="19812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lán</a:t>
            </a: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</a:t>
            </a:r>
          </a:p>
          <a:p>
            <a:pPr fontAlgn="ctr"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     </a:t>
            </a:r>
            <a:r>
              <a:rPr lang="zh-CN" altLang="zh-CN" sz="4400" b="1" dirty="0">
                <a:latin typeface="Times New Roman" panose="02020603050405020304" pitchFamily="18" charset="0"/>
              </a:rPr>
              <a:t>蓝</a:t>
            </a:r>
          </a:p>
        </p:txBody>
      </p:sp>
      <p:sp>
        <p:nvSpPr>
          <p:cNvPr id="41987" name="Text Box 3"/>
          <p:cNvSpPr txBox="1"/>
          <p:nvPr/>
        </p:nvSpPr>
        <p:spPr>
          <a:xfrm>
            <a:off x="4267200" y="457200"/>
            <a:ext cx="1598613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xiào</a:t>
            </a:r>
            <a:endParaRPr lang="en-US" altLang="zh-CN" sz="4400" b="1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400" b="1" dirty="0">
                <a:latin typeface="Times New Roman" panose="02020603050405020304" pitchFamily="18" charset="0"/>
              </a:rPr>
              <a:t>笑</a:t>
            </a:r>
          </a:p>
        </p:txBody>
      </p:sp>
      <p:sp>
        <p:nvSpPr>
          <p:cNvPr id="60421" name="Rectangle 4"/>
          <p:cNvSpPr/>
          <p:nvPr/>
        </p:nvSpPr>
        <p:spPr>
          <a:xfrm>
            <a:off x="2590800" y="533400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yòu</a:t>
            </a:r>
            <a:endParaRPr lang="en-US" altLang="zh-CN" sz="44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60422" name="Rectangle 5"/>
          <p:cNvSpPr/>
          <p:nvPr/>
        </p:nvSpPr>
        <p:spPr>
          <a:xfrm>
            <a:off x="2667000" y="1524000"/>
            <a:ext cx="11541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latin typeface="宋体" panose="02010600030101010101" pitchFamily="2" charset="-122"/>
              </a:rPr>
              <a:t>又</a:t>
            </a:r>
          </a:p>
        </p:txBody>
      </p:sp>
      <p:sp>
        <p:nvSpPr>
          <p:cNvPr id="3" name="Text Box 6"/>
          <p:cNvSpPr txBox="1"/>
          <p:nvPr/>
        </p:nvSpPr>
        <p:spPr>
          <a:xfrm>
            <a:off x="6011863" y="476250"/>
            <a:ext cx="120015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zhe</a:t>
            </a:r>
            <a:endParaRPr lang="en-US" altLang="zh-CN" sz="4400" b="1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4400" b="1" dirty="0">
                <a:latin typeface="Times New Roman" panose="02020603050405020304" pitchFamily="18" charset="0"/>
              </a:rPr>
              <a:t>着</a:t>
            </a:r>
          </a:p>
        </p:txBody>
      </p:sp>
      <p:sp>
        <p:nvSpPr>
          <p:cNvPr id="41991" name="Text Box 7"/>
          <p:cNvSpPr txBox="1"/>
          <p:nvPr/>
        </p:nvSpPr>
        <p:spPr>
          <a:xfrm>
            <a:off x="7253288" y="476250"/>
            <a:ext cx="1890712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xiànɡ</a:t>
            </a:r>
            <a:endParaRPr lang="en-US" altLang="zh-CN" sz="4400" b="1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</a:rPr>
              <a:t> 向</a:t>
            </a:r>
          </a:p>
        </p:txBody>
      </p:sp>
      <p:sp>
        <p:nvSpPr>
          <p:cNvPr id="41992" name="Text Box 8"/>
          <p:cNvSpPr txBox="1"/>
          <p:nvPr/>
        </p:nvSpPr>
        <p:spPr>
          <a:xfrm>
            <a:off x="914400" y="2286000"/>
            <a:ext cx="25146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hé</a:t>
            </a: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bèi</a:t>
            </a:r>
            <a:r>
              <a:rPr lang="en-US" altLang="zh-CN" sz="44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</a:rPr>
              <a:t>和       贝</a:t>
            </a:r>
          </a:p>
        </p:txBody>
      </p:sp>
      <p:sp>
        <p:nvSpPr>
          <p:cNvPr id="60426" name="Text Box 9"/>
          <p:cNvSpPr txBox="1"/>
          <p:nvPr/>
        </p:nvSpPr>
        <p:spPr>
          <a:xfrm>
            <a:off x="3810000" y="3048000"/>
            <a:ext cx="2209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4114800" y="2286000"/>
            <a:ext cx="12954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w</a:t>
            </a:r>
            <a:r>
              <a:rPr lang="en-US" altLang="zh-CN" sz="4400" b="1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á</a:t>
            </a: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</a:t>
            </a:r>
          </a:p>
          <a:p>
            <a:pPr fontAlgn="ctr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</a:rPr>
              <a:t>娃    </a:t>
            </a:r>
          </a:p>
        </p:txBody>
      </p:sp>
      <p:sp>
        <p:nvSpPr>
          <p:cNvPr id="41995" name="Text Box 11"/>
          <p:cNvSpPr txBox="1"/>
          <p:nvPr/>
        </p:nvSpPr>
        <p:spPr>
          <a:xfrm>
            <a:off x="838200" y="4419600"/>
            <a:ext cx="28194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jīn</a:t>
            </a: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  </a:t>
            </a:r>
            <a:endParaRPr lang="en-US" altLang="zh-CN" sz="44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</a:rPr>
              <a:t>金     </a:t>
            </a:r>
          </a:p>
        </p:txBody>
      </p:sp>
      <p:sp>
        <p:nvSpPr>
          <p:cNvPr id="41996" name="Text Box 12"/>
          <p:cNvSpPr txBox="1"/>
          <p:nvPr/>
        </p:nvSpPr>
        <p:spPr>
          <a:xfrm>
            <a:off x="5345113" y="2362200"/>
            <a:ext cx="2274887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4400" b="1" dirty="0" err="1">
                <a:solidFill>
                  <a:srgbClr val="FF0066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ɡ</a:t>
            </a: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uà</a:t>
            </a:r>
            <a:endParaRPr lang="en-US" altLang="zh-CN" sz="4400" b="1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      </a:t>
            </a:r>
            <a:r>
              <a:rPr lang="zh-CN" altLang="en-US" sz="4400" b="1" dirty="0">
                <a:latin typeface="Times New Roman" panose="02020603050405020304" pitchFamily="18" charset="0"/>
              </a:rPr>
              <a:t>挂</a:t>
            </a:r>
          </a:p>
        </p:txBody>
      </p:sp>
      <p:sp>
        <p:nvSpPr>
          <p:cNvPr id="41997" name="Text Box 13"/>
          <p:cNvSpPr txBox="1"/>
          <p:nvPr/>
        </p:nvSpPr>
        <p:spPr>
          <a:xfrm>
            <a:off x="6858000" y="2362200"/>
            <a:ext cx="22860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4400" b="1" dirty="0" err="1">
                <a:solidFill>
                  <a:srgbClr val="FF0066"/>
                </a:solidFill>
                <a:latin typeface="宋体" panose="02010600030101010101" pitchFamily="2" charset="-122"/>
              </a:rPr>
              <a:t>huó</a:t>
            </a:r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 </a:t>
            </a:r>
          </a:p>
          <a:p>
            <a:pPr fontAlgn="ctr"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      </a:t>
            </a:r>
            <a:r>
              <a:rPr lang="zh-CN" altLang="en-US" sz="4400" b="1" dirty="0">
                <a:latin typeface="Times New Roman" panose="02020603050405020304" pitchFamily="18" charset="0"/>
              </a:rPr>
              <a:t>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987" grpId="0"/>
      <p:bldP spid="3" grpId="0"/>
      <p:bldP spid="41991" grpId="0"/>
      <p:bldP spid="41992" grpId="0"/>
      <p:bldP spid="4" grpId="0"/>
      <p:bldP spid="41995" grpId="0"/>
      <p:bldP spid="41996" grpId="0"/>
      <p:bldP spid="4199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61925" y="114300"/>
            <a:ext cx="9467850" cy="5892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2068513" y="1066800"/>
            <a:ext cx="1284287" cy="1295400"/>
            <a:chOff x="1728" y="576"/>
            <a:chExt cx="809" cy="816"/>
          </a:xfrm>
        </p:grpSpPr>
        <p:pic>
          <p:nvPicPr>
            <p:cNvPr id="26662" name="Picture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9999"/>
            </a:blip>
            <a:stretch>
              <a:fillRect/>
            </a:stretch>
          </p:blipFill>
          <p:spPr>
            <a:xfrm>
              <a:off x="1728" y="576"/>
              <a:ext cx="809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63" name="Text Box 5"/>
            <p:cNvSpPr txBox="1"/>
            <p:nvPr/>
          </p:nvSpPr>
          <p:spPr>
            <a:xfrm>
              <a:off x="1776" y="783"/>
              <a:ext cx="694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rgbClr val="080808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娃娃</a:t>
              </a:r>
              <a:endParaRPr lang="zh-CN" altLang="en-US" sz="3600" b="1" dirty="0">
                <a:solidFill>
                  <a:srgbClr val="080808"/>
                </a:solidFill>
                <a:latin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6804025" y="1412875"/>
            <a:ext cx="1584325" cy="1081088"/>
            <a:chOff x="3078" y="2160"/>
            <a:chExt cx="666" cy="672"/>
          </a:xfrm>
        </p:grpSpPr>
        <p:pic>
          <p:nvPicPr>
            <p:cNvPr id="26660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3999"/>
            </a:blip>
            <a:stretch>
              <a:fillRect/>
            </a:stretch>
          </p:blipFill>
          <p:spPr>
            <a:xfrm>
              <a:off x="3078" y="2160"/>
              <a:ext cx="666" cy="6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61" name="Text Box 8"/>
            <p:cNvSpPr txBox="1"/>
            <p:nvPr/>
          </p:nvSpPr>
          <p:spPr>
            <a:xfrm>
              <a:off x="3227" y="2418"/>
              <a:ext cx="500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080808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金色</a:t>
              </a:r>
              <a:endParaRPr lang="zh-CN" altLang="en-US" sz="3200" b="1" dirty="0">
                <a:solidFill>
                  <a:srgbClr val="080808"/>
                </a:solidFill>
                <a:latin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2771775" y="2420938"/>
            <a:ext cx="1584325" cy="936625"/>
            <a:chOff x="1296" y="1440"/>
            <a:chExt cx="1056" cy="912"/>
          </a:xfrm>
        </p:grpSpPr>
        <p:pic>
          <p:nvPicPr>
            <p:cNvPr id="26658" name="Picture 1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3999"/>
            </a:blip>
            <a:stretch>
              <a:fillRect/>
            </a:stretch>
          </p:blipFill>
          <p:spPr>
            <a:xfrm>
              <a:off x="1296" y="1440"/>
              <a:ext cx="105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9" name="Text Box 11"/>
            <p:cNvSpPr txBox="1"/>
            <p:nvPr/>
          </p:nvSpPr>
          <p:spPr>
            <a:xfrm>
              <a:off x="1344" y="1644"/>
              <a:ext cx="756" cy="5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080808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涌向</a:t>
              </a:r>
              <a:endParaRPr lang="zh-CN" altLang="en-US" sz="3200" b="1" dirty="0">
                <a:solidFill>
                  <a:srgbClr val="080808"/>
                </a:solidFill>
                <a:latin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900113" y="1628775"/>
            <a:ext cx="1284287" cy="1295400"/>
            <a:chOff x="432" y="1632"/>
            <a:chExt cx="809" cy="816"/>
          </a:xfrm>
        </p:grpSpPr>
        <p:pic>
          <p:nvPicPr>
            <p:cNvPr id="26656" name="Picture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7999" contrast="-12000"/>
            </a:blip>
            <a:stretch>
              <a:fillRect/>
            </a:stretch>
          </p:blipFill>
          <p:spPr>
            <a:xfrm>
              <a:off x="432" y="1632"/>
              <a:ext cx="809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7" name="Text Box 14"/>
            <p:cNvSpPr txBox="1"/>
            <p:nvPr/>
          </p:nvSpPr>
          <p:spPr>
            <a:xfrm>
              <a:off x="474" y="1887"/>
              <a:ext cx="694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rgbClr val="080808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笑着</a:t>
              </a:r>
              <a:endParaRPr lang="zh-CN" altLang="en-US" sz="3600" b="1" dirty="0">
                <a:solidFill>
                  <a:srgbClr val="080808"/>
                </a:solidFill>
                <a:latin typeface="Garamond" panose="02020404030301010803" pitchFamily="18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5364163" y="620713"/>
            <a:ext cx="1284287" cy="1295400"/>
            <a:chOff x="3264" y="1440"/>
            <a:chExt cx="809" cy="816"/>
          </a:xfrm>
        </p:grpSpPr>
        <p:pic>
          <p:nvPicPr>
            <p:cNvPr id="26654" name="Picture 1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9999"/>
            </a:blip>
            <a:stretch>
              <a:fillRect/>
            </a:stretch>
          </p:blipFill>
          <p:spPr>
            <a:xfrm>
              <a:off x="3264" y="1440"/>
              <a:ext cx="809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5" name="Text Box 17"/>
            <p:cNvSpPr txBox="1"/>
            <p:nvPr/>
          </p:nvSpPr>
          <p:spPr>
            <a:xfrm>
              <a:off x="3360" y="1680"/>
              <a:ext cx="63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080808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快活</a:t>
              </a:r>
              <a:endParaRPr lang="zh-CN" altLang="en-US" sz="3200" b="1" dirty="0">
                <a:solidFill>
                  <a:srgbClr val="080808"/>
                </a:solidFill>
                <a:latin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5410200" y="2362200"/>
            <a:ext cx="2089150" cy="1081088"/>
            <a:chOff x="2358" y="2352"/>
            <a:chExt cx="666" cy="672"/>
          </a:xfrm>
        </p:grpSpPr>
        <p:pic>
          <p:nvPicPr>
            <p:cNvPr id="26652" name="Picture 1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3999"/>
            </a:blip>
            <a:stretch>
              <a:fillRect/>
            </a:stretch>
          </p:blipFill>
          <p:spPr>
            <a:xfrm>
              <a:off x="2358" y="2352"/>
              <a:ext cx="666" cy="6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3" name="Text Box 20"/>
            <p:cNvSpPr txBox="1"/>
            <p:nvPr/>
          </p:nvSpPr>
          <p:spPr>
            <a:xfrm rot="10648956" flipV="1">
              <a:off x="2517" y="2606"/>
              <a:ext cx="375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080808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沙滩</a:t>
              </a:r>
              <a:endParaRPr lang="zh-CN" altLang="en-US" sz="3200" b="1" dirty="0">
                <a:solidFill>
                  <a:srgbClr val="080808"/>
                </a:solidFill>
                <a:latin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sp>
        <p:nvSpPr>
          <p:cNvPr id="26633" name="Text Box 21"/>
          <p:cNvSpPr txBox="1"/>
          <p:nvPr/>
        </p:nvSpPr>
        <p:spPr>
          <a:xfrm>
            <a:off x="0" y="0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3333CC"/>
                </a:solidFill>
                <a:latin typeface="Arial" panose="020B0604020202020204" pitchFamily="34" charset="0"/>
              </a:rPr>
              <a:t>摘苹果</a:t>
            </a:r>
          </a:p>
        </p:txBody>
      </p:sp>
      <p:grpSp>
        <p:nvGrpSpPr>
          <p:cNvPr id="8" name="Group 22"/>
          <p:cNvGrpSpPr/>
          <p:nvPr/>
        </p:nvGrpSpPr>
        <p:grpSpPr>
          <a:xfrm>
            <a:off x="3581400" y="762000"/>
            <a:ext cx="1530350" cy="1427163"/>
            <a:chOff x="385" y="2976"/>
            <a:chExt cx="932" cy="949"/>
          </a:xfrm>
        </p:grpSpPr>
        <p:grpSp>
          <p:nvGrpSpPr>
            <p:cNvPr id="26648" name="Group 23"/>
            <p:cNvGrpSpPr/>
            <p:nvPr/>
          </p:nvGrpSpPr>
          <p:grpSpPr>
            <a:xfrm>
              <a:off x="385" y="2976"/>
              <a:ext cx="809" cy="949"/>
              <a:chOff x="2784" y="624"/>
              <a:chExt cx="809" cy="949"/>
            </a:xfrm>
          </p:grpSpPr>
          <p:pic>
            <p:nvPicPr>
              <p:cNvPr id="26650" name="Picture 24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23999"/>
              </a:blip>
              <a:stretch>
                <a:fillRect/>
              </a:stretch>
            </p:blipFill>
            <p:spPr>
              <a:xfrm>
                <a:off x="2784" y="624"/>
                <a:ext cx="809" cy="8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51" name="Text Box 25"/>
              <p:cNvSpPr txBox="1"/>
              <p:nvPr/>
            </p:nvSpPr>
            <p:spPr>
              <a:xfrm>
                <a:off x="2832" y="864"/>
                <a:ext cx="113" cy="7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endParaRPr lang="en-US" altLang="zh-CN" sz="3200" b="1">
                  <a:solidFill>
                    <a:srgbClr val="0000CC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endParaRPr lang="en-US" altLang="zh-CN" sz="3200" b="1">
                  <a:solidFill>
                    <a:srgbClr val="0000CC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6649" name="Rectangle 26"/>
            <p:cNvSpPr/>
            <p:nvPr/>
          </p:nvSpPr>
          <p:spPr>
            <a:xfrm>
              <a:off x="433" y="3216"/>
              <a:ext cx="884" cy="3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080808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挂在</a:t>
              </a:r>
            </a:p>
          </p:txBody>
        </p:sp>
      </p:grpSp>
      <p:grpSp>
        <p:nvGrpSpPr>
          <p:cNvPr id="10" name="Group 27"/>
          <p:cNvGrpSpPr/>
          <p:nvPr/>
        </p:nvGrpSpPr>
        <p:grpSpPr>
          <a:xfrm>
            <a:off x="1331913" y="2997200"/>
            <a:ext cx="1584325" cy="1150938"/>
            <a:chOff x="113" y="2750"/>
            <a:chExt cx="809" cy="816"/>
          </a:xfrm>
        </p:grpSpPr>
        <p:grpSp>
          <p:nvGrpSpPr>
            <p:cNvPr id="26644" name="Group 28"/>
            <p:cNvGrpSpPr/>
            <p:nvPr/>
          </p:nvGrpSpPr>
          <p:grpSpPr>
            <a:xfrm>
              <a:off x="113" y="2750"/>
              <a:ext cx="809" cy="816"/>
              <a:chOff x="1056" y="2496"/>
              <a:chExt cx="809" cy="816"/>
            </a:xfrm>
          </p:grpSpPr>
          <p:pic>
            <p:nvPicPr>
              <p:cNvPr id="26646" name="Picture 29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23999"/>
              </a:blip>
              <a:stretch>
                <a:fillRect/>
              </a:stretch>
            </p:blipFill>
            <p:spPr>
              <a:xfrm>
                <a:off x="1056" y="2496"/>
                <a:ext cx="809" cy="8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47" name="Text Box 30"/>
              <p:cNvSpPr txBox="1"/>
              <p:nvPr/>
            </p:nvSpPr>
            <p:spPr>
              <a:xfrm>
                <a:off x="1104" y="2784"/>
                <a:ext cx="94" cy="41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endParaRPr lang="zh-CN" altLang="zh-CN" sz="32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6645" name="Rectangle 31"/>
            <p:cNvSpPr/>
            <p:nvPr/>
          </p:nvSpPr>
          <p:spPr>
            <a:xfrm>
              <a:off x="204" y="2989"/>
              <a:ext cx="694" cy="4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080808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贝壳</a:t>
              </a:r>
              <a:endParaRPr lang="zh-CN" altLang="en-US" sz="3600" b="1" dirty="0">
                <a:solidFill>
                  <a:srgbClr val="080808"/>
                </a:solidFill>
                <a:latin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2"/>
          <p:cNvGrpSpPr/>
          <p:nvPr/>
        </p:nvGrpSpPr>
        <p:grpSpPr>
          <a:xfrm>
            <a:off x="4356100" y="2276475"/>
            <a:ext cx="1284288" cy="1295400"/>
            <a:chOff x="340" y="3158"/>
            <a:chExt cx="809" cy="816"/>
          </a:xfrm>
        </p:grpSpPr>
        <p:grpSp>
          <p:nvGrpSpPr>
            <p:cNvPr id="26640" name="Group 33"/>
            <p:cNvGrpSpPr/>
            <p:nvPr/>
          </p:nvGrpSpPr>
          <p:grpSpPr>
            <a:xfrm>
              <a:off x="340" y="3158"/>
              <a:ext cx="809" cy="816"/>
              <a:chOff x="2400" y="1343"/>
              <a:chExt cx="809" cy="816"/>
            </a:xfrm>
          </p:grpSpPr>
          <p:pic>
            <p:nvPicPr>
              <p:cNvPr id="26642" name="Picture 34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23999"/>
              </a:blip>
              <a:stretch>
                <a:fillRect/>
              </a:stretch>
            </p:blipFill>
            <p:spPr>
              <a:xfrm>
                <a:off x="2400" y="1343"/>
                <a:ext cx="809" cy="8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43" name="Text Box 35"/>
              <p:cNvSpPr txBox="1"/>
              <p:nvPr/>
            </p:nvSpPr>
            <p:spPr>
              <a:xfrm>
                <a:off x="2448" y="1602"/>
                <a:ext cx="116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endParaRPr lang="zh-CN" altLang="zh-CN" sz="32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26641" name="Rectangle 36"/>
            <p:cNvSpPr/>
            <p:nvPr/>
          </p:nvSpPr>
          <p:spPr>
            <a:xfrm>
              <a:off x="431" y="3385"/>
              <a:ext cx="63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080808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脚印</a:t>
              </a:r>
              <a:endParaRPr lang="zh-CN" altLang="en-US" sz="3200" b="1" dirty="0">
                <a:solidFill>
                  <a:srgbClr val="080808"/>
                </a:solidFill>
                <a:latin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37"/>
          <p:cNvGrpSpPr/>
          <p:nvPr/>
        </p:nvGrpSpPr>
        <p:grpSpPr>
          <a:xfrm>
            <a:off x="6732588" y="3068638"/>
            <a:ext cx="2089150" cy="1081087"/>
            <a:chOff x="2358" y="2352"/>
            <a:chExt cx="666" cy="672"/>
          </a:xfrm>
        </p:grpSpPr>
        <p:pic>
          <p:nvPicPr>
            <p:cNvPr id="26638" name="Picture 3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3999"/>
            </a:blip>
            <a:stretch>
              <a:fillRect/>
            </a:stretch>
          </p:blipFill>
          <p:spPr>
            <a:xfrm>
              <a:off x="2358" y="2352"/>
              <a:ext cx="666" cy="6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9" name="Text Box 39"/>
            <p:cNvSpPr txBox="1"/>
            <p:nvPr/>
          </p:nvSpPr>
          <p:spPr>
            <a:xfrm rot="10648956" flipV="1">
              <a:off x="2439" y="2553"/>
              <a:ext cx="504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080808"/>
                  </a:solidFill>
                  <a:latin typeface="Arial" panose="020B0604020202020204" pitchFamily="34" charset="0"/>
                  <a:sym typeface="宋体" panose="02010600030101010101" pitchFamily="2" charset="-122"/>
                </a:rPr>
                <a:t>蓝蓝的</a:t>
              </a:r>
              <a:endParaRPr lang="zh-CN" altLang="en-US" sz="3200" b="1" dirty="0">
                <a:solidFill>
                  <a:srgbClr val="080808"/>
                </a:solidFill>
                <a:latin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1 -4.44444E-6 L -0.13316 0.4680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0" y="23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7 0.06296 L -0.11111 0.6847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31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8148E-6 L -0.06232 0.7134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3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3 0.03148 L 0.12674 0.60902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28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4444E-6 L 0.03125 0.61944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31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-0.21198 0.47245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2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33526E-6 L -0.06805 0.5133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25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11111E-6 L -0.0132 0.48472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" y="2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6 L -0.06701 0.46759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23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5087E-6 L -0.07361 0.31052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15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xfrm>
            <a:off x="457200" y="719138"/>
            <a:ext cx="8326438" cy="2100262"/>
          </a:xfrm>
          <a:ln/>
        </p:spPr>
        <p:txBody>
          <a:bodyPr vert="horz" wrap="square" lIns="91440" tIns="45720" rIns="91440" bIns="45720" anchor="ctr"/>
          <a:lstStyle/>
          <a:p>
            <a:pPr algn="l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读一读第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自然段，想一想：</a:t>
            </a:r>
            <a:b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这一自然段一共几句话？课文写了哪几种事物？</a:t>
            </a:r>
            <a:b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p4.so.qhmsg.com/t010a3db1271a11e12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矩形 1"/>
          <p:cNvSpPr/>
          <p:nvPr/>
        </p:nvSpPr>
        <p:spPr>
          <a:xfrm>
            <a:off x="596900" y="263525"/>
            <a:ext cx="7950200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大海，蓝蓝的，又宽又远。沙滩，黄黄的，又长又软。雪白雪白的浪花，哗哗地笑着，涌向沙滩，悄悄撒下小小的海螺和贝壳。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矩形 4"/>
          <p:cNvSpPr/>
          <p:nvPr/>
        </p:nvSpPr>
        <p:spPr>
          <a:xfrm>
            <a:off x="950913" y="4678363"/>
            <a:ext cx="75961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4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8300" y="5354638"/>
            <a:ext cx="54181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这个自然段共有（     ）句话。</a:t>
            </a:r>
          </a:p>
        </p:txBody>
      </p:sp>
      <p:sp>
        <p:nvSpPr>
          <p:cNvPr id="2" name="椭圆 1"/>
          <p:cNvSpPr/>
          <p:nvPr/>
        </p:nvSpPr>
        <p:spPr>
          <a:xfrm>
            <a:off x="7308850" y="765175"/>
            <a:ext cx="358775" cy="5032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95963" y="1643063"/>
            <a:ext cx="369888" cy="4175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800" name="矩形 6"/>
          <p:cNvSpPr/>
          <p:nvPr/>
        </p:nvSpPr>
        <p:spPr>
          <a:xfrm>
            <a:off x="4946650" y="5272088"/>
            <a:ext cx="417513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786563" y="3500438"/>
            <a:ext cx="306388" cy="4333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9" grpId="0" animBg="1"/>
      <p:bldP spid="33800" grpId="0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3" y="2139950"/>
            <a:ext cx="3514725" cy="230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517900" y="2022475"/>
            <a:ext cx="2108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大海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" y="0"/>
            <a:ext cx="3348037" cy="2503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标题 1"/>
          <p:cNvSpPr>
            <a:spLocks noGrp="1"/>
          </p:cNvSpPr>
          <p:nvPr/>
        </p:nvSpPr>
        <p:spPr>
          <a:xfrm>
            <a:off x="4763" y="0"/>
            <a:ext cx="210661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沙滩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b="7121"/>
          <a:stretch>
            <a:fillRect/>
          </a:stretch>
        </p:blipFill>
        <p:spPr>
          <a:xfrm>
            <a:off x="5749925" y="0"/>
            <a:ext cx="3457575" cy="213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标题 1"/>
          <p:cNvSpPr>
            <a:spLocks noGrp="1"/>
          </p:cNvSpPr>
          <p:nvPr/>
        </p:nvSpPr>
        <p:spPr>
          <a:xfrm>
            <a:off x="5749925" y="0"/>
            <a:ext cx="2108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浪花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3" y="4181475"/>
            <a:ext cx="3808412" cy="264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1"/>
          <p:cNvSpPr>
            <a:spLocks noGrp="1"/>
          </p:cNvSpPr>
          <p:nvPr/>
        </p:nvSpPr>
        <p:spPr>
          <a:xfrm>
            <a:off x="576263" y="3165475"/>
            <a:ext cx="2108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海螺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8375" y="4181475"/>
            <a:ext cx="2921000" cy="264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标题 1"/>
          <p:cNvSpPr>
            <a:spLocks noGrp="1"/>
          </p:cNvSpPr>
          <p:nvPr/>
        </p:nvSpPr>
        <p:spPr>
          <a:xfrm>
            <a:off x="6670675" y="3165475"/>
            <a:ext cx="2108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62" y="0"/>
            <a:ext cx="9161462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2"/>
          <p:cNvSpPr txBox="1"/>
          <p:nvPr/>
        </p:nvSpPr>
        <p:spPr>
          <a:xfrm>
            <a:off x="755650" y="1125538"/>
            <a:ext cx="75374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大海，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蓝蓝的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，又宽又远。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4" descr="af949c76gcb8a22c965de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9525"/>
            <a:ext cx="9163050" cy="6853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1" descr="13215235_163431211148_2"/>
          <p:cNvPicPr>
            <a:picLocks noChangeAspect="1"/>
          </p:cNvPicPr>
          <p:nvPr/>
        </p:nvPicPr>
        <p:blipFill>
          <a:blip r:embed="rId3"/>
          <a:srcRect b="5168"/>
          <a:stretch>
            <a:fillRect/>
          </a:stretch>
        </p:blipFill>
        <p:spPr>
          <a:xfrm>
            <a:off x="-7937" y="-6350"/>
            <a:ext cx="9161462" cy="686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2"/>
          <p:cNvSpPr txBox="1"/>
          <p:nvPr/>
        </p:nvSpPr>
        <p:spPr>
          <a:xfrm>
            <a:off x="684213" y="1773238"/>
            <a:ext cx="75374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沙滩，</a:t>
            </a:r>
            <a:r>
              <a:rPr lang="zh-CN" altLang="en-US" sz="4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黄黄的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，又长又软。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0" descr="http://www.taopic.com/uploads/allimg/110623/2445-110623112926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804863"/>
            <a:ext cx="6099175" cy="544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Picture 6" descr="http://pic.6188.com/upload_6188s/flashAll/s800/20141107/1415329446ES2Ht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950" y="654050"/>
            <a:ext cx="6800850" cy="5668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AutoShape 8" descr="http://img05.jdzj.com/oledit/UploadFile/news2014c/image/20151005/20151005084948504850694923.jpg"/>
          <p:cNvSpPr>
            <a:spLocks noChangeAspect="1"/>
          </p:cNvSpPr>
          <p:nvPr/>
        </p:nvSpPr>
        <p:spPr>
          <a:xfrm>
            <a:off x="63500" y="-182562"/>
            <a:ext cx="3048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48" name="Picture 8" descr="http://pic.58pic.com/58pic/15/15/56/84d58PIC9D4_10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/>
          <p:nvPr/>
        </p:nvSpPr>
        <p:spPr>
          <a:xfrm>
            <a:off x="0" y="2011363"/>
            <a:ext cx="6324600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1066800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照样子说一说：</a:t>
            </a:r>
          </a:p>
        </p:txBody>
      </p:sp>
      <p:sp>
        <p:nvSpPr>
          <p:cNvPr id="32771" name="直线连接符 21"/>
          <p:cNvSpPr/>
          <p:nvPr/>
        </p:nvSpPr>
        <p:spPr>
          <a:xfrm flipV="1">
            <a:off x="323850" y="1484313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</p:sp>
      <p:pic>
        <p:nvPicPr>
          <p:cNvPr id="32772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836613"/>
            <a:ext cx="20193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Text Box 6"/>
          <p:cNvSpPr txBox="1"/>
          <p:nvPr/>
        </p:nvSpPr>
        <p:spPr>
          <a:xfrm>
            <a:off x="4876800" y="2057400"/>
            <a:ext cx="3744913" cy="641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Calibri" panose="020F0502020204030204" pitchFamily="34" charset="0"/>
              </a:rPr>
              <a:t>蓝蓝的      黄黄的</a:t>
            </a:r>
            <a:r>
              <a:rPr lang="zh-CN" altLang="en-US" sz="3600" b="1" u="sng" dirty="0">
                <a:latin typeface="Calibri" panose="020F0502020204030204" pitchFamily="34" charset="0"/>
              </a:rPr>
              <a:t>       </a:t>
            </a:r>
          </a:p>
        </p:txBody>
      </p:sp>
      <p:sp>
        <p:nvSpPr>
          <p:cNvPr id="27654" name="Text Box 6"/>
          <p:cNvSpPr txBox="1"/>
          <p:nvPr/>
        </p:nvSpPr>
        <p:spPr>
          <a:xfrm>
            <a:off x="2057400" y="3200400"/>
            <a:ext cx="6172200" cy="28384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lstStyle/>
          <a:p>
            <a:pPr>
              <a:spcBef>
                <a:spcPct val="10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Calibri" panose="020F0502020204030204" pitchFamily="34" charset="0"/>
              </a:rPr>
              <a:t>闪闪的      小小的      红红的</a:t>
            </a:r>
          </a:p>
          <a:p>
            <a:pPr>
              <a:spcBef>
                <a:spcPct val="10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Calibri" panose="020F0502020204030204" pitchFamily="34" charset="0"/>
              </a:rPr>
              <a:t>弯弯的      大大的      黑黑的      </a:t>
            </a:r>
          </a:p>
          <a:p>
            <a:pPr>
              <a:spcBef>
                <a:spcPct val="10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Calibri" panose="020F0502020204030204" pitchFamily="34" charset="0"/>
              </a:rPr>
              <a:t>胖胖的      美美的      白白的</a:t>
            </a:r>
            <a:endParaRPr lang="zh-CN" altLang="en-US" sz="3600" b="1" u="sng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4" descr="af949c76gcb8a22c965de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52387"/>
            <a:ext cx="9163050" cy="691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3"/>
          <p:cNvSpPr txBox="1"/>
          <p:nvPr/>
        </p:nvSpPr>
        <p:spPr>
          <a:xfrm>
            <a:off x="1547813" y="1484313"/>
            <a:ext cx="7318029" cy="378565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大海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又宽又远</a:t>
            </a:r>
          </a:p>
          <a:p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沙滩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又长又软</a:t>
            </a:r>
          </a:p>
          <a:p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4" descr="af949c76gcb8a22c965de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9525"/>
            <a:ext cx="9163050" cy="685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文本框 1"/>
          <p:cNvSpPr txBox="1"/>
          <p:nvPr/>
        </p:nvSpPr>
        <p:spPr>
          <a:xfrm>
            <a:off x="1931988" y="481013"/>
            <a:ext cx="5084762" cy="5211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又（  ）又（  ）</a:t>
            </a:r>
          </a:p>
          <a:p>
            <a:endParaRPr lang="zh-CN" altLang="en-US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又（  ）又（  ）</a:t>
            </a:r>
          </a:p>
          <a:p>
            <a:endParaRPr lang="zh-CN" altLang="en-US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又（  ）又（  ）</a:t>
            </a:r>
          </a:p>
          <a:p>
            <a:endParaRPr lang="zh-CN" altLang="en-US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又（  ）又（  ）</a:t>
            </a:r>
            <a:endParaRPr lang="zh-CN" altLang="en-US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9940" name="Text Box 4"/>
          <p:cNvSpPr txBox="1"/>
          <p:nvPr/>
        </p:nvSpPr>
        <p:spPr>
          <a:xfrm>
            <a:off x="3132138" y="404813"/>
            <a:ext cx="80327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大</a:t>
            </a:r>
          </a:p>
        </p:txBody>
      </p:sp>
      <p:sp>
        <p:nvSpPr>
          <p:cNvPr id="39941" name="Text Box 5"/>
          <p:cNvSpPr txBox="1"/>
          <p:nvPr/>
        </p:nvSpPr>
        <p:spPr>
          <a:xfrm>
            <a:off x="5651500" y="476250"/>
            <a:ext cx="803275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圆</a:t>
            </a:r>
          </a:p>
        </p:txBody>
      </p:sp>
      <p:sp>
        <p:nvSpPr>
          <p:cNvPr id="39942" name="Text Box 6"/>
          <p:cNvSpPr txBox="1"/>
          <p:nvPr/>
        </p:nvSpPr>
        <p:spPr>
          <a:xfrm>
            <a:off x="3132138" y="1844675"/>
            <a:ext cx="8032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松</a:t>
            </a:r>
          </a:p>
        </p:txBody>
      </p:sp>
      <p:sp>
        <p:nvSpPr>
          <p:cNvPr id="39943" name="Text Box 7"/>
          <p:cNvSpPr txBox="1"/>
          <p:nvPr/>
        </p:nvSpPr>
        <p:spPr>
          <a:xfrm>
            <a:off x="5580063" y="1916113"/>
            <a:ext cx="803275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软</a:t>
            </a:r>
          </a:p>
        </p:txBody>
      </p:sp>
      <p:sp>
        <p:nvSpPr>
          <p:cNvPr id="39944" name="Text Box 8"/>
          <p:cNvSpPr txBox="1"/>
          <p:nvPr/>
        </p:nvSpPr>
        <p:spPr>
          <a:xfrm>
            <a:off x="3132138" y="3357563"/>
            <a:ext cx="80327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香</a:t>
            </a:r>
          </a:p>
        </p:txBody>
      </p:sp>
      <p:sp>
        <p:nvSpPr>
          <p:cNvPr id="39945" name="Text Box 9"/>
          <p:cNvSpPr txBox="1"/>
          <p:nvPr/>
        </p:nvSpPr>
        <p:spPr>
          <a:xfrm>
            <a:off x="5724525" y="3357563"/>
            <a:ext cx="80327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甜</a:t>
            </a:r>
          </a:p>
        </p:txBody>
      </p:sp>
      <p:sp>
        <p:nvSpPr>
          <p:cNvPr id="39946" name="Text Box 10"/>
          <p:cNvSpPr txBox="1"/>
          <p:nvPr/>
        </p:nvSpPr>
        <p:spPr>
          <a:xfrm>
            <a:off x="3132138" y="4870450"/>
            <a:ext cx="8032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细</a:t>
            </a:r>
          </a:p>
        </p:txBody>
      </p:sp>
      <p:sp>
        <p:nvSpPr>
          <p:cNvPr id="39947" name="Text Box 11"/>
          <p:cNvSpPr txBox="1"/>
          <p:nvPr/>
        </p:nvSpPr>
        <p:spPr>
          <a:xfrm>
            <a:off x="5651500" y="4797425"/>
            <a:ext cx="8032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p4.so.qhmsg.com/t010a3db1271a11e12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1"/>
          <p:cNvSpPr/>
          <p:nvPr/>
        </p:nvSpPr>
        <p:spPr>
          <a:xfrm>
            <a:off x="596900" y="674688"/>
            <a:ext cx="7950200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雪白雪白的浪花，哗哗地笑着，涌向沙滩，悄悄撒下小小的海螺和贝壳。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722438" y="1557338"/>
            <a:ext cx="36782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345363" y="977900"/>
            <a:ext cx="947738" cy="836613"/>
          </a:xfrm>
          <a:prstGeom prst="rect">
            <a:avLst/>
          </a:prstGeom>
          <a:noFill/>
          <a:ln w="317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375" y="1785938"/>
            <a:ext cx="949325" cy="836613"/>
          </a:xfrm>
          <a:prstGeom prst="rect">
            <a:avLst/>
          </a:prstGeom>
          <a:noFill/>
          <a:ln w="317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7688" y="1785938"/>
            <a:ext cx="947738" cy="836613"/>
          </a:xfrm>
          <a:prstGeom prst="rect">
            <a:avLst/>
          </a:prstGeom>
          <a:noFill/>
          <a:ln w="317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797050" y="1557338"/>
            <a:ext cx="36782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4" descr="af949c76gcb8a22c965de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3050" cy="6888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1"/>
          <p:cNvSpPr txBox="1"/>
          <p:nvPr/>
        </p:nvSpPr>
        <p:spPr>
          <a:xfrm>
            <a:off x="3492500" y="260350"/>
            <a:ext cx="5397500" cy="2944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雪白的浪花</a:t>
            </a:r>
          </a:p>
          <a:p>
            <a:pPr>
              <a:lnSpc>
                <a:spcPct val="13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雪白雪白的浪花</a:t>
            </a:r>
          </a:p>
          <a:p>
            <a:pPr>
              <a:lnSpc>
                <a:spcPct val="13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雪白雪白的（   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27573"/>
          <a:stretch>
            <a:fillRect/>
          </a:stretch>
        </p:blipFill>
        <p:spPr>
          <a:xfrm>
            <a:off x="0" y="188913"/>
            <a:ext cx="3132138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44900"/>
            <a:ext cx="4787900" cy="321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3"/>
          <p:cNvPicPr>
            <a:picLocks noChangeAspect="1"/>
          </p:cNvPicPr>
          <p:nvPr/>
        </p:nvPicPr>
        <p:blipFill>
          <a:blip r:embed="rId5"/>
          <a:srcRect t="10861" r="5200" b="13530"/>
          <a:stretch>
            <a:fillRect/>
          </a:stretch>
        </p:blipFill>
        <p:spPr>
          <a:xfrm>
            <a:off x="5292725" y="3394075"/>
            <a:ext cx="3600450" cy="346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p4.so.qhmsg.com/t010a3db1271a11e12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矩形 1"/>
          <p:cNvSpPr/>
          <p:nvPr/>
        </p:nvSpPr>
        <p:spPr>
          <a:xfrm>
            <a:off x="714375" y="1143000"/>
            <a:ext cx="7950200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大海，蓝蓝的，又宽又远。沙滩，黄黄的，又长又软。雪白雪白的浪花，哗哗地笑着，涌向沙滩，悄悄撒下小小的海螺和贝壳。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001250" y="2571750"/>
            <a:ext cx="617538" cy="6524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893" name="TextBox 11"/>
          <p:cNvSpPr txBox="1"/>
          <p:nvPr/>
        </p:nvSpPr>
        <p:spPr>
          <a:xfrm>
            <a:off x="0" y="0"/>
            <a:ext cx="39290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美美地读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/>
          </p:cNvSpPr>
          <p:nvPr>
            <p:ph type="title"/>
          </p:nvPr>
        </p:nvSpPr>
        <p:spPr>
          <a:xfrm>
            <a:off x="428625" y="427038"/>
            <a:ext cx="8715375" cy="2101850"/>
          </a:xfrm>
          <a:ln/>
        </p:spPr>
        <p:txBody>
          <a:bodyPr vert="horz" wrap="square" lIns="91440" tIns="45720" rIns="91440" bIns="45720" anchor="ctr"/>
          <a:lstStyle/>
          <a:p>
            <a:pPr algn="l">
              <a:lnSpc>
                <a:spcPct val="120000"/>
              </a:lnSpc>
            </a:pPr>
            <a:r>
              <a:rPr lang="zh-CN" altLang="en-US" b="1" dirty="0"/>
              <a:t> </a:t>
            </a:r>
            <a:br>
              <a:rPr lang="zh-CN" altLang="en-US" b="1" dirty="0"/>
            </a:br>
            <a:br>
              <a:rPr lang="zh-CN" altLang="en-US" b="1" dirty="0"/>
            </a:b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读一读第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自然段，想一想：</a:t>
            </a:r>
            <a:b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小娃娃的项链是用什么做成的？ </a:t>
            </a:r>
            <a:b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大海的项链是什么？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6563" y="484188"/>
            <a:ext cx="79406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阅读第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自然段，说说小娃娃用什么做成了项链？</a:t>
            </a:r>
          </a:p>
        </p:txBody>
      </p:sp>
      <p:sp>
        <p:nvSpPr>
          <p:cNvPr id="39939" name="矩形 3"/>
          <p:cNvSpPr/>
          <p:nvPr/>
        </p:nvSpPr>
        <p:spPr>
          <a:xfrm>
            <a:off x="665163" y="1182688"/>
            <a:ext cx="7662862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小娃娃嘻嘻地笑着，迎上去，捡起小小的海螺和贝壳，穿成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彩色的项链</a:t>
            </a:r>
            <a:r>
              <a:rPr lang="zh-CN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，挂在胸前。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0" name="矩形 29701"/>
          <p:cNvSpPr>
            <a:spLocks noTextEdit="1"/>
          </p:cNvSpPr>
          <p:nvPr/>
        </p:nvSpPr>
        <p:spPr>
          <a:xfrm>
            <a:off x="7772400" y="6148388"/>
            <a:ext cx="1371600" cy="4683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18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</a:p>
        </p:txBody>
      </p:sp>
      <p:pic>
        <p:nvPicPr>
          <p:cNvPr id="7" name="Picture 2" descr="E:\孙巧灵\2016秋上\上课课件\制作\R一语上\人一语大课堂（正文）\7D-11B.tif"/>
          <p:cNvPicPr>
            <a:picLocks noChangeAspect="1"/>
          </p:cNvPicPr>
          <p:nvPr/>
        </p:nvPicPr>
        <p:blipFill>
          <a:blip r:embed="rId2"/>
          <a:srcRect r="51193"/>
          <a:stretch>
            <a:fillRect/>
          </a:stretch>
        </p:blipFill>
        <p:spPr>
          <a:xfrm>
            <a:off x="5016500" y="3798888"/>
            <a:ext cx="3163888" cy="28178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1214438" y="2786063"/>
            <a:ext cx="37750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52463" y="4694238"/>
            <a:ext cx="443230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彩色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63863" y="4694238"/>
            <a:ext cx="131762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项链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 descr="af949c76gcb8a22c965de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9525"/>
            <a:ext cx="9163050" cy="6853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图片 4" descr="b1256cf87c87"/>
          <p:cNvPicPr>
            <a:picLocks noChangeAspect="1"/>
          </p:cNvPicPr>
          <p:nvPr/>
        </p:nvPicPr>
        <p:blipFill>
          <a:blip r:embed="rId3"/>
          <a:srcRect b="5217"/>
          <a:stretch>
            <a:fillRect/>
          </a:stretch>
        </p:blipFill>
        <p:spPr>
          <a:xfrm>
            <a:off x="0" y="3175"/>
            <a:ext cx="9161463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4" name="文本框 1"/>
          <p:cNvSpPr txBox="1"/>
          <p:nvPr/>
        </p:nvSpPr>
        <p:spPr>
          <a:xfrm>
            <a:off x="0" y="503238"/>
            <a:ext cx="9144000" cy="22875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小娃娃嘻嘻地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笑着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迎上去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捡起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小小的海螺和贝壳，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穿成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彩色的项链，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挂在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胸前</a:t>
            </a:r>
            <a:r>
              <a:rPr lang="zh-CN" altLang="en-US" sz="4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microfotos.com/pic/0/21/2192/219270preview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1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矩形 1"/>
          <p:cNvSpPr/>
          <p:nvPr/>
        </p:nvSpPr>
        <p:spPr>
          <a:xfrm>
            <a:off x="1490663" y="1535113"/>
            <a:ext cx="7653337" cy="1795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rgbClr val="00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>
                <a:solidFill>
                  <a:srgbClr val="00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快活的脚印落在沙滩上，穿成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金色的项链</a:t>
            </a:r>
            <a:r>
              <a:rPr lang="zh-CN" altLang="zh-CN" sz="4000" b="1" dirty="0">
                <a:solidFill>
                  <a:srgbClr val="00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，挂在大海胸前。</a:t>
            </a:r>
            <a:endParaRPr lang="zh-CN" altLang="en-US" sz="4000" b="1" dirty="0">
              <a:solidFill>
                <a:srgbClr val="00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857500" y="2500313"/>
            <a:ext cx="2143125" cy="714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0"/>
          <p:cNvGrpSpPr/>
          <p:nvPr/>
        </p:nvGrpSpPr>
        <p:grpSpPr>
          <a:xfrm>
            <a:off x="0" y="269875"/>
            <a:ext cx="3657600" cy="1700213"/>
            <a:chOff x="0" y="202019"/>
            <a:chExt cx="3657600" cy="1275907"/>
          </a:xfrm>
        </p:grpSpPr>
        <p:sp>
          <p:nvSpPr>
            <p:cNvPr id="8" name="云形标注 7"/>
            <p:cNvSpPr/>
            <p:nvPr/>
          </p:nvSpPr>
          <p:spPr>
            <a:xfrm>
              <a:off x="0" y="202019"/>
              <a:ext cx="3657600" cy="1275907"/>
            </a:xfrm>
            <a:prstGeom prst="cloudCallout">
              <a:avLst>
                <a:gd name="adj1" fmla="val 13934"/>
                <a:gd name="adj2" fmla="val 65000"/>
              </a:avLst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994" name="矩形 9"/>
            <p:cNvSpPr/>
            <p:nvPr/>
          </p:nvSpPr>
          <p:spPr>
            <a:xfrm>
              <a:off x="294565" y="547584"/>
              <a:ext cx="3068469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这是谁的脚印？</a:t>
              </a:r>
              <a:endParaRPr lang="zh-CN" altLang="en-US" sz="14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90663" y="4170363"/>
            <a:ext cx="443230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金色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02063" y="4170363"/>
            <a:ext cx="131603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项链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46225" y="5195888"/>
            <a:ext cx="5278438" cy="769937"/>
          </a:xfrm>
          <a:prstGeom prst="rect">
            <a:avLst/>
          </a:prstGeom>
          <a:solidFill>
            <a:srgbClr val="00CC00">
              <a:alpha val="43137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大海的项链是什么？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3700" y="581025"/>
            <a:ext cx="412908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金色的（       ）</a:t>
            </a:r>
          </a:p>
        </p:txBody>
      </p:sp>
      <p:sp>
        <p:nvSpPr>
          <p:cNvPr id="6" name="矩形 5"/>
          <p:cNvSpPr/>
          <p:nvPr/>
        </p:nvSpPr>
        <p:spPr>
          <a:xfrm>
            <a:off x="2536825" y="498475"/>
            <a:ext cx="1316038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麦穗</a:t>
            </a:r>
            <a:endParaRPr lang="zh-CN" altLang="en-US" dirty="0">
              <a:solidFill>
                <a:srgbClr val="FFC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6713" y="1600200"/>
            <a:ext cx="41275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金色的（       ）</a:t>
            </a:r>
          </a:p>
        </p:txBody>
      </p:sp>
      <p:sp>
        <p:nvSpPr>
          <p:cNvPr id="8" name="矩形 7"/>
          <p:cNvSpPr/>
          <p:nvPr/>
        </p:nvSpPr>
        <p:spPr>
          <a:xfrm>
            <a:off x="2508250" y="1517650"/>
            <a:ext cx="1316038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星星</a:t>
            </a:r>
            <a:endParaRPr lang="zh-CN" altLang="en-US" dirty="0">
              <a:solidFill>
                <a:srgbClr val="FFC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6713" y="2670175"/>
            <a:ext cx="41275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雪白的（       ）</a:t>
            </a:r>
          </a:p>
        </p:txBody>
      </p:sp>
      <p:sp>
        <p:nvSpPr>
          <p:cNvPr id="10" name="矩形 9"/>
          <p:cNvSpPr/>
          <p:nvPr/>
        </p:nvSpPr>
        <p:spPr>
          <a:xfrm>
            <a:off x="2508250" y="2587625"/>
            <a:ext cx="1316038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羽毛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6713" y="3714750"/>
            <a:ext cx="41275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雪白的（       ）</a:t>
            </a:r>
          </a:p>
        </p:txBody>
      </p:sp>
      <p:sp>
        <p:nvSpPr>
          <p:cNvPr id="12" name="矩形 11"/>
          <p:cNvSpPr/>
          <p:nvPr/>
        </p:nvSpPr>
        <p:spPr>
          <a:xfrm>
            <a:off x="2508250" y="3632200"/>
            <a:ext cx="1316038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棉花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6713" y="4656138"/>
            <a:ext cx="41275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快活的（       ）</a:t>
            </a:r>
          </a:p>
        </p:txBody>
      </p:sp>
      <p:sp>
        <p:nvSpPr>
          <p:cNvPr id="14" name="矩形 13"/>
          <p:cNvSpPr/>
          <p:nvPr/>
        </p:nvSpPr>
        <p:spPr>
          <a:xfrm>
            <a:off x="2508250" y="4573588"/>
            <a:ext cx="1316038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</a:t>
            </a:r>
            <a:endParaRPr lang="zh-CN" altLang="en-US" dirty="0">
              <a:solidFill>
                <a:srgbClr val="00FF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713" y="5716588"/>
            <a:ext cx="41275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快活的（       ）</a:t>
            </a:r>
          </a:p>
        </p:txBody>
      </p:sp>
      <p:sp>
        <p:nvSpPr>
          <p:cNvPr id="16" name="矩形 15"/>
          <p:cNvSpPr/>
          <p:nvPr/>
        </p:nvSpPr>
        <p:spPr>
          <a:xfrm>
            <a:off x="2197100" y="5649913"/>
            <a:ext cx="188277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</a:t>
            </a:r>
            <a:endParaRPr lang="zh-CN" altLang="en-US" dirty="0">
              <a:solidFill>
                <a:srgbClr val="00FF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22788" y="573088"/>
            <a:ext cx="412750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金色的（       ）</a:t>
            </a:r>
          </a:p>
        </p:txBody>
      </p:sp>
      <p:sp>
        <p:nvSpPr>
          <p:cNvPr id="18" name="矩形 17"/>
          <p:cNvSpPr/>
          <p:nvPr/>
        </p:nvSpPr>
        <p:spPr>
          <a:xfrm>
            <a:off x="6605588" y="447675"/>
            <a:ext cx="1316037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沙滩</a:t>
            </a:r>
            <a:endParaRPr lang="zh-CN" altLang="en-US" dirty="0">
              <a:solidFill>
                <a:srgbClr val="FFC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22788" y="1582738"/>
            <a:ext cx="41275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金色的（       ）</a:t>
            </a:r>
          </a:p>
        </p:txBody>
      </p:sp>
      <p:sp>
        <p:nvSpPr>
          <p:cNvPr id="20" name="矩形 19"/>
          <p:cNvSpPr/>
          <p:nvPr/>
        </p:nvSpPr>
        <p:spPr>
          <a:xfrm>
            <a:off x="6353175" y="1500188"/>
            <a:ext cx="188277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油菜花</a:t>
            </a:r>
            <a:endParaRPr lang="zh-CN" altLang="en-US" dirty="0">
              <a:solidFill>
                <a:srgbClr val="FFC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94213" y="2651125"/>
            <a:ext cx="41275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雪白的（       ）</a:t>
            </a:r>
          </a:p>
        </p:txBody>
      </p:sp>
      <p:sp>
        <p:nvSpPr>
          <p:cNvPr id="22" name="矩形 21"/>
          <p:cNvSpPr/>
          <p:nvPr/>
        </p:nvSpPr>
        <p:spPr>
          <a:xfrm>
            <a:off x="6637338" y="2568575"/>
            <a:ext cx="1316037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云朵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94213" y="3709988"/>
            <a:ext cx="41275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雪白的（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）</a:t>
            </a:r>
          </a:p>
        </p:txBody>
      </p:sp>
      <p:sp>
        <p:nvSpPr>
          <p:cNvPr id="24" name="矩形 23"/>
          <p:cNvSpPr/>
          <p:nvPr/>
        </p:nvSpPr>
        <p:spPr>
          <a:xfrm>
            <a:off x="6637338" y="3627438"/>
            <a:ext cx="131603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面粉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89450" y="4649788"/>
            <a:ext cx="4129088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快活的（       ）</a:t>
            </a:r>
          </a:p>
        </p:txBody>
      </p:sp>
      <p:sp>
        <p:nvSpPr>
          <p:cNvPr id="26" name="矩形 25"/>
          <p:cNvSpPr/>
          <p:nvPr/>
        </p:nvSpPr>
        <p:spPr>
          <a:xfrm>
            <a:off x="6670675" y="4567238"/>
            <a:ext cx="1316038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小鱼</a:t>
            </a:r>
            <a:endParaRPr lang="zh-CN" altLang="en-US" dirty="0">
              <a:solidFill>
                <a:srgbClr val="00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4"/>
          <p:cNvSpPr>
            <a:spLocks noGrp="1"/>
          </p:cNvSpPr>
          <p:nvPr>
            <p:ph type="title"/>
          </p:nvPr>
        </p:nvSpPr>
        <p:spPr>
          <a:xfrm>
            <a:off x="5588000" y="241300"/>
            <a:ext cx="3736975" cy="5876925"/>
          </a:xfrm>
          <a:ln/>
        </p:spPr>
        <p:txBody>
          <a:bodyPr vert="horz" wrap="square" lIns="91440" tIns="45720" rIns="91440" bIns="45720" anchor="ctr"/>
          <a:lstStyle/>
          <a:p>
            <a:pPr algn="l">
              <a:lnSpc>
                <a:spcPct val="120000"/>
              </a:lnSpc>
            </a:pPr>
            <a:r>
              <a:rPr lang="zh-CN" altLang="en-US" sz="4800" b="1" dirty="0"/>
              <a:t>       快活的脚印落在沙滩上，穿成金色的项链，挂在大海胸前。</a:t>
            </a:r>
            <a:endParaRPr lang="zh-CN" altLang="en-US" dirty="0"/>
          </a:p>
        </p:txBody>
      </p:sp>
      <p:pic>
        <p:nvPicPr>
          <p:cNvPr id="44035" name="图片 1"/>
          <p:cNvPicPr>
            <a:picLocks noChangeAspect="1"/>
          </p:cNvPicPr>
          <p:nvPr/>
        </p:nvPicPr>
        <p:blipFill>
          <a:blip r:embed="rId2"/>
          <a:srcRect b="13521"/>
          <a:stretch>
            <a:fillRect/>
          </a:stretch>
        </p:blipFill>
        <p:spPr>
          <a:xfrm>
            <a:off x="73025" y="74613"/>
            <a:ext cx="5514975" cy="6599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endParaRPr lang="zh-CN" altLang="en-US" dirty="0"/>
          </a:p>
        </p:txBody>
      </p:sp>
      <p:pic>
        <p:nvPicPr>
          <p:cNvPr id="45059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-82550" y="682625"/>
            <a:ext cx="9023350" cy="5813425"/>
          </a:xfrm>
          <a:ln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endParaRPr lang="zh-CN" altLang="en-US" dirty="0"/>
          </a:p>
        </p:txBody>
      </p:sp>
      <p:pic>
        <p:nvPicPr>
          <p:cNvPr id="46083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779463"/>
            <a:ext cx="8832850" cy="5754687"/>
          </a:xfrm>
          <a:ln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54" r:id="rId2" imgW="4038600" imgH="3133725"/>
        </mc:Choice>
        <mc:Fallback>
          <p:control r:id="rId2" imgW="4038600" imgH="3133725">
            <p:pic>
              <p:nvPicPr>
                <p:cNvPr id="2" name="ShockwaveFlash1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8313" y="2133600"/>
                  <a:ext cx="4038600" cy="3133725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55" r:id="rId3" imgW="4038600" imgH="3278187"/>
        </mc:Choice>
        <mc:Fallback>
          <p:control r:id="rId3" imgW="4038600" imgH="3278187">
            <p:pic>
              <p:nvPicPr>
                <p:cNvPr id="3" name="ShockwaveFlash2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648200" y="1989138"/>
                  <a:ext cx="4038600" cy="3278187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www.xingzhiyue.com/images/nfwwolttmnrw43romnxw2/bimg/338/13016.jpg"/>
          <p:cNvPicPr>
            <a:picLocks noChangeAspect="1"/>
          </p:cNvPicPr>
          <p:nvPr/>
        </p:nvPicPr>
        <p:blipFill>
          <a:blip r:embed="rId2"/>
          <a:srcRect r="17180" b="12448"/>
          <a:stretch>
            <a:fillRect/>
          </a:stretch>
        </p:blipFill>
        <p:spPr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文本框 2"/>
          <p:cNvSpPr txBox="1"/>
          <p:nvPr/>
        </p:nvSpPr>
        <p:spPr>
          <a:xfrm>
            <a:off x="184150" y="153988"/>
            <a:ext cx="17145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</a:p>
        </p:txBody>
      </p:sp>
      <p:sp>
        <p:nvSpPr>
          <p:cNvPr id="47108" name="矩形 1"/>
          <p:cNvSpPr/>
          <p:nvPr/>
        </p:nvSpPr>
        <p:spPr>
          <a:xfrm>
            <a:off x="1541463" y="153988"/>
            <a:ext cx="8239125" cy="3938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en-US" altLang="zh-CN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endParaRPr lang="en-US" altLang="zh-CN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大海，大海，像个摇篮。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摇过去，白帆点点。</a:t>
            </a:r>
          </a:p>
          <a:p>
            <a:pPr>
              <a:lnSpc>
                <a:spcPts val="5000"/>
              </a:lnSpc>
            </a:pPr>
            <a:r>
              <a:rPr lang="zh-CN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摇过来，鱼虾满船。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大海，大海，多大多宽！</a:t>
            </a:r>
          </a:p>
          <a:p>
            <a:pPr>
              <a:lnSpc>
                <a:spcPts val="5000"/>
              </a:lnSpc>
            </a:pPr>
            <a:r>
              <a:rPr lang="zh-CN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瞧，太阳月亮，也睡在里边。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" y="411163"/>
            <a:ext cx="10058400" cy="6035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0" y="15875"/>
            <a:ext cx="9159875" cy="681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0" y="0"/>
            <a:ext cx="9525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6950" y="209550"/>
            <a:ext cx="3395663" cy="3213100"/>
            <a:chOff x="997221" y="156751"/>
            <a:chExt cx="3395119" cy="2410649"/>
          </a:xfrm>
        </p:grpSpPr>
        <p:pic>
          <p:nvPicPr>
            <p:cNvPr id="12300" name="Picture 5" descr="E:\孙巧灵\2016秋上\上课课件\制作\R一语上\人一语大课堂（正文）\海水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7221" y="156751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1" name="TextBox 8"/>
            <p:cNvSpPr txBox="1"/>
            <p:nvPr/>
          </p:nvSpPr>
          <p:spPr>
            <a:xfrm>
              <a:off x="997221" y="156751"/>
              <a:ext cx="12192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海水</a:t>
              </a:r>
            </a:p>
          </p:txBody>
        </p:sp>
      </p:grpSp>
      <p:grpSp>
        <p:nvGrpSpPr>
          <p:cNvPr id="3" name="组合 4"/>
          <p:cNvGrpSpPr/>
          <p:nvPr/>
        </p:nvGrpSpPr>
        <p:grpSpPr>
          <a:xfrm>
            <a:off x="4549775" y="209550"/>
            <a:ext cx="3394075" cy="3213100"/>
            <a:chOff x="4549253" y="156750"/>
            <a:chExt cx="3395119" cy="2410649"/>
          </a:xfrm>
        </p:grpSpPr>
        <p:pic>
          <p:nvPicPr>
            <p:cNvPr id="12298" name="Picture 6" descr="E:\孙巧灵\2016秋上\上课课件\制作\R一语上\人一语大课堂（正文）\海滩.T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9253" y="156750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9" name="TextBox 9"/>
            <p:cNvSpPr txBox="1"/>
            <p:nvPr/>
          </p:nvSpPr>
          <p:spPr>
            <a:xfrm>
              <a:off x="4549253" y="156751"/>
              <a:ext cx="1400175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沙滩</a:t>
              </a:r>
            </a:p>
          </p:txBody>
        </p:sp>
      </p:grpSp>
      <p:grpSp>
        <p:nvGrpSpPr>
          <p:cNvPr id="4" name="组合 5"/>
          <p:cNvGrpSpPr/>
          <p:nvPr/>
        </p:nvGrpSpPr>
        <p:grpSpPr>
          <a:xfrm>
            <a:off x="996950" y="3486150"/>
            <a:ext cx="3395663" cy="3214688"/>
            <a:chOff x="997221" y="2615025"/>
            <a:chExt cx="3395119" cy="2410649"/>
          </a:xfrm>
        </p:grpSpPr>
        <p:pic>
          <p:nvPicPr>
            <p:cNvPr id="12296" name="Picture 7" descr="E:\孙巧灵\2016秋上\上课课件\制作\R一语上\人一语大课堂（正文）\海浪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7221" y="2615025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7" name="TextBox 10"/>
            <p:cNvSpPr txBox="1"/>
            <p:nvPr/>
          </p:nvSpPr>
          <p:spPr>
            <a:xfrm>
              <a:off x="997221" y="2624550"/>
              <a:ext cx="13335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海浪</a:t>
              </a:r>
            </a:p>
          </p:txBody>
        </p:sp>
      </p:grpSp>
      <p:sp>
        <p:nvSpPr>
          <p:cNvPr id="12293" name="矩形 8205"/>
          <p:cNvSpPr>
            <a:spLocks noTextEdit="1"/>
          </p:cNvSpPr>
          <p:nvPr/>
        </p:nvSpPr>
        <p:spPr>
          <a:xfrm>
            <a:off x="7772400" y="6148388"/>
            <a:ext cx="1371600" cy="4683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304" name="Picture 16" descr="http://p4.so.qhmsg.com/bdr/_240_/t011fcafac6d2b1fc5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500438"/>
            <a:ext cx="3443288" cy="309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4572000" y="357346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海螺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4" descr="af949c76gcb8a22c965de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987"/>
            <a:ext cx="9164638" cy="692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1"/>
          <p:cNvSpPr txBox="1"/>
          <p:nvPr/>
        </p:nvSpPr>
        <p:spPr>
          <a:xfrm>
            <a:off x="865188" y="407988"/>
            <a:ext cx="3897221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自己学一学：</a:t>
            </a:r>
          </a:p>
        </p:txBody>
      </p:sp>
      <p:sp>
        <p:nvSpPr>
          <p:cNvPr id="4100" name="文本框 2"/>
          <p:cNvSpPr txBox="1"/>
          <p:nvPr/>
        </p:nvSpPr>
        <p:spPr>
          <a:xfrm>
            <a:off x="1047750" y="1511300"/>
            <a:ext cx="7529513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、给课文标出自然段。</a:t>
            </a:r>
          </a:p>
          <a:p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2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、在课文中圈出本课生字。</a:t>
            </a:r>
          </a:p>
          <a:p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3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、借助拼音读课文，并把课文读通顺。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731</Words>
  <Application>Microsoft Office PowerPoint</Application>
  <PresentationFormat>全屏显示(4:3)</PresentationFormat>
  <Paragraphs>208</Paragraphs>
  <Slides>45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黑体</vt:lpstr>
      <vt:lpstr>楷体</vt:lpstr>
      <vt:lpstr>楷体_GB2312</vt:lpstr>
      <vt:lpstr>宋体</vt:lpstr>
      <vt:lpstr>Arial</vt:lpstr>
      <vt:lpstr>Calibri</vt:lpstr>
      <vt:lpstr>Garamond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读一读第1自然段，想一想： 这一自然段一共几句话？课文写了哪几种事物？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读一读第2自然段，想一想：   小娃娃的项链是用什么做成的？    大海的项链是什么？</vt:lpstr>
      <vt:lpstr>PowerPoint 演示文稿</vt:lpstr>
      <vt:lpstr>PowerPoint 演示文稿</vt:lpstr>
      <vt:lpstr>PowerPoint 演示文稿</vt:lpstr>
      <vt:lpstr>PowerPoint 演示文稿</vt:lpstr>
      <vt:lpstr>       快活的脚印落在沙滩上，穿成金色的项链，挂在大海胸前。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ACER</dc:creator>
  <cp:lastModifiedBy>微软用户</cp:lastModifiedBy>
  <cp:revision>70</cp:revision>
  <dcterms:created xsi:type="dcterms:W3CDTF">2016-06-28T03:35:10Z</dcterms:created>
  <dcterms:modified xsi:type="dcterms:W3CDTF">2019-12-08T23:25:07Z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