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68" r:id="rId17"/>
    <p:sldId id="269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640" y="158750"/>
            <a:ext cx="5133975" cy="1386840"/>
          </a:xfrm>
        </p:spPr>
        <p:txBody>
          <a:bodyPr>
            <a:normAutofit fontScale="90000"/>
          </a:bodyPr>
          <a:p>
            <a:r>
              <a:rPr lang="en-US" altLang="zh-CN" b="1"/>
              <a:t>19</a:t>
            </a:r>
            <a:r>
              <a:rPr lang="zh-CN" altLang="en-US" b="1"/>
              <a:t>、蓝色的树叶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49945" y="6216650"/>
            <a:ext cx="3700780" cy="487045"/>
          </a:xfrm>
        </p:spPr>
        <p:txBody>
          <a:bodyPr>
            <a:normAutofit/>
          </a:bodyPr>
          <a:p>
            <a:r>
              <a:rPr lang="zh-CN" altLang="en-US"/>
              <a:t>繁昌县城关一小   郑智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730" y="193040"/>
            <a:ext cx="3996690" cy="1092835"/>
          </a:xfrm>
        </p:spPr>
        <p:txBody>
          <a:bodyPr/>
          <a:p>
            <a:r>
              <a:rPr lang="zh-CN" altLang="en-US" sz="5400" b="1">
                <a:solidFill>
                  <a:srgbClr val="FF0000"/>
                </a:solidFill>
              </a:rPr>
              <a:t>第二次对话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pic>
        <p:nvPicPr>
          <p:cNvPr id="4" name="内容占位符 3" descr="插图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3480" y="2439670"/>
            <a:ext cx="4495800" cy="3794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9645" y="1285875"/>
            <a:ext cx="6875780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/>
              <a:t>                 </a:t>
            </a:r>
            <a:r>
              <a:rPr lang="zh-CN" altLang="en-US" sz="3600" b="1"/>
              <a:t>李丽</a:t>
            </a:r>
            <a:r>
              <a:rPr lang="zh-CN" altLang="en-US" sz="3600" b="1" u="sng">
                <a:solidFill>
                  <a:srgbClr val="7030A0"/>
                </a:solidFill>
              </a:rPr>
              <a:t>只好</a:t>
            </a:r>
            <a:r>
              <a:rPr lang="zh-CN" altLang="en-US" sz="3600" b="1"/>
              <a:t>趴在桌子上看林园园画，</a:t>
            </a:r>
            <a:r>
              <a:rPr lang="zh-CN" altLang="en-US" sz="3600" b="1" u="sng">
                <a:solidFill>
                  <a:srgbClr val="7030A0"/>
                </a:solidFill>
              </a:rPr>
              <a:t>等</a:t>
            </a:r>
            <a:r>
              <a:rPr lang="zh-CN" altLang="en-US" sz="3600" b="1"/>
              <a:t>她都画完了，李丽说：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现在可以把你的绿铅笔借给我了吧。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/>
              <a:t>林园园说：</a:t>
            </a:r>
            <a:r>
              <a:rPr lang="en-US" altLang="zh-CN" sz="3600" b="1">
                <a:solidFill>
                  <a:srgbClr val="0070C0"/>
                </a:solidFill>
              </a:rPr>
              <a:t>“</a:t>
            </a:r>
            <a:r>
              <a:rPr lang="zh-CN" altLang="en-US" sz="3600" b="1">
                <a:solidFill>
                  <a:srgbClr val="0070C0"/>
                </a:solidFill>
              </a:rPr>
              <a:t>我怕你把笔尖弄断了。</a:t>
            </a:r>
            <a:r>
              <a:rPr lang="en-US" altLang="zh-CN" sz="3600" b="1">
                <a:solidFill>
                  <a:srgbClr val="0070C0"/>
                </a:solidFill>
              </a:rPr>
              <a:t>”</a:t>
            </a:r>
            <a:r>
              <a:rPr lang="zh-CN" altLang="en-US" sz="3600" b="1"/>
              <a:t>李丽说：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我小心一点儿。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 b="1">
                <a:solidFill>
                  <a:srgbClr val="FF0000"/>
                </a:solidFill>
              </a:rPr>
              <a:t>第三次对话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pic>
        <p:nvPicPr>
          <p:cNvPr id="4" name="内容占位符 3" descr="插图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0165" y="2619375"/>
            <a:ext cx="4328160" cy="3652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0155" y="1691005"/>
            <a:ext cx="6776720" cy="4668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      </a:t>
            </a:r>
            <a:r>
              <a:rPr lang="zh-CN" altLang="en-US" sz="3600" b="1"/>
              <a:t>林园园从盒子里拿出绿铅笔说：</a:t>
            </a:r>
            <a:r>
              <a:rPr lang="en-US" altLang="zh-CN" sz="3600" b="1">
                <a:solidFill>
                  <a:srgbClr val="00B0F0"/>
                </a:solidFill>
              </a:rPr>
              <a:t>“</a:t>
            </a:r>
            <a:r>
              <a:rPr lang="zh-CN" altLang="en-US" sz="3600" b="1">
                <a:solidFill>
                  <a:srgbClr val="00B0F0"/>
                </a:solidFill>
              </a:rPr>
              <a:t>你要注意，</a:t>
            </a:r>
            <a:r>
              <a:rPr lang="zh-CN" altLang="en-US" sz="3600" b="1" u="sng">
                <a:solidFill>
                  <a:srgbClr val="00B0F0"/>
                </a:solidFill>
              </a:rPr>
              <a:t>不要</a:t>
            </a:r>
            <a:r>
              <a:rPr lang="zh-CN" altLang="en-US" sz="3600" b="1">
                <a:solidFill>
                  <a:srgbClr val="00B0F0"/>
                </a:solidFill>
              </a:rPr>
              <a:t>削，画的时候</a:t>
            </a:r>
            <a:r>
              <a:rPr lang="zh-CN" altLang="en-US" sz="3600" b="1" u="sng">
                <a:solidFill>
                  <a:srgbClr val="00B0F0"/>
                </a:solidFill>
              </a:rPr>
              <a:t>不要</a:t>
            </a:r>
            <a:r>
              <a:rPr lang="zh-CN" altLang="en-US" sz="3600" b="1">
                <a:solidFill>
                  <a:srgbClr val="00B0F0"/>
                </a:solidFill>
              </a:rPr>
              <a:t>用力，</a:t>
            </a:r>
            <a:r>
              <a:rPr lang="zh-CN" altLang="en-US" sz="3600" b="1" u="sng">
                <a:solidFill>
                  <a:srgbClr val="00B0F0"/>
                </a:solidFill>
              </a:rPr>
              <a:t>不要</a:t>
            </a:r>
            <a:r>
              <a:rPr lang="zh-CN" altLang="en-US" sz="3600" b="1">
                <a:solidFill>
                  <a:srgbClr val="00B0F0"/>
                </a:solidFill>
              </a:rPr>
              <a:t>画得太多。</a:t>
            </a:r>
            <a:r>
              <a:rPr lang="en-US" altLang="zh-CN" sz="3600" b="1">
                <a:solidFill>
                  <a:srgbClr val="00B0F0"/>
                </a:solidFill>
              </a:rPr>
              <a:t>”</a:t>
            </a:r>
            <a:r>
              <a:rPr lang="zh-CN" altLang="en-US" sz="3600" b="1"/>
              <a:t>李丽</a:t>
            </a:r>
            <a:r>
              <a:rPr lang="zh-CN" altLang="en-US" sz="3600" b="1" u="sng">
                <a:solidFill>
                  <a:srgbClr val="7030A0"/>
                </a:solidFill>
              </a:rPr>
              <a:t>连忙</a:t>
            </a:r>
            <a:r>
              <a:rPr lang="zh-CN" altLang="en-US" sz="3600" b="1"/>
              <a:t>说：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我</a:t>
            </a:r>
            <a:r>
              <a:rPr lang="zh-CN" altLang="en-US" sz="3600" b="1" u="sng">
                <a:solidFill>
                  <a:srgbClr val="FF0000"/>
                </a:solidFill>
              </a:rPr>
              <a:t>只</a:t>
            </a:r>
            <a:r>
              <a:rPr lang="zh-CN" altLang="en-US" sz="3600" b="1">
                <a:solidFill>
                  <a:srgbClr val="FF0000"/>
                </a:solidFill>
              </a:rPr>
              <a:t>画树叶和小草。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ym typeface="+mn-ea"/>
              </a:rPr>
              <a:t>林园园皱着眉头，说：</a:t>
            </a:r>
            <a:r>
              <a:rPr lang="en-US" altLang="zh-CN" sz="4000" b="1">
                <a:solidFill>
                  <a:srgbClr val="00B0F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00B0F0"/>
                </a:solidFill>
                <a:sym typeface="+mn-ea"/>
              </a:rPr>
              <a:t>还要画小草？</a:t>
            </a:r>
            <a:r>
              <a:rPr lang="en-US" altLang="zh-CN" sz="4000" b="1">
                <a:solidFill>
                  <a:srgbClr val="00B0F0"/>
                </a:solidFill>
                <a:sym typeface="+mn-ea"/>
              </a:rPr>
              <a:t>”</a:t>
            </a:r>
            <a:r>
              <a:rPr lang="zh-CN" altLang="en-US" sz="4000" b="1">
                <a:sym typeface="+mn-ea"/>
              </a:rPr>
              <a:t>李丽看了看林园园，没有接她的绿铅笔。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  <a:p>
            <a:endParaRPr lang="en-US" altLang="zh-CN" sz="3600" b="1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段读课文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2525" y="1691005"/>
            <a:ext cx="602805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000" b="1">
                <a:sym typeface="+mn-ea"/>
              </a:rPr>
              <a:t>         </a:t>
            </a:r>
            <a:r>
              <a:rPr lang="zh-CN" altLang="en-US" sz="4000" b="1">
                <a:sym typeface="+mn-ea"/>
              </a:rPr>
              <a:t>李丽拿起自己的蓝铅笔，用心地画着一片片树叶。林园园看着这些蓝树叶，不由得脸红了。</a:t>
            </a:r>
            <a:r>
              <a:rPr lang="en-US" altLang="zh-CN" sz="4000" b="1">
                <a:sym typeface="+mn-ea"/>
              </a:rPr>
              <a:t>     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  <p:pic>
        <p:nvPicPr>
          <p:cNvPr id="7" name="内容占位符 6" descr="最后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75220" y="-22225"/>
            <a:ext cx="4671060" cy="2999105"/>
          </a:xfrm>
          <a:prstGeom prst="rect">
            <a:avLst/>
          </a:prstGeom>
        </p:spPr>
      </p:pic>
      <p:pic>
        <p:nvPicPr>
          <p:cNvPr id="8" name="内容占位符 7" descr="脸红12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75220" y="2882900"/>
            <a:ext cx="4517390" cy="34067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想一想，说一说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>
              <a:lnSpc>
                <a:spcPct val="150000"/>
              </a:lnSpc>
            </a:pPr>
            <a:r>
              <a:rPr lang="zh-CN" altLang="en-US" sz="4400" b="1">
                <a:latin typeface="+mn-ea"/>
              </a:rPr>
              <a:t>林园园为什么脸红了？</a:t>
            </a:r>
            <a:endParaRPr lang="zh-CN" altLang="en-US" sz="4400" b="1">
              <a:latin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latin typeface="+mn-ea"/>
              </a:rPr>
              <a:t>你想对林园园说点什么？</a:t>
            </a:r>
            <a:endParaRPr lang="zh-CN" altLang="en-US" sz="4400" b="1">
              <a:latin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课堂小结</a:t>
            </a:r>
            <a:endParaRPr lang="zh-CN" altLang="en-US" sz="6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>
              <a:lnSpc>
                <a:spcPct val="150000"/>
              </a:lnSpc>
            </a:pPr>
            <a:r>
              <a:rPr lang="zh-CN" altLang="en-US"/>
              <a:t>《</a:t>
            </a:r>
            <a:r>
              <a:rPr lang="zh-CN" altLang="en-US" sz="3600" b="1"/>
              <a:t>蓝色的树叶》通过李丽因为找不到蓝铅笔向林园园借，而林园园却吝啬不愿意借给她，最后李丽只能将树叶画成蓝色的这样一个小故事，告诉我们 ：</a:t>
            </a:r>
            <a:endParaRPr lang="zh-CN" altLang="en-US" sz="3600" b="1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295400" y="5269230"/>
            <a:ext cx="8354060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95400" y="4629150"/>
            <a:ext cx="83058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当别人有困难请求帮助时，要热情相助。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课后作业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>
              <a:lnSpc>
                <a:spcPct val="150000"/>
              </a:lnSpc>
            </a:pPr>
            <a:r>
              <a:rPr lang="zh-CN" altLang="en-US" sz="4000" b="1"/>
              <a:t>续写小故事：</a:t>
            </a:r>
            <a:r>
              <a:rPr lang="zh-CN" altLang="en-US" sz="4000" b="1">
                <a:sym typeface="+mn-ea"/>
              </a:rPr>
              <a:t>林园园脸红后会对李丽说点什么？她们之间会发生什么事呢？</a:t>
            </a:r>
            <a:endParaRPr lang="zh-CN" altLang="en-US" sz="4000" b="1"/>
          </a:p>
          <a:p>
            <a:endParaRPr lang="zh-CN" altLang="en-US" sz="4000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48865" y="1825625"/>
            <a:ext cx="5371465" cy="1584325"/>
          </a:xfrm>
        </p:spPr>
        <p:txBody>
          <a:bodyPr/>
          <a:p>
            <a:r>
              <a:rPr lang="zh-CN" altLang="en-US" sz="8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谢谢观看！</a:t>
            </a:r>
            <a:endParaRPr lang="zh-CN" altLang="en-US" sz="8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2952750" cy="762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endParaRPr lang="zh-CN" altLang="en-US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367665"/>
            <a:ext cx="10098405" cy="76200"/>
          </a:xfrm>
        </p:spPr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flipV="1">
            <a:off x="2262505" y="-586105"/>
            <a:ext cx="9091295" cy="411480"/>
          </a:xfrm>
        </p:spPr>
        <p:txBody>
          <a:bodyPr>
            <a:normAutofit fontScale="70000"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838200" y="-518160"/>
            <a:ext cx="6353810" cy="76200"/>
          </a:xfrm>
        </p:spPr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45505"/>
            <a:ext cx="5371465" cy="212725"/>
          </a:xfrm>
        </p:spPr>
        <p:txBody>
          <a:bodyPr>
            <a:normAutofit fontScale="30000"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80945" y="2324100"/>
            <a:ext cx="7937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sh</a:t>
            </a:r>
            <a:r>
              <a:rPr lang="zh-CN" altLang="en-US" sz="3200" b="1"/>
              <a:t>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541520" y="2418715"/>
            <a:ext cx="95186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qiān</a:t>
            </a:r>
            <a:endParaRPr lang="en-US" altLang="zh-CN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6504940" y="1480820"/>
            <a:ext cx="55372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rě</a:t>
            </a:r>
            <a:endParaRPr lang="en-US" altLang="zh-CN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7421245" y="1992630"/>
            <a:ext cx="59055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tǔ</a:t>
            </a:r>
            <a:endParaRPr lang="en-US" altLang="zh-CN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6047740" y="3372485"/>
            <a:ext cx="101092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zhuō</a:t>
            </a:r>
            <a:endParaRPr lang="en-US" altLang="zh-CN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2143760" y="3288030"/>
            <a:ext cx="62611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hé</a:t>
            </a:r>
            <a:endParaRPr lang="en-US" altLang="zh-CN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4541520" y="3956050"/>
            <a:ext cx="91630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xiāo</a:t>
            </a:r>
            <a:endParaRPr lang="en-US" altLang="zh-CN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7192010" y="4758055"/>
            <a:ext cx="81978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zhù</a:t>
            </a:r>
            <a:endParaRPr lang="en-US" altLang="zh-CN" sz="3200" b="1"/>
          </a:p>
        </p:txBody>
      </p:sp>
      <p:sp>
        <p:nvSpPr>
          <p:cNvPr id="12" name="文本框 11"/>
          <p:cNvSpPr txBox="1"/>
          <p:nvPr/>
        </p:nvSpPr>
        <p:spPr>
          <a:xfrm>
            <a:off x="8843010" y="4051935"/>
            <a:ext cx="109537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200" b="1"/>
              <a:t>zhòu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776605" y="-149860"/>
            <a:ext cx="10577195" cy="514985"/>
          </a:xfrm>
        </p:spPr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6625" y="7498080"/>
            <a:ext cx="8416290" cy="115570"/>
          </a:xfrm>
        </p:spPr>
        <p:txBody>
          <a:bodyPr>
            <a:normAutofit fontScale="25000"/>
          </a:bodyPr>
          <a:p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段读课文</a:t>
            </a:r>
            <a:endParaRPr lang="zh-CN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内容占位符 3" descr="课件插图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49845" y="0"/>
            <a:ext cx="4538980" cy="29133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2355" y="1691005"/>
            <a:ext cx="627761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/>
              <a:t>                 </a:t>
            </a:r>
            <a:r>
              <a:rPr lang="zh-CN" altLang="en-US" sz="3600" b="1"/>
              <a:t>美术课上，老师教（</a:t>
            </a:r>
            <a:r>
              <a:rPr lang="en-US" altLang="zh-CN" sz="3600" b="1"/>
              <a:t>jiāo</a:t>
            </a:r>
            <a:r>
              <a:rPr lang="zh-CN" altLang="en-US" sz="3600" b="1"/>
              <a:t>）同学们画风景，要画上树、房子和小山。李丽画好了近处的房子，远处的小山。她正要画树，可是绿铅笔找不到了。</a:t>
            </a:r>
            <a:endParaRPr lang="zh-CN" altLang="en-US" sz="3600" b="1"/>
          </a:p>
        </p:txBody>
      </p:sp>
      <p:sp>
        <p:nvSpPr>
          <p:cNvPr id="227" name=" 227"/>
          <p:cNvSpPr/>
          <p:nvPr/>
        </p:nvSpPr>
        <p:spPr>
          <a:xfrm>
            <a:off x="3665220" y="464820"/>
            <a:ext cx="3576320" cy="1226185"/>
          </a:xfrm>
          <a:prstGeom prst="wedgeEllipseCallout">
            <a:avLst>
              <a:gd name="adj1" fmla="val -34588"/>
              <a:gd name="adj2" fmla="val 6734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</a:rPr>
              <a:t>事件的起因：李丽找不到绿铅笔。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7" name="内容占位符 6" descr="第一段画画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649210" y="2800350"/>
            <a:ext cx="4539615" cy="356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段读课文</a:t>
            </a:r>
            <a:endParaRPr lang="zh-CN" altLang="en-US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9565" y="1862455"/>
            <a:ext cx="9497060" cy="3591560"/>
          </a:xfrm>
        </p:spPr>
        <p:txBody>
          <a:bodyPr>
            <a:normAutofit lnSpcReduction="20000"/>
          </a:bodyPr>
          <a:p>
            <a:pPr fontAlgn="auto">
              <a:lnSpc>
                <a:spcPct val="150000"/>
              </a:lnSpc>
            </a:pPr>
            <a:r>
              <a:rPr lang="zh-CN" altLang="en-US" sz="4000" b="1"/>
              <a:t>默读第二自然段至第四自然段</a:t>
            </a:r>
            <a:endParaRPr lang="zh-CN" altLang="en-US" sz="4000" b="1"/>
          </a:p>
          <a:p>
            <a:pPr fontAlgn="auto">
              <a:lnSpc>
                <a:spcPct val="150000"/>
              </a:lnSpc>
            </a:pPr>
            <a:r>
              <a:rPr lang="zh-CN" altLang="en-US" sz="4000" b="1"/>
              <a:t>找一找：李丽和林园园共有几次对话？分别说了什么？</a:t>
            </a:r>
            <a:endParaRPr lang="zh-CN" altLang="en-US" sz="4000" b="1"/>
          </a:p>
          <a:p>
            <a:pPr fontAlgn="auto">
              <a:lnSpc>
                <a:spcPct val="150000"/>
              </a:lnSpc>
            </a:pPr>
            <a:endParaRPr lang="zh-CN" altLang="en-US" sz="4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04165"/>
            <a:ext cx="3713480" cy="1045845"/>
          </a:xfrm>
        </p:spPr>
        <p:txBody>
          <a:bodyPr>
            <a:no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第一次对话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pic>
        <p:nvPicPr>
          <p:cNvPr id="4" name="内容占位符 3" descr="插图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42835" y="2312670"/>
            <a:ext cx="4578985" cy="3863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39520" y="1844675"/>
            <a:ext cx="602805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/>
              <a:t>       </a:t>
            </a:r>
            <a:r>
              <a:rPr lang="zh-CN" altLang="en-US" sz="3600" b="1"/>
              <a:t>李丽</a:t>
            </a:r>
            <a:r>
              <a:rPr lang="zh-CN" altLang="en-US" sz="3600" b="1" u="sng">
                <a:solidFill>
                  <a:srgbClr val="7030A0"/>
                </a:solidFill>
              </a:rPr>
              <a:t>小声</a:t>
            </a:r>
            <a:r>
              <a:rPr lang="zh-CN" altLang="en-US" sz="3600" b="1"/>
              <a:t>对林园园说：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把绿铅笔借我用一用行吗？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/>
              <a:t>林园园</a:t>
            </a:r>
            <a:r>
              <a:rPr lang="zh-CN" altLang="en-US" sz="3600" b="1" u="sng">
                <a:solidFill>
                  <a:srgbClr val="7030A0"/>
                </a:solidFill>
              </a:rPr>
              <a:t>吞吞吐吐</a:t>
            </a:r>
            <a:r>
              <a:rPr lang="zh-CN" altLang="en-US" sz="3600" b="1"/>
              <a:t>地说：</a:t>
            </a:r>
            <a:r>
              <a:rPr lang="en-US" altLang="zh-CN" sz="3600" b="1">
                <a:solidFill>
                  <a:srgbClr val="00B0F0"/>
                </a:solidFill>
              </a:rPr>
              <a:t>“</a:t>
            </a:r>
            <a:r>
              <a:rPr lang="zh-CN" altLang="en-US" sz="3600" b="1">
                <a:solidFill>
                  <a:srgbClr val="00B0F0"/>
                </a:solidFill>
              </a:rPr>
              <a:t>我还没画完呢。</a:t>
            </a:r>
            <a:r>
              <a:rPr lang="en-US" altLang="zh-CN" sz="3600" b="1">
                <a:solidFill>
                  <a:srgbClr val="00B0F0"/>
                </a:solidFill>
              </a:rPr>
              <a:t>”</a:t>
            </a:r>
            <a:endParaRPr lang="en-US" altLang="zh-CN" sz="36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想一想，说一说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auto">
              <a:lnSpc>
                <a:spcPct val="150000"/>
              </a:lnSpc>
            </a:pPr>
            <a:r>
              <a:rPr lang="zh-CN" altLang="en-US" sz="4000" b="1"/>
              <a:t>例：把绿铅笔借我用一用。</a:t>
            </a:r>
            <a:endParaRPr lang="zh-CN" altLang="en-US" sz="4000" b="1"/>
          </a:p>
          <a:p>
            <a:pPr fontAlgn="auto">
              <a:lnSpc>
                <a:spcPct val="150000"/>
              </a:lnSpc>
            </a:pPr>
            <a:r>
              <a:rPr lang="zh-CN" altLang="en-US" sz="4000" b="1"/>
              <a:t>         把绿铅笔借我用一用行吗？</a:t>
            </a:r>
            <a:endParaRPr lang="zh-CN" altLang="en-US" sz="4000" b="1"/>
          </a:p>
          <a:p>
            <a:pPr fontAlgn="auto">
              <a:lnSpc>
                <a:spcPct val="150000"/>
              </a:lnSpc>
            </a:pPr>
            <a:r>
              <a:rPr lang="zh-CN" altLang="en-US" sz="4000" b="1"/>
              <a:t>        把语文书借我用一用行吗    ？</a:t>
            </a:r>
            <a:endParaRPr lang="zh-CN" altLang="en-US" sz="4000" b="1"/>
          </a:p>
        </p:txBody>
      </p:sp>
      <p:cxnSp>
        <p:nvCxnSpPr>
          <p:cNvPr id="4" name="直接连接符 3"/>
          <p:cNvCxnSpPr/>
          <p:nvPr/>
        </p:nvCxnSpPr>
        <p:spPr>
          <a:xfrm>
            <a:off x="2098675" y="4914900"/>
            <a:ext cx="597979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</Words>
  <Application>WPS 演示</Application>
  <PresentationFormat>宽屏</PresentationFormat>
  <Paragraphs>76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19、蓝色的树叶</vt:lpstr>
      <vt:lpstr>PowerPoint 演示文稿</vt:lpstr>
      <vt:lpstr>PowerPoint 演示文稿</vt:lpstr>
      <vt:lpstr>PowerPoint 演示文稿</vt:lpstr>
      <vt:lpstr>PowerPoint 演示文稿</vt:lpstr>
      <vt:lpstr>段读课文</vt:lpstr>
      <vt:lpstr>段读课文</vt:lpstr>
      <vt:lpstr>第一次对话</vt:lpstr>
      <vt:lpstr>想一想，说一说</vt:lpstr>
      <vt:lpstr>第二次对话</vt:lpstr>
      <vt:lpstr>第三次对话</vt:lpstr>
      <vt:lpstr>段读课文</vt:lpstr>
      <vt:lpstr>想一想，说一说</vt:lpstr>
      <vt:lpstr>课堂小结</vt:lpstr>
      <vt:lpstr>课后作业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章茜</dc:creator>
  <cp:lastModifiedBy>章茜</cp:lastModifiedBy>
  <cp:revision>4</cp:revision>
  <dcterms:created xsi:type="dcterms:W3CDTF">2016-10-27T00:16:00Z</dcterms:created>
  <dcterms:modified xsi:type="dcterms:W3CDTF">2017-01-06T06:47:51Z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