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wav" ContentType="audio/x-wav"/>
  <Default Extension="png" ContentType="image/png"/>
  <Default Extension="emf" ContentType="image/x-emf"/>
  <Default Extension="rels" ContentType="application/vnd.openxmlformats-package.relationship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44" r:id="rId3"/>
    <p:sldId id="388" r:id="rId4"/>
    <p:sldId id="495" r:id="rId5"/>
    <p:sldId id="416" r:id="rId6"/>
    <p:sldId id="497" r:id="rId7"/>
    <p:sldId id="384" r:id="rId8"/>
    <p:sldId id="392" r:id="rId10"/>
    <p:sldId id="521" r:id="rId11"/>
    <p:sldId id="474" r:id="rId12"/>
    <p:sldId id="420" r:id="rId13"/>
    <p:sldId id="421" r:id="rId14"/>
    <p:sldId id="422" r:id="rId15"/>
    <p:sldId id="522" r:id="rId16"/>
    <p:sldId id="523" r:id="rId17"/>
    <p:sldId id="536" r:id="rId18"/>
    <p:sldId id="440" r:id="rId19"/>
    <p:sldId id="442" r:id="rId20"/>
    <p:sldId id="460" r:id="rId21"/>
    <p:sldId id="537" r:id="rId22"/>
    <p:sldId id="463" r:id="rId23"/>
    <p:sldId id="465" r:id="rId24"/>
    <p:sldId id="525" r:id="rId2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yan" initials="l" lastIdx="1" clrIdx="0"/>
  <p:cmAuthor id="0" name="佳琪 刘" initials="" lastIdx="0" clrIdx="0"/>
  <p:cmAuthor id="2" name="作者" initials="A" lastIdx="0" clrIdx="1"/>
  <p:cmAuthor id="4" name="Administrator" initials="A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DAE7D7"/>
    <a:srgbClr val="339933"/>
    <a:srgbClr val="006600"/>
    <a:srgbClr val="D85973"/>
    <a:srgbClr val="38E311"/>
    <a:srgbClr val="25B7C0"/>
    <a:srgbClr val="34C03E"/>
    <a:srgbClr val="3DB73D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93"/>
  </p:normalViewPr>
  <p:slideViewPr>
    <p:cSldViewPr snapToGrid="0" showGuides="1">
      <p:cViewPr varScale="1">
        <p:scale>
          <a:sx n="64" d="100"/>
          <a:sy n="64" d="100"/>
        </p:scale>
        <p:origin x="-960" y="-108"/>
      </p:cViewPr>
      <p:guideLst>
        <p:guide orient="horz" pos="2204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customXml" Target="../customXml/item1.xml"/><Relationship Id="rId30" Type="http://schemas.openxmlformats.org/officeDocument/2006/relationships/customXmlProps" Target="../customXml/itemProps3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0-11-02T11:53:47.292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2.jpe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comments" Target="../comments/comment1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15" descr="tim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10" y="-12700"/>
            <a:ext cx="12201525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4"/>
          <p:cNvSpPr/>
          <p:nvPr/>
        </p:nvSpPr>
        <p:spPr>
          <a:xfrm>
            <a:off x="-3877" y="1392238"/>
            <a:ext cx="12230100" cy="3481387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108857" tIns="54430" rIns="108857" bIns="54430" anchor="ctr"/>
          <a:lstStyle/>
          <a:p>
            <a:pPr algn="ctr" defTabSz="1087755">
              <a:spcBef>
                <a:spcPct val="50000"/>
              </a:spcBef>
            </a:pPr>
            <a:endParaRPr lang="zh-CN" altLang="en-US" sz="18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1087755"/>
            <a:endParaRPr lang="en-US" altLang="zh-CN" sz="1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5" name="Oval 5"/>
          <p:cNvSpPr/>
          <p:nvPr/>
        </p:nvSpPr>
        <p:spPr>
          <a:xfrm>
            <a:off x="319088" y="2987675"/>
            <a:ext cx="1108075" cy="833438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>
            <a:noFill/>
          </a:ln>
        </p:spPr>
        <p:txBody>
          <a:bodyPr lIns="108857" tIns="54430" rIns="108857" bIns="54430" anchor="ctr"/>
          <a:lstStyle/>
          <a:p>
            <a:pPr algn="ctr" defTabSz="1087755"/>
            <a:endParaRPr lang="en-US" altLang="zh-CN" sz="1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6" name="Oval 6"/>
          <p:cNvSpPr/>
          <p:nvPr/>
        </p:nvSpPr>
        <p:spPr>
          <a:xfrm>
            <a:off x="2108200" y="2779713"/>
            <a:ext cx="1062038" cy="796925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>
            <a:noFill/>
          </a:ln>
        </p:spPr>
        <p:txBody>
          <a:bodyPr lIns="108857" tIns="54430" rIns="108857" bIns="54430" anchor="ctr"/>
          <a:lstStyle/>
          <a:p>
            <a:pPr algn="ctr" defTabSz="1087755"/>
            <a:endParaRPr lang="en-US" altLang="zh-CN" sz="1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7" name="Oval 7"/>
          <p:cNvSpPr/>
          <p:nvPr/>
        </p:nvSpPr>
        <p:spPr>
          <a:xfrm>
            <a:off x="1300163" y="2416175"/>
            <a:ext cx="796925" cy="598488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>
            <a:noFill/>
          </a:ln>
        </p:spPr>
        <p:txBody>
          <a:bodyPr lIns="108857" tIns="54430" rIns="108857" bIns="54430" anchor="ctr"/>
          <a:lstStyle/>
          <a:p>
            <a:pPr algn="ctr" defTabSz="1087755"/>
            <a:endParaRPr lang="en-US" altLang="zh-CN" sz="1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8" name="Oval 8"/>
          <p:cNvSpPr/>
          <p:nvPr/>
        </p:nvSpPr>
        <p:spPr>
          <a:xfrm>
            <a:off x="1589088" y="3268663"/>
            <a:ext cx="328612" cy="246062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>
            <a:noFill/>
          </a:ln>
        </p:spPr>
        <p:txBody>
          <a:bodyPr lIns="108857" tIns="54430" rIns="108857" bIns="54430" anchor="ctr"/>
          <a:lstStyle/>
          <a:p>
            <a:pPr algn="ctr" defTabSz="1087755"/>
            <a:endParaRPr lang="en-US" altLang="zh-CN" sz="1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Diamond 36"/>
          <p:cNvSpPr/>
          <p:nvPr/>
        </p:nvSpPr>
        <p:spPr>
          <a:xfrm>
            <a:off x="10374313" y="2554288"/>
            <a:ext cx="534987" cy="395287"/>
          </a:xfrm>
          <a:prstGeom prst="diamond">
            <a:avLst/>
          </a:prstGeom>
          <a:solidFill>
            <a:schemeClr val="bg1">
              <a:alpha val="50195"/>
            </a:schemeClr>
          </a:solidFill>
          <a:ln w="12700">
            <a:noFill/>
          </a:ln>
        </p:spPr>
        <p:txBody>
          <a:bodyPr lIns="108857" tIns="54430" rIns="108857" bIns="54430" anchor="ctr"/>
          <a:lstStyle/>
          <a:p>
            <a:pPr algn="ctr" defTabSz="1087755"/>
            <a:endParaRPr lang="en-US" altLang="zh-CN" sz="1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2" name="Diamond 37"/>
          <p:cNvSpPr/>
          <p:nvPr/>
        </p:nvSpPr>
        <p:spPr>
          <a:xfrm>
            <a:off x="11626850" y="3282950"/>
            <a:ext cx="534988" cy="400050"/>
          </a:xfrm>
          <a:prstGeom prst="diamond">
            <a:avLst/>
          </a:prstGeom>
          <a:solidFill>
            <a:schemeClr val="bg1">
              <a:alpha val="50195"/>
            </a:schemeClr>
          </a:solidFill>
          <a:ln w="12700">
            <a:noFill/>
          </a:ln>
        </p:spPr>
        <p:txBody>
          <a:bodyPr lIns="108857" tIns="54430" rIns="108857" bIns="54430" anchor="ctr"/>
          <a:lstStyle/>
          <a:p>
            <a:pPr algn="ctr" defTabSz="1087755"/>
            <a:endParaRPr lang="en-US" altLang="zh-CN" sz="1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Diamond 38"/>
          <p:cNvSpPr/>
          <p:nvPr/>
        </p:nvSpPr>
        <p:spPr>
          <a:xfrm>
            <a:off x="11271250" y="3154363"/>
            <a:ext cx="433388" cy="330200"/>
          </a:xfrm>
          <a:prstGeom prst="diamond">
            <a:avLst/>
          </a:prstGeom>
          <a:solidFill>
            <a:schemeClr val="bg1">
              <a:alpha val="50195"/>
            </a:schemeClr>
          </a:solidFill>
          <a:ln w="12700">
            <a:noFill/>
          </a:ln>
        </p:spPr>
        <p:txBody>
          <a:bodyPr lIns="108857" tIns="54430" rIns="108857" bIns="54430" anchor="ctr"/>
          <a:lstStyle/>
          <a:p>
            <a:pPr algn="ctr" defTabSz="1087755"/>
            <a:endParaRPr lang="en-US" altLang="zh-CN" sz="1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23" name="文本框 17"/>
          <p:cNvSpPr txBox="1"/>
          <p:nvPr/>
        </p:nvSpPr>
        <p:spPr>
          <a:xfrm>
            <a:off x="811213" y="1023938"/>
            <a:ext cx="818356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1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8" name="Rectangle 60"/>
          <p:cNvSpPr>
            <a:spLocks noChangeArrowheads="1"/>
          </p:cNvSpPr>
          <p:nvPr/>
        </p:nvSpPr>
        <p:spPr bwMode="auto">
          <a:xfrm>
            <a:off x="157480" y="3484880"/>
            <a:ext cx="120675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小学语文六年级上册第五单元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59" name="Rectangle 59"/>
          <p:cNvSpPr>
            <a:spLocks noChangeArrowheads="1"/>
          </p:cNvSpPr>
          <p:nvPr/>
        </p:nvSpPr>
        <p:spPr bwMode="auto">
          <a:xfrm>
            <a:off x="2326147" y="2118570"/>
            <a:ext cx="505968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《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夏天</a:t>
            </a:r>
            <a:r>
              <a:rPr lang="zh-CN" altLang="en-US" sz="4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sym typeface="+mn-ea"/>
              </a:rPr>
              <a:t>里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的成长</a:t>
            </a:r>
            <a:r>
              <a:rPr kumimoji="0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》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3120" y="588645"/>
            <a:ext cx="5652135" cy="261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066800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1815653725"/>
                </a:ext>
              </a:extLst>
            </a:pPr>
            <a:r>
              <a:rPr lang="zh-CN" altLang="en-US" sz="42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昨天是苞蕾，今天是鲜花，明天就变成了小果实。</a:t>
            </a:r>
            <a:endParaRPr lang="zh-CN" altLang="en-US" sz="4200" b="1"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20150107171733_MXWxZ"/>
          <p:cNvPicPr>
            <a:picLocks noChangeAspect="1"/>
          </p:cNvPicPr>
          <p:nvPr/>
        </p:nvPicPr>
        <p:blipFill>
          <a:blip r:embed="rId1"/>
          <a:srcRect l="7131"/>
          <a:stretch>
            <a:fillRect/>
          </a:stretch>
        </p:blipFill>
        <p:spPr>
          <a:xfrm>
            <a:off x="-1270" y="3536950"/>
            <a:ext cx="4013835" cy="3346450"/>
          </a:xfrm>
          <a:prstGeom prst="rect">
            <a:avLst/>
          </a:prstGeom>
        </p:spPr>
      </p:pic>
      <p:pic>
        <p:nvPicPr>
          <p:cNvPr id="5" name="图片 4" descr="38016583_1409295498793"/>
          <p:cNvPicPr>
            <a:picLocks noChangeAspect="1"/>
          </p:cNvPicPr>
          <p:nvPr/>
        </p:nvPicPr>
        <p:blipFill>
          <a:blip r:embed="rId2"/>
          <a:srcRect l="23523" t="5560" r="123"/>
          <a:stretch>
            <a:fillRect/>
          </a:stretch>
        </p:blipFill>
        <p:spPr>
          <a:xfrm>
            <a:off x="4012565" y="3544570"/>
            <a:ext cx="4082415" cy="3317240"/>
          </a:xfrm>
          <a:prstGeom prst="rect">
            <a:avLst/>
          </a:prstGeom>
        </p:spPr>
      </p:pic>
      <p:pic>
        <p:nvPicPr>
          <p:cNvPr id="6" name="图片 5" descr="20151030112709_3LxPG.thumb.700_0"/>
          <p:cNvPicPr>
            <a:picLocks noChangeAspect="1"/>
          </p:cNvPicPr>
          <p:nvPr/>
        </p:nvPicPr>
        <p:blipFill>
          <a:blip r:embed="rId3"/>
          <a:srcRect l="5468" t="884" r="6423"/>
          <a:stretch>
            <a:fillRect/>
          </a:stretch>
        </p:blipFill>
        <p:spPr>
          <a:xfrm>
            <a:off x="8095615" y="3587115"/>
            <a:ext cx="4100830" cy="327469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936750" y="758825"/>
            <a:ext cx="1193800" cy="736600"/>
          </a:xfrm>
          <a:prstGeom prst="ellipse">
            <a:avLst/>
          </a:prstGeom>
          <a:noFill/>
          <a:ln w="25400">
            <a:solidFill>
              <a:srgbClr val="EF2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156835" y="759460"/>
            <a:ext cx="1135380" cy="736600"/>
          </a:xfrm>
          <a:prstGeom prst="ellipse">
            <a:avLst/>
          </a:prstGeom>
          <a:noFill/>
          <a:ln w="25400">
            <a:solidFill>
              <a:srgbClr val="F361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992120" y="1606550"/>
            <a:ext cx="1223645" cy="706755"/>
          </a:xfrm>
          <a:prstGeom prst="ellipse">
            <a:avLst/>
          </a:prstGeom>
          <a:noFill/>
          <a:ln w="25400">
            <a:solidFill>
              <a:srgbClr val="EF2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817360" y="743585"/>
            <a:ext cx="4787900" cy="1765935"/>
            <a:chOff x="10365" y="971"/>
            <a:chExt cx="7540" cy="2781"/>
          </a:xfrm>
        </p:grpSpPr>
        <p:sp>
          <p:nvSpPr>
            <p:cNvPr id="10" name="文本框 9"/>
            <p:cNvSpPr txBox="1"/>
            <p:nvPr/>
          </p:nvSpPr>
          <p:spPr>
            <a:xfrm>
              <a:off x="10365" y="1087"/>
              <a:ext cx="7540" cy="2665"/>
            </a:xfrm>
            <a:prstGeom prst="wedgeEllipseCallout">
              <a:avLst>
                <a:gd name="adj1" fmla="val -59734"/>
                <a:gd name="adj2" fmla="val -11231"/>
              </a:avLst>
            </a:prstGeom>
            <a:solidFill>
              <a:srgbClr val="FE08C7">
                <a:alpha val="44000"/>
              </a:srgbClr>
            </a:solidFill>
            <a:ln>
              <a:solidFill>
                <a:srgbClr val="7030A0">
                  <a:alpha val="74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011" y="971"/>
              <a:ext cx="6197" cy="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30000"/>
                </a:lnSpc>
              </a:pPr>
              <a:r>
                <a:rPr lang="en-US" altLang="zh-CN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虚指，表明花朵生长得快。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595880" y="2552065"/>
            <a:ext cx="74853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5400" dirty="0">
                <a:solidFill>
                  <a:srgbClr val="FF0000"/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飞快的长</a:t>
            </a:r>
            <a:r>
              <a:rPr lang="en-US" altLang="zh-CN" sz="5400" dirty="0">
                <a:solidFill>
                  <a:srgbClr val="FF0000"/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,</a:t>
            </a:r>
            <a:r>
              <a:rPr lang="zh-CN" altLang="en-US" sz="5400" dirty="0">
                <a:solidFill>
                  <a:srgbClr val="FF0000"/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跳跃的长</a:t>
            </a:r>
            <a:r>
              <a:rPr lang="en-US" altLang="zh-CN" sz="5400" dirty="0">
                <a:solidFill>
                  <a:srgbClr val="FF0000"/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,</a:t>
            </a:r>
            <a:r>
              <a:rPr lang="zh-CN" altLang="en-US" sz="5400" dirty="0">
                <a:solidFill>
                  <a:srgbClr val="FF0000"/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活生生的</a:t>
            </a:r>
            <a:r>
              <a:rPr lang="zh-CN" altLang="en-US" sz="5400" dirty="0">
                <a:solidFill>
                  <a:srgbClr val="FF0000"/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看得见的长。</a:t>
            </a:r>
            <a:endParaRPr lang="zh-CN" altLang="en-US" sz="5400" dirty="0">
              <a:solidFill>
                <a:srgbClr val="FF0000"/>
              </a:solidFill>
              <a:latin typeface="Ink Free" panose="03080402000500000000" charset="0"/>
              <a:ea typeface="黑体" panose="02010609060101010101" pitchFamily="49" charset="-122"/>
              <a:cs typeface="Ink Free" panose="03080402000500000000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8" grpId="0" bldLvl="0" animBg="1"/>
      <p:bldP spid="9" grpId="0" bldLvl="0" animBg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VCG21gic28613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0565" y="781685"/>
            <a:ext cx="3853180" cy="2684780"/>
          </a:xfrm>
          <a:prstGeom prst="rect">
            <a:avLst/>
          </a:prstGeom>
        </p:spPr>
      </p:pic>
      <p:pic>
        <p:nvPicPr>
          <p:cNvPr id="5" name="图片 4" descr="C:\Users\Administrator\Desktop\u=807663334,3671431585&amp;fm=26&amp;gp=0.jpgu=807663334,3671431585&amp;fm=26&amp;gp=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492490" y="3958590"/>
            <a:ext cx="3691255" cy="2458085"/>
          </a:xfrm>
          <a:prstGeom prst="rect">
            <a:avLst/>
          </a:prstGeom>
        </p:spPr>
      </p:pic>
      <p:pic>
        <p:nvPicPr>
          <p:cNvPr id="7" name="图片 6" descr="C:\Users\Administrator\Desktop\ffeca1c85f7ec2bceac058477594aec1(1).jpgffeca1c85f7ec2bceac058477594aec1(1)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69155" y="3915093"/>
            <a:ext cx="3812540" cy="2541270"/>
          </a:xfrm>
          <a:prstGeom prst="rect">
            <a:avLst/>
          </a:prstGeom>
          <a:ln>
            <a:noFill/>
          </a:ln>
        </p:spPr>
      </p:pic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4"/>
          <a:srcRect l="6050"/>
          <a:stretch>
            <a:fillRect/>
          </a:stretch>
        </p:blipFill>
        <p:spPr>
          <a:xfrm>
            <a:off x="4671695" y="764540"/>
            <a:ext cx="3658235" cy="27019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07340" y="708660"/>
            <a:ext cx="4074795" cy="2611120"/>
            <a:chOff x="185" y="1116"/>
            <a:chExt cx="6417" cy="4112"/>
          </a:xfrm>
        </p:grpSpPr>
        <p:sp>
          <p:nvSpPr>
            <p:cNvPr id="2" name="文本框 1"/>
            <p:cNvSpPr txBox="1"/>
            <p:nvPr/>
          </p:nvSpPr>
          <p:spPr>
            <a:xfrm>
              <a:off x="266" y="1116"/>
              <a:ext cx="6336" cy="41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	</a:t>
              </a:r>
              <a:r>
                <a:rPr lang="zh-CN" altLang="en-US" sz="4200" b="1">
                  <a:latin typeface="楷体" panose="02010609060101010101" pitchFamily="49" charset="-122"/>
                  <a:ea typeface="楷体" panose="02010609060101010101" pitchFamily="49" charset="-122"/>
                </a:rPr>
                <a:t>一块白石头，几天不见，就长满了苔藓；</a:t>
              </a:r>
              <a:endParaRPr lang="zh-CN" altLang="en-US" sz="4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标注 5"/>
            <p:cNvSpPr/>
            <p:nvPr/>
          </p:nvSpPr>
          <p:spPr>
            <a:xfrm>
              <a:off x="185" y="1302"/>
              <a:ext cx="6268" cy="3877"/>
            </a:xfrm>
            <a:prstGeom prst="wedgeRoundRectCallout">
              <a:avLst>
                <a:gd name="adj1" fmla="val 58423"/>
                <a:gd name="adj2" fmla="val 11026"/>
                <a:gd name="adj3" fmla="val 16667"/>
              </a:avLst>
            </a:prstGeom>
            <a:noFill/>
            <a:ln w="25400">
              <a:solidFill>
                <a:srgbClr val="0B5FD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9720" y="3862705"/>
            <a:ext cx="4022090" cy="2611120"/>
            <a:chOff x="242" y="6083"/>
            <a:chExt cx="6334" cy="4112"/>
          </a:xfrm>
        </p:grpSpPr>
        <p:sp>
          <p:nvSpPr>
            <p:cNvPr id="4" name="文本框 3"/>
            <p:cNvSpPr txBox="1"/>
            <p:nvPr/>
          </p:nvSpPr>
          <p:spPr>
            <a:xfrm>
              <a:off x="292" y="6083"/>
              <a:ext cx="6284" cy="41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600" b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	</a:t>
              </a:r>
              <a:r>
                <a:rPr lang="zh-CN" altLang="en-US" sz="4200" b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一片黄泥土，几天不见，就变成了草坪菜畦。</a:t>
              </a:r>
              <a:endParaRPr lang="zh-CN" altLang="en-US" sz="4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圆角矩形标注 9"/>
            <p:cNvSpPr/>
            <p:nvPr/>
          </p:nvSpPr>
          <p:spPr>
            <a:xfrm>
              <a:off x="242" y="6318"/>
              <a:ext cx="6268" cy="3877"/>
            </a:xfrm>
            <a:prstGeom prst="wedgeRoundRectCallout">
              <a:avLst>
                <a:gd name="adj1" fmla="val 58423"/>
                <a:gd name="adj2" fmla="val 11026"/>
                <a:gd name="adj3" fmla="val 16667"/>
              </a:avLst>
            </a:prstGeom>
            <a:noFill/>
            <a:ln w="25400">
              <a:solidFill>
                <a:srgbClr val="0B5FD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626360" y="2992120"/>
            <a:ext cx="7485380" cy="17532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飞快的长</a:t>
            </a:r>
            <a:r>
              <a:rPr lang="en-US" altLang="zh-CN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,</a:t>
            </a:r>
            <a:r>
              <a:rPr lang="zh-CN" altLang="en-US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跳跃的长</a:t>
            </a:r>
            <a:r>
              <a:rPr lang="en-US" altLang="zh-CN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,</a:t>
            </a:r>
            <a:r>
              <a:rPr lang="zh-CN" altLang="en-US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活生生的</a:t>
            </a:r>
            <a:r>
              <a:rPr lang="zh-CN" altLang="en-US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看得见的长。</a:t>
            </a:r>
            <a:endParaRPr lang="zh-CN" altLang="en-US" sz="5400" dirty="0">
              <a:solidFill>
                <a:srgbClr val="FF0000"/>
              </a:solidFill>
              <a:effectLst/>
              <a:latin typeface="Ink Free" panose="03080402000500000000" charset="0"/>
              <a:ea typeface="黑体" panose="02010609060101010101" pitchFamily="49" charset="-122"/>
              <a:cs typeface="Ink Free" panose="03080402000500000000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5981f97e9e3e6_610.jpg5981f97e9e3e6_610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776345" y="3825240"/>
            <a:ext cx="2672715" cy="26079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pic>
        <p:nvPicPr>
          <p:cNvPr id="4" name="图片 3" descr="C:\Users\Administrator\Desktop\true (13).jpgtrue (13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94485" y="3804920"/>
            <a:ext cx="2181860" cy="26269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8849" y="1073908"/>
            <a:ext cx="3117053" cy="2338583"/>
          </a:xfrm>
          <a:prstGeom prst="rect">
            <a:avLst/>
          </a:prstGeom>
          <a:ln w="31750">
            <a:noFill/>
          </a:ln>
        </p:spPr>
      </p:pic>
      <p:pic>
        <p:nvPicPr>
          <p:cNvPr id="6" name="图片 5" descr="20160614195131_Ni8R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8645" y="3412490"/>
            <a:ext cx="3117215" cy="24726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4983" y="1228848"/>
            <a:ext cx="7251322" cy="261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4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邻家的小猫小狗小鸡小鸭，个把月不过来，再见面，它已经有了妈妈的一半大。</a:t>
            </a:r>
            <a:endParaRPr lang="zh-CN" altLang="en-US" sz="4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813435" y="415925"/>
            <a:ext cx="3159125" cy="862330"/>
          </a:xfrm>
          <a:prstGeom prst="diamond">
            <a:avLst/>
          </a:prstGeom>
          <a:solidFill>
            <a:srgbClr val="FE09C7">
              <a:alpha val="69000"/>
            </a:srgb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动 物</a:t>
            </a:r>
            <a:endParaRPr lang="zh-CN" altLang="en-US" sz="4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55470" y="3771900"/>
            <a:ext cx="7485380" cy="17532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飞快的长</a:t>
            </a:r>
            <a:r>
              <a:rPr lang="en-US" altLang="zh-CN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,</a:t>
            </a:r>
            <a:r>
              <a:rPr lang="zh-CN" altLang="en-US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跳跃的长</a:t>
            </a:r>
            <a:r>
              <a:rPr lang="en-US" altLang="zh-CN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,</a:t>
            </a:r>
            <a:r>
              <a:rPr lang="zh-CN" altLang="en-US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活生生的</a:t>
            </a:r>
            <a:r>
              <a:rPr lang="zh-CN" altLang="en-US" sz="5400" dirty="0">
                <a:solidFill>
                  <a:srgbClr val="FF0000"/>
                </a:solidFill>
                <a:effectLst/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看得见的长。</a:t>
            </a:r>
            <a:endParaRPr lang="zh-CN" altLang="en-US" sz="5400" dirty="0">
              <a:solidFill>
                <a:srgbClr val="FF0000"/>
              </a:solidFill>
              <a:effectLst/>
              <a:latin typeface="Ink Free" panose="03080402000500000000" charset="0"/>
              <a:ea typeface="黑体" panose="02010609060101010101" pitchFamily="49" charset="-122"/>
              <a:cs typeface="Ink Free" panose="03080402000500000000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" name="矩形 29"/>
          <p:cNvSpPr/>
          <p:nvPr/>
        </p:nvSpPr>
        <p:spPr>
          <a:xfrm>
            <a:off x="0" y="0"/>
            <a:ext cx="12192000" cy="10252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根据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不同角度的选择，补充思维导图的三级分支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C9F754DE-2CAD-44b6-B708-469DEB6407EB-2" descr="qt_te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355725"/>
            <a:ext cx="10058400" cy="4146550"/>
          </a:xfrm>
          <a:prstGeom prst="rect">
            <a:avLst/>
          </a:prstGeom>
        </p:spPr>
      </p:pic>
      <p:sp>
        <p:nvSpPr>
          <p:cNvPr id="4" name="右箭头 3"/>
          <p:cNvSpPr/>
          <p:nvPr/>
        </p:nvSpPr>
        <p:spPr>
          <a:xfrm>
            <a:off x="1428750" y="3488690"/>
            <a:ext cx="2282190" cy="852170"/>
          </a:xfrm>
          <a:prstGeom prst="rightArrow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一级分支（方面）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左箭头 4"/>
          <p:cNvSpPr/>
          <p:nvPr/>
        </p:nvSpPr>
        <p:spPr>
          <a:xfrm>
            <a:off x="8194040" y="4402455"/>
            <a:ext cx="2246630" cy="951865"/>
          </a:xfrm>
          <a:prstGeom prst="leftArrow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二级分支（事例）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左箭头 2"/>
          <p:cNvSpPr/>
          <p:nvPr/>
        </p:nvSpPr>
        <p:spPr>
          <a:xfrm>
            <a:off x="8260080" y="5502275"/>
            <a:ext cx="2270760" cy="951865"/>
          </a:xfrm>
          <a:prstGeom prst="leftArrow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三级分支（角度）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72590" y="5588635"/>
            <a:ext cx="1308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长度变化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51810" y="5588635"/>
            <a:ext cx="1308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形态</a:t>
            </a:r>
            <a:r>
              <a:rPr lang="zh-CN" altLang="en-US"/>
              <a:t>变化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43425" y="5588635"/>
            <a:ext cx="1308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颜色</a:t>
            </a:r>
            <a:r>
              <a:rPr lang="zh-CN" altLang="en-US"/>
              <a:t>变化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70650" y="5588635"/>
            <a:ext cx="1308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大小</a:t>
            </a:r>
            <a:r>
              <a:rPr lang="zh-CN" altLang="en-US"/>
              <a:t>变化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29"/>
          <p:cNvSpPr/>
          <p:nvPr/>
        </p:nvSpPr>
        <p:spPr>
          <a:xfrm>
            <a:off x="0" y="0"/>
            <a:ext cx="12192000" cy="10252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自读第三段，寻找中心句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4605" y="1592580"/>
            <a:ext cx="9622155" cy="4930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草长，树木长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是一天一天地变丰满。稻秧长，甘蔗长，地是一天一天地高起来。水长瀑布长，河也是一天一天地变深变大。俗话说：“不热不长，不热不大。”随着太阳威力的增加，温度的增加，什么都在生长。最热的时候，连铁路的铁轨也长，把连接处的缝隙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几乎填满。柏油路也软绵绵的，像是高起来。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ts val="2500"/>
              </a:lnSpc>
            </a:pPr>
            <a:endParaRPr lang="zh-CN" altLang="en-US" sz="2800"/>
          </a:p>
          <a:p>
            <a:pPr>
              <a:lnSpc>
                <a:spcPts val="2500"/>
              </a:lnSpc>
            </a:pPr>
            <a:endParaRPr lang="zh-CN" altLang="en-US" sz="2800"/>
          </a:p>
          <a:p>
            <a:pPr>
              <a:lnSpc>
                <a:spcPts val="2500"/>
              </a:lnSpc>
            </a:pP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967865" y="2595245"/>
            <a:ext cx="796417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随着太阳威力的增加，温度的增加，什么都在生长。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29"/>
          <p:cNvSpPr/>
          <p:nvPr/>
        </p:nvSpPr>
        <p:spPr>
          <a:xfrm>
            <a:off x="0" y="0"/>
            <a:ext cx="12192000" cy="10252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围绕中心，作者选取了哪些事例，在文中圈画并补充思维导图。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C9F754DE-2CAD-44b6-B708-469DEB6407EB-4" descr="qt_te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1025525"/>
            <a:ext cx="12191365" cy="58331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1490" y="1450411"/>
            <a:ext cx="11078210" cy="2963338"/>
            <a:chOff x="1856" y="2726"/>
            <a:chExt cx="16393" cy="4525"/>
          </a:xfrm>
        </p:grpSpPr>
        <p:sp>
          <p:nvSpPr>
            <p:cNvPr id="6" name="圆角矩形 5"/>
            <p:cNvSpPr/>
            <p:nvPr/>
          </p:nvSpPr>
          <p:spPr>
            <a:xfrm>
              <a:off x="1856" y="2726"/>
              <a:ext cx="16393" cy="4525"/>
            </a:xfrm>
            <a:prstGeom prst="roundRect">
              <a:avLst/>
            </a:prstGeom>
            <a:solidFill>
              <a:srgbClr val="3F9E66">
                <a:alpha val="60000"/>
              </a:srgbClr>
            </a:soli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243" y="2772"/>
              <a:ext cx="15812" cy="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草</a:t>
              </a:r>
              <a:r>
                <a:rPr lang="zh-CN" altLang="en-US" sz="4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长，树木长，山是</a:t>
              </a:r>
              <a:r>
                <a:rPr lang="zh-CN" altLang="en-US" sz="4200" b="1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一天一天</a:t>
              </a:r>
              <a:r>
                <a:rPr lang="zh-CN" altLang="en-US" sz="4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地变丰满。     稻秧长，甘蔗长，地是</a:t>
              </a:r>
              <a:r>
                <a:rPr lang="zh-CN" altLang="en-US" sz="4200" b="1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一天一天</a:t>
              </a:r>
              <a:r>
                <a:rPr lang="zh-CN" altLang="en-US" sz="4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地高起来。水长</a:t>
              </a:r>
              <a:r>
                <a:rPr lang="zh-CN" altLang="en-US" sz="4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，瀑布长，河也是</a:t>
              </a:r>
              <a:r>
                <a:rPr lang="zh-CN" altLang="en-US" sz="4200" b="1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一天一天</a:t>
              </a:r>
              <a:r>
                <a:rPr lang="zh-CN" altLang="en-US" sz="4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地变宽变深。</a:t>
              </a:r>
              <a:endParaRPr lang="zh-CN" altLang="en-US" sz="4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矩形 3"/>
          <p:cNvSpPr>
            <a:spLocks noChangeArrowheads="1"/>
          </p:cNvSpPr>
          <p:nvPr/>
        </p:nvSpPr>
        <p:spPr bwMode="auto">
          <a:xfrm>
            <a:off x="2084388" y="858838"/>
            <a:ext cx="8023225" cy="2251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最热的时候，连铁路的铁轨也长，把连接处的缝隙几乎填满。柏油路也软绵绵的，像是高起来。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4276" name="TextBox 40"/>
          <p:cNvSpPr txBox="1">
            <a:spLocks noChangeArrowheads="1"/>
          </p:cNvSpPr>
          <p:nvPr/>
        </p:nvSpPr>
        <p:spPr bwMode="auto">
          <a:xfrm>
            <a:off x="2230438" y="4149725"/>
            <a:ext cx="7731125" cy="1753235"/>
          </a:xfrm>
          <a:prstGeom prst="rect">
            <a:avLst/>
          </a:prstGeom>
          <a:solidFill>
            <a:schemeClr val="bg1">
              <a:alpha val="7294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知识链接：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夏天温度升高，铁轨因膨胀所以缝隙几乎填满；柏油路因为膨胀所以也像高起来了。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一过夏天，小学生有的成了中学生，中学生有的成了大学生。升级、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跳班，快点儿，慢点儿，总是要长。北方农家的谚语说：“六月六，看谷秀。”又说：“处暑不出头，割谷喂老牛。”农作物到了该长的时候不长，或是长得太慢，就没有收成的希望。人也是一样，要赶时候，赶热天，尽量地用力量地长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12192000" cy="10252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人在夏天里的成长有什么特点呢？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5965" y="2368550"/>
            <a:ext cx="74339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一过夏天，小学生有的成了中学生，中学生有的成了大学生。升级、跳班，快点儿，慢点儿，总是要长。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12192000" cy="10252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找出本段中心句，说说课文如何具体写这句话的？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751205" y="1690370"/>
            <a:ext cx="10729595" cy="46139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过夏天，小学生有的成了中学生，中学生有的成了大学生。升级、跳班，快点儿，慢点儿，总是要长。北方农家的谚语说：“六月六，看谷秀。”又说：“处暑不出头，割谷喂老牛。”农作物到了该长的时候不长，或是长得太慢，就没有收成的希望。人也是一样，要赶时候，赶热天，尽量地用力量地长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840" y="4427220"/>
            <a:ext cx="106019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人也是一样，要赶时候，赶热天，尽量地用力量地长。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8eb583adf0c953630712f223d3bd35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59047"/>
            <a:ext cx="6024139" cy="6498953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97926" y="678480"/>
            <a:ext cx="5566407" cy="40282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ts val="26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+mn-ea"/>
              </a:rPr>
              <a:t>     </a:t>
            </a:r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夏天是万物迅速生长的季节。</a:t>
            </a:r>
            <a:r>
              <a:rPr lang="en-US" altLang="zh-CN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1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2600"/>
              </a:lnSpc>
            </a:pPr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生物从小到大</a:t>
            </a:r>
            <a:r>
              <a:rPr lang="en-US" altLang="zh-CN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本来是天天长的，不过夏天里的长是飞快的长</a:t>
            </a:r>
            <a:r>
              <a:rPr lang="en-US" altLang="zh-CN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跳跃的长</a:t>
            </a:r>
            <a:r>
              <a:rPr lang="en-US" altLang="zh-CN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活生生地看得见的长。你在棚架上看瓜藤</a:t>
            </a:r>
            <a:r>
              <a:rPr lang="en-US" altLang="zh-CN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天可以长出几寸；你到竹子林、高粱地里听声音，在叭叭的声响里，一夜可以多出半节。昨天是苞蕾，今天是鲜花，明天就变成了小果实。一块白石头，几天不见，就长满了苔藓；一片黄泥土，几天不见，就变成了草坪菜畦。邻家的小猫小狗小鸡小鸭，个把月不过来，再见面</a:t>
            </a:r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，它已经有了妈妈的一半大。</a:t>
            </a:r>
            <a:endParaRPr lang="en-US" altLang="zh-CN" sz="1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+mn-ea"/>
              </a:rPr>
              <a:t>    </a:t>
            </a:r>
            <a:endParaRPr lang="zh-CN" altLang="en-US" sz="16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027" name="Picture 3" descr="C:\Documents and Settings\Administrator\桌面\2dfd0ee3397fdf8089e69801f0d248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1802" y="-2660"/>
            <a:ext cx="6240198" cy="686066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6587490" y="332105"/>
            <a:ext cx="5257165" cy="3571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500"/>
              </a:lnSpc>
            </a:pPr>
            <a:r>
              <a:rPr lang="zh-CN" altLang="en-US" sz="1600" b="1" dirty="0"/>
              <a:t>       </a:t>
            </a:r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草长树木长</a:t>
            </a:r>
            <a:r>
              <a:rPr lang="en-US" altLang="zh-CN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是一天一天变丰满。稻秧长，甘蔗长，地是一天一天高起来。水长瀑布长，河也是一天一天地变深变大。俗话说：“不热不长，不热不大。”跟着太阳威力的增加，温度的增加，什么都在生长。最热的时候，连铁路的铁轨也长，把接碴地方的缝儿几乎填满。柏油路也软绵绵的，像是高起来。</a:t>
            </a:r>
            <a:endParaRPr lang="en-US" altLang="zh-CN" sz="1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一过夏天，小学生有的成了中学生，中学生有的成了大学生。升级跳班，快点儿慢点儿，总是要长。北方农家的谚语说：“六月六，看谷秀。”又说：“处暑不出头，割谷喂老牛。”农作物到了该长的时候不长，或是长得太慢，就没有收成的希望。人也是一样，要赶时候，赶热天，尽量地用力量地长。</a:t>
            </a:r>
            <a:endParaRPr lang="zh-CN" altLang="en-US" sz="1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44596" y="508014"/>
            <a:ext cx="43211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44332" y="2088414"/>
            <a:ext cx="335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72655" y="1570182"/>
            <a:ext cx="2558472" cy="1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205018" y="1117600"/>
            <a:ext cx="1678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中心句</a:t>
            </a:r>
            <a:endParaRPr lang="zh-CN" altLang="en-US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2912763" y="5545985"/>
            <a:ext cx="3922504" cy="2346940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云形 13"/>
          <p:cNvSpPr/>
          <p:nvPr/>
        </p:nvSpPr>
        <p:spPr>
          <a:xfrm>
            <a:off x="9502140" y="5826760"/>
            <a:ext cx="3600450" cy="1774825"/>
          </a:xfrm>
          <a:prstGeom prst="cloud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14696" y="249349"/>
            <a:ext cx="2520315" cy="494122"/>
          </a:xfrm>
          <a:prstGeom prst="rect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10388" y="1205346"/>
            <a:ext cx="554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cs typeface="Arial" panose="020B0604020202020204" pitchFamily="34" charset="0"/>
              </a:rPr>
              <a:t>1</a:t>
            </a:r>
            <a:endParaRPr lang="en-US" altLang="zh-CN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33153" y="2779108"/>
            <a:ext cx="11286836" cy="3685308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1556385" y="4001338"/>
            <a:ext cx="873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楷体" panose="02010609060101010101" pitchFamily="49" charset="-122"/>
              </a:rPr>
              <a:t>夏天是万物迅速生长的季节</a:t>
            </a:r>
            <a:endParaRPr lang="zh-CN" altLang="en-US" sz="5400" dirty="0">
              <a:latin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47273" y="646544"/>
            <a:ext cx="480291" cy="45258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9491" y="655782"/>
            <a:ext cx="1250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  15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99854" y="638106"/>
            <a:ext cx="2225227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夏天里的成长</a:t>
            </a:r>
            <a:endParaRPr lang="zh-CN" altLang="en-US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-14287"/>
            <a:ext cx="12192000" cy="5222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3273" y="1514764"/>
            <a:ext cx="373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+mn-lt"/>
                <a:ea typeface="+mj-ea"/>
              </a:rPr>
              <a:t>2</a:t>
            </a:r>
            <a:endParaRPr lang="zh-CN" altLang="en-US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矩形 3"/>
          <p:cNvSpPr>
            <a:spLocks noChangeArrowheads="1"/>
          </p:cNvSpPr>
          <p:nvPr/>
        </p:nvSpPr>
        <p:spPr bwMode="auto">
          <a:xfrm>
            <a:off x="2173288" y="914400"/>
            <a:ext cx="7818437" cy="2011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农作物到了该长的时候不长，或是长得太慢，就没有收成的希望。人也是一样，要赶时候，赶热天，尽量地用力地长。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" name="组合 38"/>
          <p:cNvGrpSpPr/>
          <p:nvPr/>
        </p:nvGrpSpPr>
        <p:grpSpPr bwMode="auto">
          <a:xfrm>
            <a:off x="2290763" y="3892550"/>
            <a:ext cx="7702550" cy="2553334"/>
            <a:chOff x="926333" y="4597545"/>
            <a:chExt cx="3419783" cy="1767023"/>
          </a:xfrm>
        </p:grpSpPr>
        <p:sp>
          <p:nvSpPr>
            <p:cNvPr id="3" name="流程图: 可选过程 2"/>
            <p:cNvSpPr/>
            <p:nvPr/>
          </p:nvSpPr>
          <p:spPr>
            <a:xfrm>
              <a:off x="926333" y="4627423"/>
              <a:ext cx="3385805" cy="1643129"/>
            </a:xfrm>
            <a:prstGeom prst="flowChartAlternateProcess">
              <a:avLst/>
            </a:prstGeom>
            <a:solidFill>
              <a:srgbClr val="CCFFCC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noProof="1"/>
            </a:p>
          </p:txBody>
        </p:sp>
        <p:sp>
          <p:nvSpPr>
            <p:cNvPr id="58378" name="TextBox 11"/>
            <p:cNvSpPr txBox="1">
              <a:spLocks noChangeArrowheads="1"/>
            </p:cNvSpPr>
            <p:nvPr/>
          </p:nvSpPr>
          <p:spPr bwMode="auto">
            <a:xfrm>
              <a:off x="936202" y="4597545"/>
              <a:ext cx="3409914" cy="17670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“热天”并不是指季节，而是指利于学习知识、利于成长的时间、环境等。这句话告诉我们一定要在青少年时期抓住时机，珍惜时间，努力学习，否则就会成为一事无成的人。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262438" y="2311400"/>
            <a:ext cx="876300" cy="5238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/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12192000" cy="10252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15645"/>
            <a:ext cx="10515600" cy="1325563"/>
          </a:xfrm>
        </p:spPr>
        <p:txBody>
          <a:bodyPr/>
          <a:p>
            <a:r>
              <a:rPr lang="zh-CN" altLang="en-US"/>
              <a:t>围绕主题，抓住中心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牢记人文主题</a:t>
            </a:r>
            <a:endParaRPr lang="zh-CN" altLang="en-US"/>
          </a:p>
          <a:p>
            <a:r>
              <a:rPr lang="zh-CN" altLang="en-US"/>
              <a:t>　　</a:t>
            </a: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12192000" cy="10252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195" y="2308225"/>
            <a:ext cx="2897505" cy="4266565"/>
          </a:xfrm>
          <a:prstGeom prst="rect">
            <a:avLst/>
          </a:prstGeom>
        </p:spPr>
      </p:pic>
      <p:sp>
        <p:nvSpPr>
          <p:cNvPr id="12" name="圆角矩形 21"/>
          <p:cNvSpPr/>
          <p:nvPr/>
        </p:nvSpPr>
        <p:spPr>
          <a:xfrm>
            <a:off x="4332315" y="3932096"/>
            <a:ext cx="7661246" cy="1008112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2800" strike="noStrike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2326" y="4020050"/>
            <a:ext cx="8636709" cy="830997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0" lang="zh-CN" altLang="en-US" sz="4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kumimoji="0" lang="zh-CN" altLang="en-US" sz="48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立意</a:t>
            </a:r>
            <a:r>
              <a:rPr kumimoji="0" lang="zh-CN" altLang="en-US" sz="4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为宗，不以能文为本。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 16"/>
          <p:cNvSpPr/>
          <p:nvPr/>
        </p:nvSpPr>
        <p:spPr>
          <a:xfrm rot="20697545">
            <a:off x="5459303" y="1939402"/>
            <a:ext cx="1273678" cy="1233812"/>
          </a:xfrm>
          <a:prstGeom prst="round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 rot="780000">
            <a:off x="5597298" y="2002672"/>
            <a:ext cx="997685" cy="1107996"/>
          </a:xfrm>
          <a:prstGeom prst="rect">
            <a:avLst/>
          </a:prstGeom>
          <a:gradFill flip="none" rotWithShape="1">
            <a:gsLst>
              <a:gs pos="0">
                <a:srgbClr val="009A46">
                  <a:shade val="30000"/>
                  <a:satMod val="115000"/>
                </a:srgbClr>
              </a:gs>
              <a:gs pos="50000">
                <a:srgbClr val="009A46">
                  <a:shade val="67500"/>
                  <a:satMod val="115000"/>
                </a:srgbClr>
              </a:gs>
              <a:gs pos="100000">
                <a:srgbClr val="009A46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prstMaterial="matte"/>
          </a:bodyPr>
          <a:p>
            <a:r>
              <a:rPr lang="zh-CN" altLang="en-US" sz="66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</a:t>
            </a:r>
            <a:endParaRPr lang="zh-CN" altLang="en-US" sz="6600" b="1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4"/>
          <p:cNvSpPr/>
          <p:nvPr/>
        </p:nvSpPr>
        <p:spPr>
          <a:xfrm rot="7057127">
            <a:off x="7370972" y="2027888"/>
            <a:ext cx="1212664" cy="1135783"/>
          </a:xfrm>
          <a:prstGeom prst="round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 rot="21120000">
            <a:off x="7489665" y="2087948"/>
            <a:ext cx="1063286" cy="1015663"/>
          </a:xfrm>
          <a:prstGeom prst="rect">
            <a:avLst/>
          </a:prstGeom>
          <a:solidFill>
            <a:srgbClr val="F79646">
              <a:lumMod val="60000"/>
              <a:lumOff val="40000"/>
            </a:srgb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圆角矩形 5"/>
          <p:cNvSpPr/>
          <p:nvPr/>
        </p:nvSpPr>
        <p:spPr>
          <a:xfrm rot="19680579">
            <a:off x="9348890" y="2013486"/>
            <a:ext cx="1339650" cy="1260568"/>
          </a:xfrm>
          <a:prstGeom prst="roundRect">
            <a:avLst/>
          </a:prstGeom>
          <a:solidFill>
            <a:srgbClr val="4F81B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 rot="401547">
            <a:off x="9484638" y="2166898"/>
            <a:ext cx="1068154" cy="1015663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>
                <a:ln w="6600">
                  <a:noFill/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C0504D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心</a:t>
            </a:r>
            <a:endParaRPr kumimoji="0" lang="zh-CN" altLang="en-US" sz="6000" b="1" i="0" u="none" strike="noStrike" kern="0" cap="none" spc="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C0504D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从中选择自己感兴趣的一个题目，围绕它的中心意思，选择不同的方面、角度或事例来绘制一个多级分支的思维导图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/>
              <a:t>忙碌的早晨</a:t>
            </a:r>
            <a:endParaRPr lang="zh-CN" altLang="en-US" sz="3200"/>
          </a:p>
          <a:p>
            <a:r>
              <a:rPr lang="zh-CN" altLang="en-US" sz="3200"/>
              <a:t>热热闹闹的节日</a:t>
            </a:r>
            <a:endParaRPr lang="zh-CN" altLang="en-US" sz="3200"/>
          </a:p>
          <a:p>
            <a:r>
              <a:rPr lang="zh-CN" altLang="en-US" sz="3200"/>
              <a:t>雨天之乐</a:t>
            </a:r>
            <a:endParaRPr lang="zh-CN" altLang="en-US" sz="3200"/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12192000" cy="10252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小试身手，绘制思维导图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C9F754DE-2CAD-44b6-B708-469DEB6407EB-1" descr="qt_te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" y="1375410"/>
            <a:ext cx="10865485" cy="46278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317"/>
            <a:ext cx="12192000" cy="8955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2055" y="4664710"/>
            <a:ext cx="20193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生物</a:t>
            </a:r>
            <a:endParaRPr lang="zh-CN" altLang="en-US" sz="4400"/>
          </a:p>
        </p:txBody>
      </p:sp>
      <p:sp>
        <p:nvSpPr>
          <p:cNvPr id="6" name="文本框 5"/>
          <p:cNvSpPr txBox="1"/>
          <p:nvPr/>
        </p:nvSpPr>
        <p:spPr>
          <a:xfrm>
            <a:off x="5034280" y="4756785"/>
            <a:ext cx="2296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无生命事物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8770620" y="4664710"/>
            <a:ext cx="1754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人</a:t>
            </a:r>
            <a:endParaRPr lang="zh-CN" altLang="en-US" sz="3600"/>
          </a:p>
        </p:txBody>
      </p:sp>
      <p:sp>
        <p:nvSpPr>
          <p:cNvPr id="15" name="右箭头 14"/>
          <p:cNvSpPr/>
          <p:nvPr/>
        </p:nvSpPr>
        <p:spPr>
          <a:xfrm>
            <a:off x="301625" y="3904615"/>
            <a:ext cx="2282190" cy="852170"/>
          </a:xfrm>
          <a:prstGeom prst="rightArrow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一级分支（方面）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15" grpId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58215" y="1758950"/>
            <a:ext cx="9818370" cy="903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默读课文第</a:t>
            </a:r>
            <a:r>
              <a:rPr lang="en-US" altLang="zh-CN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自然段，快速提取中心句：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12192000" cy="8875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1910" y="3100070"/>
            <a:ext cx="10096500" cy="2425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2600"/>
              </a:lnSpc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物从小到大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本来是天天长的，不过夏天里的长是飞快的长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跳跃的长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活生生的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看得见的长。你在棚架上看瓜藤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天可以长出几寸；你到竹子林、高粱地里听声音，在叭叭的声响里，一夜可以多出半节。昨天是苞蕾，今天是鲜花，明天就变成了小果实。一块白石头，几天不见，就长满了苔藓；一片黄泥土，几天不见，就变成了草坪菜畦。邻家的小猫小狗小鸡小鸭，个把月不过来，再见面，它已经有了妈妈的一半大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0055" y="3100070"/>
            <a:ext cx="87712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生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物从小到大</a:t>
            </a:r>
            <a:r>
              <a:rPr lang="en-US" altLang="zh-CN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本来是天天长的，不过夏天里的长是飞快的长</a:t>
            </a:r>
            <a:r>
              <a:rPr lang="en-US" altLang="zh-CN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跳跃的长</a:t>
            </a:r>
            <a:r>
              <a:rPr lang="en-US" altLang="zh-CN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活生生的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看得见的长。</a:t>
            </a:r>
            <a:endParaRPr lang="zh-CN" altLang="en-US" sz="40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29"/>
          <p:cNvSpPr/>
          <p:nvPr/>
        </p:nvSpPr>
        <p:spPr>
          <a:xfrm>
            <a:off x="0" y="0"/>
            <a:ext cx="12192000" cy="8875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2570" y="1034415"/>
            <a:ext cx="11249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作者围绕这句中心句，选择了哪些具体的事例来写呢？默读课文第</a:t>
            </a:r>
            <a:r>
              <a:rPr lang="en-US" altLang="zh-CN" sz="3200"/>
              <a:t>2</a:t>
            </a:r>
            <a:r>
              <a:rPr lang="zh-CN" altLang="en-US" sz="3200"/>
              <a:t>自然段，完成思维导图的二级分支。</a:t>
            </a:r>
            <a:endParaRPr lang="zh-CN" altLang="en-US" sz="3200"/>
          </a:p>
        </p:txBody>
      </p:sp>
      <p:pic>
        <p:nvPicPr>
          <p:cNvPr id="3" name="C9F754DE-2CAD-44b6-B708-469DEB6407EB-3" descr="qt_te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" y="2113915"/>
            <a:ext cx="12068810" cy="47440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6100" y="6075680"/>
            <a:ext cx="1095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瓜藤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48740" y="6075680"/>
            <a:ext cx="1590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竹子、高粱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939415" y="6075680"/>
            <a:ext cx="710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苞蕾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903980" y="6075680"/>
            <a:ext cx="7810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苔藓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684395" y="6075680"/>
            <a:ext cx="14903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草坪、菜畦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033135" y="6055360"/>
            <a:ext cx="15925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小猫、小狗</a:t>
            </a:r>
            <a:endParaRPr lang="zh-CN" altLang="en-US"/>
          </a:p>
          <a:p>
            <a:r>
              <a:rPr lang="zh-CN" altLang="en-US"/>
              <a:t>小鸡、小鸭</a:t>
            </a:r>
            <a:endParaRPr lang="zh-CN" altLang="en-US"/>
          </a:p>
        </p:txBody>
      </p:sp>
      <p:sp>
        <p:nvSpPr>
          <p:cNvPr id="14" name="左箭头 13"/>
          <p:cNvSpPr/>
          <p:nvPr/>
        </p:nvSpPr>
        <p:spPr>
          <a:xfrm>
            <a:off x="8133080" y="5522595"/>
            <a:ext cx="2246630" cy="951865"/>
          </a:xfrm>
          <a:prstGeom prst="leftArrow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二级分支（事例）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810260" y="4492625"/>
            <a:ext cx="2282190" cy="852170"/>
          </a:xfrm>
          <a:prstGeom prst="rightArrow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一级分支（方面）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0"/>
            <a:ext cx="12192000" cy="8875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991177"/>
            <a:ext cx="11792376" cy="56764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623" y="1228380"/>
            <a:ext cx="13338949" cy="538755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913745" y="1948874"/>
            <a:ext cx="4192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/>
                <a:ea typeface="楷体" panose="02010609060101010101" pitchFamily="49" charset="-122"/>
              </a:rPr>
              <a:t>一天可以长出几寸</a:t>
            </a:r>
            <a:endParaRPr lang="zh-CN" altLang="en-US" sz="3200" b="1" dirty="0">
              <a:solidFill>
                <a:srgbClr val="FF0000"/>
              </a:solidFill>
              <a:latin typeface="楷体_GB231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13836" y="2574049"/>
            <a:ext cx="3796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/>
                <a:ea typeface="楷体" panose="02010609060101010101" pitchFamily="49" charset="-122"/>
              </a:rPr>
              <a:t>一夜可以多出半节</a:t>
            </a:r>
            <a:endParaRPr lang="zh-CN" altLang="en-US" sz="3200" b="1" dirty="0">
              <a:solidFill>
                <a:srgbClr val="FF0000"/>
              </a:solidFill>
              <a:latin typeface="楷体_GB231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73395" y="3270685"/>
            <a:ext cx="8845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_GB2312"/>
                <a:ea typeface="楷体" panose="02010609060101010101" pitchFamily="49" charset="-122"/>
                <a:sym typeface="+mn-ea"/>
              </a:rPr>
              <a:t>昨天是苞蕾，今天是鲜花，明天就变成了小果实</a:t>
            </a:r>
            <a:endParaRPr lang="zh-CN" altLang="en-US" sz="3200" b="1" dirty="0">
              <a:solidFill>
                <a:srgbClr val="FF0000"/>
              </a:solidFill>
              <a:latin typeface="楷体_GB231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13677" y="3914009"/>
            <a:ext cx="4716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几天不见，就长满了苔藓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51784" y="4514418"/>
            <a:ext cx="5540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几天不见，就变成了草坪菜畦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28187" y="5316568"/>
            <a:ext cx="111651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ts val="3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楷体" panose="02010609060101010101" pitchFamily="49" charset="-122"/>
                <a:sym typeface="+mn-ea"/>
              </a:rPr>
              <a:t>个把月不过来，再见面，它已经有了妈妈的</a:t>
            </a:r>
            <a:endParaRPr lang="en-US" altLang="zh-CN" sz="3200" b="1" dirty="0">
              <a:solidFill>
                <a:srgbClr val="FF0000"/>
              </a:solidFill>
              <a:latin typeface="+mn-ea"/>
              <a:ea typeface="楷体" panose="02010609060101010101" pitchFamily="49" charset="-122"/>
              <a:sym typeface="+mn-ea"/>
            </a:endParaRPr>
          </a:p>
          <a:p>
            <a:pPr algn="l" fontAlgn="auto">
              <a:lnSpc>
                <a:spcPts val="3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楷体" panose="02010609060101010101" pitchFamily="49" charset="-122"/>
                <a:sym typeface="+mn-ea"/>
              </a:rPr>
              <a:t>一半大。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圆角矩形 16"/>
          <p:cNvSpPr/>
          <p:nvPr/>
        </p:nvSpPr>
        <p:spPr>
          <a:xfrm rot="18741373">
            <a:off x="9531204" y="376199"/>
            <a:ext cx="724939" cy="764744"/>
          </a:xfrm>
          <a:prstGeom prst="round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4" name="圆角矩形 14"/>
          <p:cNvSpPr/>
          <p:nvPr/>
        </p:nvSpPr>
        <p:spPr>
          <a:xfrm rot="7057127">
            <a:off x="10308829" y="170805"/>
            <a:ext cx="763974" cy="741997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 rot="780000">
            <a:off x="9555483" y="509933"/>
            <a:ext cx="610912" cy="584775"/>
          </a:xfrm>
          <a:prstGeom prst="rect">
            <a:avLst/>
          </a:prstGeom>
          <a:solidFill>
            <a:srgbClr val="00B05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endParaRPr lang="zh-CN" altLang="en-US" sz="3200" b="1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21120000">
            <a:off x="10371930" y="253209"/>
            <a:ext cx="691456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ln>
                  <a:noFill/>
                </a:ln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endParaRPr lang="zh-CN" altLang="en-US" sz="3200" b="1" dirty="0">
              <a:ln>
                <a:noFill/>
              </a:ln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5"/>
          <p:cNvSpPr/>
          <p:nvPr/>
        </p:nvSpPr>
        <p:spPr>
          <a:xfrm rot="19680000">
            <a:off x="11172363" y="260004"/>
            <a:ext cx="794698" cy="820122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 rot="21120000">
            <a:off x="11261110" y="395125"/>
            <a:ext cx="653460" cy="58477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>
                <a:ln w="6600">
                  <a:noFill/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达</a:t>
            </a:r>
            <a:endParaRPr lang="zh-CN" altLang="en-US" sz="3200" b="1" dirty="0">
              <a:ln w="6600">
                <a:noFill/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51784" y="2132856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0"/>
            <a:ext cx="12192000" cy="10252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5369" y="977867"/>
            <a:ext cx="11952083" cy="56764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285" y="1190484"/>
            <a:ext cx="13343586" cy="538755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59695" y="138486"/>
            <a:ext cx="753241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13836" y="1897678"/>
            <a:ext cx="4364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可以长出几寸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8431" y="2498532"/>
            <a:ext cx="392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可以多出半节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71706" y="3177919"/>
            <a:ext cx="8853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昨天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是苞蕾，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是鲜花，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就变成了小果实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83200" y="3927942"/>
            <a:ext cx="4783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_GB2312"/>
                <a:ea typeface="楷体" panose="02010609060101010101" pitchFamily="49" charset="-122"/>
                <a:sym typeface="+mn-ea"/>
              </a:rPr>
              <a:t>几天不见</a:t>
            </a:r>
            <a:r>
              <a:rPr lang="zh-CN" altLang="en-US" sz="3200" b="1" dirty="0">
                <a:latin typeface="楷体_GB2312"/>
                <a:ea typeface="楷体" panose="02010609060101010101" pitchFamily="49" charset="-122"/>
                <a:sym typeface="+mn-ea"/>
              </a:rPr>
              <a:t>，就长满了苔藓</a:t>
            </a:r>
            <a:endParaRPr lang="zh-CN" altLang="en-US" sz="3200" b="1" dirty="0">
              <a:latin typeface="楷体_GB231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48189" y="4468397"/>
            <a:ext cx="5540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_GB2312"/>
                <a:ea typeface="楷体" panose="02010609060101010101" pitchFamily="49" charset="-122"/>
                <a:sym typeface="+mn-ea"/>
              </a:rPr>
              <a:t>几天不见</a:t>
            </a:r>
            <a:r>
              <a:rPr lang="zh-CN" altLang="en-US" sz="3200" b="1" dirty="0">
                <a:latin typeface="楷体_GB2312"/>
                <a:ea typeface="楷体" panose="02010609060101010101" pitchFamily="49" charset="-122"/>
                <a:sym typeface="+mn-ea"/>
              </a:rPr>
              <a:t>，就变成了草坪菜畦</a:t>
            </a:r>
            <a:endParaRPr lang="zh-CN" altLang="en-US" sz="3600" b="1" dirty="0">
              <a:latin typeface="楷体_GB231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52155" y="5331731"/>
            <a:ext cx="108014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ts val="3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楷体" panose="02010609060101010101" pitchFamily="49" charset="-122"/>
                <a:sym typeface="+mn-ea"/>
              </a:rPr>
              <a:t>个把月不过来</a:t>
            </a:r>
            <a:r>
              <a:rPr lang="zh-CN" altLang="en-US" sz="3200" b="1" dirty="0">
                <a:latin typeface="+mn-ea"/>
                <a:ea typeface="楷体" panose="02010609060101010101" pitchFamily="49" charset="-122"/>
                <a:sym typeface="+mn-ea"/>
              </a:rPr>
              <a:t>，再见面，它已经有了妈妈的</a:t>
            </a:r>
            <a:endParaRPr lang="en-US" altLang="zh-CN" sz="3200" b="1" dirty="0">
              <a:latin typeface="+mn-ea"/>
              <a:ea typeface="楷体" panose="02010609060101010101" pitchFamily="49" charset="-122"/>
              <a:sym typeface="+mn-ea"/>
            </a:endParaRPr>
          </a:p>
          <a:p>
            <a:pPr algn="l" fontAlgn="auto">
              <a:lnSpc>
                <a:spcPts val="3000"/>
              </a:lnSpc>
            </a:pPr>
            <a:r>
              <a:rPr lang="zh-CN" altLang="en-US" sz="3200" b="1" dirty="0">
                <a:latin typeface="+mn-ea"/>
                <a:ea typeface="楷体" panose="02010609060101010101" pitchFamily="49" charset="-122"/>
                <a:sym typeface="+mn-ea"/>
              </a:rPr>
              <a:t>一半大。</a:t>
            </a:r>
            <a:endParaRPr lang="zh-CN" altLang="en-US" sz="3200" b="1" dirty="0">
              <a:latin typeface="+mn-ea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圆角矩形 16"/>
          <p:cNvSpPr/>
          <p:nvPr/>
        </p:nvSpPr>
        <p:spPr>
          <a:xfrm rot="18741373">
            <a:off x="9531204" y="376199"/>
            <a:ext cx="724939" cy="764744"/>
          </a:xfrm>
          <a:prstGeom prst="round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4" name="圆角矩形 14"/>
          <p:cNvSpPr/>
          <p:nvPr/>
        </p:nvSpPr>
        <p:spPr>
          <a:xfrm rot="7057127">
            <a:off x="10308829" y="170805"/>
            <a:ext cx="763974" cy="741997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 rot="780000">
            <a:off x="9555483" y="509933"/>
            <a:ext cx="610912" cy="584775"/>
          </a:xfrm>
          <a:prstGeom prst="rect">
            <a:avLst/>
          </a:prstGeom>
          <a:solidFill>
            <a:srgbClr val="00B05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endParaRPr lang="zh-CN" altLang="en-US" sz="3200" b="1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21120000">
            <a:off x="10371930" y="253209"/>
            <a:ext cx="691456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ln>
                  <a:noFill/>
                </a:ln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endParaRPr lang="zh-CN" altLang="en-US" sz="3200" b="1" dirty="0">
              <a:ln>
                <a:noFill/>
              </a:ln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5"/>
          <p:cNvSpPr/>
          <p:nvPr/>
        </p:nvSpPr>
        <p:spPr>
          <a:xfrm rot="19680000">
            <a:off x="11172363" y="260004"/>
            <a:ext cx="794698" cy="820122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 rot="21120000">
            <a:off x="11261110" y="395125"/>
            <a:ext cx="653460" cy="58477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>
                <a:ln w="6600">
                  <a:noFill/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达</a:t>
            </a:r>
            <a:endParaRPr lang="zh-CN" altLang="en-US" sz="3200" b="1" dirty="0">
              <a:ln w="6600">
                <a:noFill/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51784" y="2132856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455469" y="151695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云形标注 4"/>
          <p:cNvSpPr/>
          <p:nvPr/>
        </p:nvSpPr>
        <p:spPr>
          <a:xfrm>
            <a:off x="1278890" y="1737995"/>
            <a:ext cx="9633585" cy="3780155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生物从小到大</a:t>
            </a:r>
            <a:r>
              <a:rPr lang="en-US" altLang="zh-CN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本来是天天长的，不过夏天里的长是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飞快的长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跳跃的长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活生生地看得见的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长。</a:t>
            </a: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50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db95174993a21126db50acef0172e13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"/>
            <a:ext cx="6095365" cy="6857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6053455" cy="3428365"/>
          </a:xfrm>
        </p:spPr>
        <p:txBody>
          <a:bodyPr/>
          <a:p>
            <a:endParaRPr lang="zh-CN" altLang="en-US"/>
          </a:p>
        </p:txBody>
      </p:sp>
      <p:sp>
        <p:nvSpPr>
          <p:cNvPr id="12294" name="文本框 12293"/>
          <p:cNvSpPr txBox="1"/>
          <p:nvPr/>
        </p:nvSpPr>
        <p:spPr>
          <a:xfrm>
            <a:off x="1543473" y="563033"/>
            <a:ext cx="8896773" cy="1735455"/>
          </a:xfrm>
          <a:prstGeom prst="rect">
            <a:avLst/>
          </a:prstGeom>
          <a:solidFill>
            <a:schemeClr val="bg1">
              <a:alpha val="86000"/>
            </a:schemeClr>
          </a:solidFill>
          <a:ln w="9525">
            <a:noFill/>
          </a:ln>
        </p:spPr>
        <p:txBody>
          <a:bodyPr wrap="square" lIns="90169" tIns="46989" rIns="90169" bIns="46989">
            <a:spAutoFit/>
          </a:bodyPr>
          <a:p>
            <a:r>
              <a:rPr lang="en-US" altLang="zh-CN" sz="533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335" b="1" dirty="0">
                <a:latin typeface="楷体" panose="02010609060101010101" pitchFamily="49" charset="-122"/>
                <a:ea typeface="楷体" panose="02010609060101010101" pitchFamily="49" charset="-122"/>
              </a:rPr>
              <a:t>你在棚架上看</a:t>
            </a: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瓜藤</a:t>
            </a:r>
            <a:r>
              <a:rPr lang="zh-CN" altLang="en-US" sz="5335" b="1" dirty="0">
                <a:latin typeface="楷体" panose="02010609060101010101" pitchFamily="49" charset="-122"/>
                <a:ea typeface="楷体" panose="02010609060101010101" pitchFamily="49" charset="-122"/>
              </a:rPr>
              <a:t>，一天可以长出几寸；</a:t>
            </a:r>
            <a:endParaRPr lang="zh-CN" altLang="en-US" sz="53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OEO%ENHC6B51{)Y478IB7}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2945" cy="3434715"/>
          </a:xfrm>
          <a:prstGeom prst="rect">
            <a:avLst/>
          </a:prstGeom>
        </p:spPr>
      </p:pic>
      <p:sp>
        <p:nvSpPr>
          <p:cNvPr id="14339" name="文本框 14338"/>
          <p:cNvSpPr txBox="1"/>
          <p:nvPr/>
        </p:nvSpPr>
        <p:spPr>
          <a:xfrm>
            <a:off x="5782945" y="939800"/>
            <a:ext cx="6408420" cy="33769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你到</a:t>
            </a: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竹子林</a:t>
            </a:r>
            <a:r>
              <a:rPr lang="zh-CN" altLang="en-US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高粱地</a:t>
            </a:r>
            <a:r>
              <a:rPr lang="zh-CN" altLang="en-US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里听声音，在叭叭的声响里，一夜可以多出几寸；</a:t>
            </a:r>
            <a:endParaRPr lang="zh-CN" altLang="en-US" sz="533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T(]XXY5SNJVGOJ8K`]V5AL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34715"/>
            <a:ext cx="5783580" cy="3423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95880" y="4848225"/>
            <a:ext cx="74853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5400" dirty="0">
                <a:solidFill>
                  <a:schemeClr val="bg2">
                    <a:lumMod val="75000"/>
                  </a:schemeClr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飞快的长</a:t>
            </a:r>
            <a:r>
              <a:rPr lang="en-US" altLang="zh-CN" sz="5400" dirty="0">
                <a:solidFill>
                  <a:schemeClr val="bg2">
                    <a:lumMod val="75000"/>
                  </a:schemeClr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,</a:t>
            </a:r>
            <a:r>
              <a:rPr lang="zh-CN" altLang="en-US" sz="5400" dirty="0">
                <a:solidFill>
                  <a:schemeClr val="bg2">
                    <a:lumMod val="75000"/>
                  </a:schemeClr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跳跃的长</a:t>
            </a:r>
            <a:r>
              <a:rPr lang="en-US" altLang="zh-CN" sz="5400" dirty="0">
                <a:solidFill>
                  <a:schemeClr val="bg2">
                    <a:lumMod val="75000"/>
                  </a:schemeClr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,</a:t>
            </a:r>
            <a:r>
              <a:rPr lang="zh-CN" altLang="en-US" sz="5400" dirty="0">
                <a:solidFill>
                  <a:schemeClr val="bg2">
                    <a:lumMod val="75000"/>
                  </a:schemeClr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活生生的</a:t>
            </a:r>
            <a:r>
              <a:rPr lang="zh-CN" altLang="en-US" sz="5400" dirty="0">
                <a:solidFill>
                  <a:schemeClr val="bg2">
                    <a:lumMod val="75000"/>
                  </a:schemeClr>
                </a:solidFill>
                <a:latin typeface="Ink Free" panose="03080402000500000000" charset="0"/>
                <a:ea typeface="黑体" panose="02010609060101010101" pitchFamily="49" charset="-122"/>
                <a:cs typeface="Ink Free" panose="03080402000500000000" charset="0"/>
                <a:sym typeface="+mn-ea"/>
              </a:rPr>
              <a:t>看得见的长。</a:t>
            </a:r>
            <a:endParaRPr lang="zh-CN" altLang="en-US" sz="5400" dirty="0">
              <a:solidFill>
                <a:schemeClr val="bg2">
                  <a:lumMod val="75000"/>
                </a:schemeClr>
              </a:solidFill>
              <a:latin typeface="Ink Free" panose="03080402000500000000" charset="0"/>
              <a:ea typeface="黑体" panose="02010609060101010101" pitchFamily="49" charset="-122"/>
              <a:cs typeface="Ink Free" panose="03080402000500000000" charset="0"/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67055" y="1800225"/>
            <a:ext cx="1022350" cy="795020"/>
          </a:xfrm>
          <a:prstGeom prst="rightArrow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54025" y="4749165"/>
            <a:ext cx="1022350" cy="795020"/>
          </a:xfrm>
          <a:prstGeom prst="rightArrow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3218815" y="3858260"/>
            <a:ext cx="1022350" cy="795020"/>
          </a:xfrm>
          <a:prstGeom prst="rightArrow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016885" y="1005205"/>
            <a:ext cx="1022350" cy="795020"/>
          </a:xfrm>
          <a:prstGeom prst="rightArrow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471"/>
</p:tagLst>
</file>

<file path=ppt/tags/tag2.xml><?xml version="1.0" encoding="utf-8"?>
<p:tagLst xmlns:p="http://schemas.openxmlformats.org/presentationml/2006/main">
  <p:tag name="KSO_WM_UNIT_PLACING_PICTURE_USER_VIEWPORT" val="{&quot;height&quot;:8858.5118110236217,&quot;width&quot;:6015.8393700787401}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25B7C0"/>
      </a:accent1>
      <a:accent2>
        <a:srgbClr val="F6A500"/>
      </a:accent2>
      <a:accent3>
        <a:srgbClr val="585858"/>
      </a:accent3>
      <a:accent4>
        <a:srgbClr val="FD7104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29000">
              <a:srgbClr val="FFFFFF"/>
            </a:gs>
            <a:gs pos="98000">
              <a:srgbClr val="FFFFFF">
                <a:lumMod val="75000"/>
              </a:srgb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softEdge rad="0"/>
        </a:effectLst>
      </a:spPr>
      <a:bodyPr anchor="ctr"/>
      <a:lstStyle>
        <a:defPPr marL="0" marR="0" indent="0" algn="ctr" defTabSz="91440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FFFFFF"/>
            </a:solidFill>
            <a:effectLst/>
            <a:uLnTx/>
            <a:uFillTx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gICAiRmlsZUlkIiA6ICI5MDc5MzczNTgxMSIsCiAgICJHcm91cElkIiA6ICIzNjA3ODIwMzMiLAogICAiSW1hZ2UiIDogImlWQk9SdzBLR2dvQUFBQU5TVWhFVWdBQUExa0FBQUZ0Q0FZQUFBRDFkYUNoQUFBQUNYQklXWE1BQUFzVEFBQUxFd0VBbXB3WUFBQWdBRWxFUVZSNG5PemRkWGhUMXhzSDhHK2tidFJvcVVCYld0eWRRckhpd3hrNjJBWVRKc3g5ek1kdnloZ1RHR1BEQnNPSHUxdnhZc1ZkUzZsQnFiZVIzeCtodDdsSkpVbHZtaGErbitmWnM5ems1dDdUa3ViZTk1ejN2RWVteXJ5aUJSRVJFUkVSRVpsTjZSSW1NM3hPYm91R0VCRVJFUkVSUGFvWVpCRVJFUkVSRVVtSVFSWVJFUkVSRVpHRUdHUVJFUkVSRVJGSmlFRVdFUkVSRVJHUmhCaGtFUkVSRVJFUlNZaEJGaEVSRVJFUmtZUVlaQkVSRVJFUkVVbUlRUllSRVJFUkVaR0VHR1FSRVJFUkVSRkppRUVXRVJFUkVSR1JoQmhrRVJFUkVSRVJTWWhCRmhFUkVSRVJrWVFZWkJFUkVSRVJFVW1JUVJZUkVSRVJFWkdFR0dRUkVSRVJFUkZKaUVFV0VSRVJFUkdSaEJoa0VSRVJFUkVSU1loQkZoRVJFUkVSa1lRWVpCRVJFUkVSRVVtSVFSWVJFUkVSRVpHRUdHUVJFUkVSRVJGSmlFRVdFUkVSRVJHUmhCaGtFUkVSRVJFUlNZaEJGaEVSRVJFUmtZUVlaQkVSRVJFUkVVbUlRUllSRVJFUkVaR0VHR1FSRVJFUkVSRkppRUVXRVJFUkVSR1JoQmhrRVJFUkVSRVJTWWhCRmhFUkVSRVJrWVFZWkJFUkVSRVJFVW1JUVJZUkVSRVJFWkdFR0dRUkVSRVJFUkZKaUVFV0VSRVJFUkdSaEJoa0VSRVJFUkVSU1loQkZoRVJFUkVSa1lRWVpCRVJFUkVSRVVtSVFSWVJFUkVSRVpHRUdHUVJFUkVSRVJGSmlFRVdFUkVSRVJHUmhCaGtFUkVSRVJFUlNZaEJGaEVSRVJFUmtZUVlaQkVSRVJFUkVVbUlRUllSRVJFUkVaR0VsTFp1UUZsbFp1ZGd5Y3J0Mkhzb0R2RjNVNUNUazJ2ckpoRVJFUkVSVVRFY0hSMFE0T2VOOXEwYVl1aUFMbkJ4Y3JSMWt5UW5VMlZlMGRxNkVaYUtQWGtCUDA1ZGdMdEo5MnpkRkNJaUlpSWlNcE9mcnlmZWUzVWttamVxWmV1bVdFenBFaVl6Zks3U0JsbXhKeS9nM1MrbTJyb1pSRVJFUkVSVVJqOTkrU3FhTmF5Y2dkWWpFMlJsWnVmZ3VUZS9FMGF3cXZyNjRPWG54NkJKd3didzl2SzBjZXVJaUlpSWlLZzRLYW4zY0R6dUZLYjlOUnRKeWNrQWRDTmFNNmQ4V0NsVEI0c0tzaXBsNFlzbEs3Y0xBWmF2anc5bVRmc0YwUjJqR0dBUkVSRVJFVlZ3M2w2ZWlPNFloZGwvL0FKZkh4OEF3TjJrZTFpeWNydU5XeWFkU2hsazdUMFVKengrNVlVeGNIZHpzMkZyaUlpSWlJaklYTzV1Ym5qbGhUSENkc3poVXpac2piUXFaWkFWZnpkRmVOeWtZUU1idG9TSWlJaUlpQ3pWdUVGOTRYSDgzU1FidGtSYWxUTEkwaS9UemhSQklpSWlJcUxLeWNmYlMzaWNuWjFudzVaSXExSUdXVVJFUkVSRVJCVVZneXdpSWlJaUlpSUpNY2dpSWlJaUlpS1NFSU1zSWlJaUlpSWlDVEhJSWlJaUlpSWlraENETENJaUlpSWlJZ2t4eUNJaUlpSWlJcElRZ3l3aUlpSWlJaUlKTWNnaUlpSWlJaUtTRUlNc0lpSWlJaUlpQ1RISUlpSWlJaUlpa2hDRExDSWlJaUlpSWdreHlDSWlJaUlpSXBJUWd5d2lJaUlpSWlJSk1jZ2lJaUlpSWlLU0VJTXNJaUlpSWlJaUNUSElJaUlpSWlJaWtoQ0RMQ0lpSWlJaUlna3h5Q0lpSWlJaUlwSVFneXdpSWlJaUlpSUpNY2dpSWlJaUlpS1NFSU1zSWlJaUlpSWlDVEhJSWlJaUlpSWlraENETENJaUlpSWlJZ2t4eUNJaUlpSWlJcElRZ3l3aUlpSWlJaUlKTWNnaUlpSWlJaUtTRUlNc0lpSWlJaUlpQ1RISUlpSWlJaUlpa2hDRExDSWlJaUlpSWdreHlDSWlJaUlpSXBLUTB0WU5lRlR0V0xjRXFZbDNoTzNCWTk2d1lXdE1FMy9qQ2c3dDJvaCtUNzBFdWR6MjhYZE9kaFlPN0ZpSCtrM2J3cmRha0syYlEwUVZXSFpXaHZEWXdjRUpjb1dpMVBmazVtVGo5clZMQ0tsVnYxeSs4elFhVFlYNGJyVzEzSnhzSk42NUtXd0hoOWF5WVd1TTdkMjhFdmRTRW9YdHZpTmVMUGMyeE1ac0V4NzcrQVdnUm5qZGNtK0R1ZTdHMzRCV280Ri9VRWlaam5QbTJFSFVDSzhERnpjUGFScEdaQ01Nc3F3azd2QmUzTGg4VHRpdXlFSFcvWlFrckZud0owNGUzZ090VmdzZnZ3QzA3ejdBMXMzQ2dlM3JzSGJSWDFpNzhDLzQrQWVpKzhEUmFCYlp4ZGJOSXFJSzZOTnhnNFRIWTkvK0d2V2F0aTcxUGFkaVk3QncrZzl3Y25GRm5VWXRNZlQ1dDJGbjd5QjUyM0p6c3JGOHptOVFxMVVZOWVySGtoL2ZtbEtUNzhMTHgwL1NZOTY2ZWdGL2ZQT2VzRDFwM21aSmoxOVdSL2R0RjEyL2JSRmtMWnordmZDNFZjZWVsU0xJMnJCME5rNGRpWUdIbHcvcU5HcUo2UDRqemY3c0pOeTZobG1UUDRWTUpvTi9VQWphZE82TmR0MzZXNm5GajRaM1IzY1hIbmZ0UHhJOW4zelc1UGR1WERZSFcxY3RFTFlyMnQ5aVpjY2dpMkJuYjQvenAyS2gxV29CQUp2Kyt3ZE4ybmFHcXcxN2tkUnFGZlpzV2lGc0p5ZmNSaFV2WDV1MWg4aGM5NUx2NHR0M25ySEp1WCtZdTlFbTU2MXNqdTNmQVFESXpzeEFZdnhOcXdSWWQyNWV3WndwWHlFbE1SNEE0QmRZQTkwR1BHVzBuMGFqUVdwU2d1VG5MK0RqRjJEVy9qblpXVmcrNTFmRUhZbkI2MS84Z21yQllWWnFXZmxJU3JnRlJ5Y1h1SGw0MnJvcEZZWmFwY0xHWlhNUVVLTW1tcmJ0WEtaajVXUmw0dHp4UXdDQXROUmtIRCt3RTMxSGpqUDdPSEdIOXdJQXRGb3Q3dHk4S3R5WFZIU3EvRHprNWVZZ0x6ZjM0Zjl6a0pPZGhkenNUT1RrWkNNM093czUyWm5JemNsR1RuWVc2alZ0amRvTlc5aTYyV1JsRExJSUxtNGVpTzQ3SE9zV3p3U2dTN3RadjNnbWhqNy90czNhZEhUZmRxVGRTeGEyZzBJakVGYW5vYzNhVTFucDkzQlZaSWE5WjZlT3hFQ2owZGlvTmNWcjFDcks1SDIxUUlYOEdVZ25JejBORjA0ZEZiWmJkZXhobGZPNHVIb2dMemRiMk42OC9COVVDd3BCZ3hidFJQdGxwdC9IZCs4K2E1VTJBT2IxVU45UFNjSWYzN3lMbEljcDczT21mSVczdnA0S1IyY1hhelhQNmhaTSt3NjNybDJFZjFBbzZqUnFnZDdEbm9OTUpyTjFzMnptenMycldQREg5N2h6OHdyczdCM2dIeFNDYXNHaEZoOHZMallHS2xXK3NOMjhYVmM0T2ptYmZaeVRENE1zQUpETDVXamN1cVBGYlRKMElTNFd5WW54MEtqVlVLdFVVS3RWVUt2VjBHaDAyeHExR21xMUNxcjhQS2p5ODVHZm53ZVZLdi9odHQ1eitmbkl6ODFCWHA0dW9NclB5elU3R05TbzFReXlIZ01Nc2dnQUVOVmpJR0sycnNIOWgzbm9oM2R2UXJ1dS9SQVlFbDd1YmRGcXRkaTFicW5vdVU2OWg1WjdPOGgyNWsvOVJuVEJyaWdlbFZTS3loSjhEM3Z4WGJTTUVyZFZxOVZLY25OOE5HWWJOR28xQUVDcHRFUFR0dFpKUlhiMzlNYlRyMzJLUDc1OUR4cTFHbHF0Rmd1bWY0L3huMDFCUVBXS09Ucms0ZVVEVDUrcVFwQ1ZraGlQUlg5TndyTnZmRzdqbGxubXh1Vnp1SG4xQWdEZHlLS3J1OGRqRzJCcHRWcnNXcjhNRzVmTkViNWo4L055TVdmS2wyVUtwR1AzYmhGdHQrdld6K3hqcENURzQ4N05LOEoyZUwwbWtvNDhYcnQwQnB1WHo1UHNlR1Z4Ti82NnJadEE1WUJCRmdFQWxIYjI2RFZrakpBSHJ0VnFzWEwrTkx6NnllUnliOHZwMkgxSXVGMzRCZVFYVUIyTlczY285M1k4Q3FRcUdKS2FsQUMxU2dVQVVDaVU4S3JxTDhseEh5ZXZmZjZMMWVaVkhEK3dFL09uZm1PVlkxYzAzN3o5TkJ3Y25lQVhVQjNkQjQyR1gyQU5pNDV6WkU5aHdOeW9WUlNjWGQya2FxS1IwTm9OMEdQUTA5aXdkRFlBSUM4M0IvLzgraFhlL0hxYVJiMzkxaWFUeVREeXBROHg2ZU54eU1wNEFFQTN1cnhuNDNKRTlSd2sybGVyMVVKdFpvZEl3WGRKQVZWK25rWHRWTnJabTdSZnpKYlZvdTJXSGF3emFsblJKU2ZjeHBLWmszSGxYSnpvZVlWQ2lSWlIzV0R2NEdqWmNlL0c0L0xaazhKMnJRYk5MUHE3UEhGd3QyaTdlZnR1RnJXbk9CSDFtMW85eUpMSlpGRGEyY1BPM2dGMjl2YXd0M2VFbllNRDdPMGRZR2Z2Q0hzSEI5alpPM0Q2dzJPQ1FSWUpta1Yyd2U2Ti8rSDJ0VXNBZ0t2blQrSEV3VjJTRHRlWFJxWEt4NXFGZjRtZWkyalFESmZPSEN1M05vUkUxTGZLM0F4YitPQ0hXV1UrUmxaR09yNTZiYml3M1RhNkR3YU1mcVhNeHlVeWwxcXR3djJVUkdpMVdpVGN1b2JPZllaWmRKd2JsODhqL2taaGozbmI2RDVTTmJGWVhmb094NlV6SjNEeHRDNUZNZmx1UEpiTy9CbWp4MDhBQUxpNFZjSEhQeGQvQS9qTlc2T0Z4KzI2OVVmSDNrK1dlTDVkNjVjaFpzc3FpOXZyN3VtTko4ZThnWDkrKzFwNGJ1M2l2eEZXdHhFQ2F4Um1PS1FrM2lsem11T0hZeTM3L1pzeXNweVJub1lUQjNjSjI0N09MbWhva0tyNXFNdk55Y2JXbGY5aTk2YmxSZ0d1ZjJBTmpIanBnekpsclJ6YXRWR1VMdGVoMTJDTGoxUEEwY2taalZxMnQ3aE5SUW1vWGhNTlc3U0hRcW1BUW1FSGhWSUpoVUlKaFZJSnBkSU9TanU3d20wNys4TG5IdjQvL1g0cVZzNmJKaHp2MlRlL2dIOVFTR0V3Wlc5dmN1QmZITFZLaFhpOTBUeHpQYmlmSW96YW1ycS9QblBlQ3dCQklSR1A3YWl3S1Joa2tVQW1rNkh2aUhHWS9tMWgxYWQxaTJlaWZ2TklLSlYyNWRLRzNSditFeWFJRjlpN2VTWDJibDVaTHVjSGdJOSttZ1B2cXVaTkVuK1V4ZTdkSXFTVktKVjI2UHlFOVZNM3Y1dTlyc3pIK1BXTDEwVVZ3cjc2NHorcmpsWlVKc05lZk5mczkreGF0MVEwd3R5MS8waDRtMWxNd1Z5aHRScUl0dFB2cDRwdTVqeDlxbHAwM1AzYjF3cVBmZndEVWJWYU1ETFQweXhycEI2NVFnRW5aOWNpWDVQSlpCZ3g3ajFNK3ZoRlpHV2tBd0JPSE55Rm1uVWFJYkpyWDhqbGNwTXJzVGs1dTVTNnI1TUU4NmNhdFlwQzgzWmRFUnV6RllEdUJuRCs3OS9nclluVExCNzFLRy83dDY0UnBSNjM3dGp6a2VsRU0wVnN6RGFzVy93M0h0d1QzMHpMWkRKMDZEVVl2WWFNTWV2Nm5wMlZnZXlzek1JbnRGclJxTENuangrcUJsUkhhdkxkWW8vaDVPeGk5SGR5K2R4SkpOOHR2UFlIaFVhSXZyOU41ZTdwRFYvL29qTTRIQnlkOE13Ym41bDl6QUlKdDY2SnRuMzhBc3d1S0ZPYXRQc3ArT1d6OFJhLy85Q3VUVGkwYTVQRjd6ZjMzTi9OV2x2bXdQSlJ4aUNMUk1Mck5VWkUvYWE0ZUZvM2NwU2FsSUNZemF0SzdUV1ZRbnBhS3JhdFhtajE4NVJHb1NpZmdOSVdOR28xMWkyWmFkWjc5SHVCM2F0NFlmZW01V1ZxUTgvQno1VFRUWTU0SWpMWEp5cGtPTS9KRkVkMmkwY05HclhxVU81eml1Nm5GaGJEY1hCMHNtZ2RuYXlNZEJ3L3NGUFlUazY0amM5ZkdTSkY4eEFVR29FM3Y1cGE3T3Z1bnQ0WVBPWU56UHR0b3ZEYzZuK25vMFpFWGRIb1VFVXlZUFFydUhqNktCN2NUd1dncTlLM2N0NDBteFpHTWxWV1JqcDJiZnhQMkpiTDVXaFhBWlluS1EvWEw1M0JtZ1V6Y08zaUdhUFgvQUtxNDhteGJ5SzBkb01pM2xteVhldVhpVXArRzdxWGZGYzA2bHFVb3NxTUg5b3Byb2g2NmN3SlhEcHp3dXoydGUzU0I0UEh2RzcyKzRpc2dVSFdZK1RqNXdzbm9qWnAwNm5ZaTJSMHY1RkNrQVVBVzFjdlFNc09QYXcrQ3JCK3lXems1bVNYdnFPVktaU1A3cCtGUnFQR3J2WExMSDUvYXZMZE1yMGZBTHIwR1ZZdVFaWldJdzZ5WkRZT3NtWlAvZ3dLSzQwSTUrZm5XdVc0K2d3TGtkamJZRFFnUlcrQmR4Ly9RSXVPY1dESE91VG5XZWYzNWVCWSt2eXF4cTA2SUs1TlJ4dy9vT3U4Q0svZkJDNnU3bFpwanhTY1hGeng1TmkzTUd2eXA4SnpoM1p0Uk4wbXJkQ3dSWHY0K0FXWVhSRG04dGtUNWJKTzFyWTFDNUdqTitvU0dCS0J0TlFrcEtVbWxmZyt3K3ZRMVF1bnl0d1d3MUZaYTdsMDVqaTJybHFBUzJlT0c3M202T1NNYmdOSG8zMzMvbEFvS3M1MUxqc3pBeWNQNzVIa1dJL3k5WnNxSDM0YWk3RGs3OG1pM0dBcFNGSE5xNndYb3J6Y0hPRnhTUk9OdytzMVJraEVQYUVITERzekE5dlhMRUtmRVMrVTZmd2xPWGZ5c0NqbFFLRlU0clhQZnJFNEhjZ2NpMlpNd3RuakI0WHQ4a3FOSk92U1ZyQ1JyQXdKMHRGc1NaVXZEckxzSE1vL3lFcTRlVlY0WEZ4S1VFblVLcFZSRVFRcE9UZzZtYlRmd0tmSDQvYjF5NGp1TndJdEpKN2NidzMxbXJaR3M4Z3VPTHB2T3dCZDRLVi9QYW1JMGxLVGpmNnRiMTQ1ajZsZm16OENaOGw3RFAwd1p3UGtDa1daajFPY3N5Y09ZZXZLQmJoK3lYamtTaWFUb1VYN2J1Zzk3TGtLdVU3WTNpMnJKT3Y0VU5xSnI5L3ZQOU5Ua3VNV1pmS0VseVE3MXNRWksySHY0QWd2SHorejcvVzRHSEhGeFNDTGloVGRmeVJtVHZwRTJONjdaUldpZWc2RWg2ZVA1T2ZLU0UvRDRobVRSSE10T3ZVZWdxRFFDTW5QVlJURFNadVBVMDlZZVgyaDJxSmt1T0VhVlhLNTlXNXdIZ2VHTjlXMm1KTno1MVpoa0hYOHdFNVIycDgrL1ZFWEFHalVNZ3BQdi80cGp1emRJcXkvcDFBcThmNzNNK0hxWGdVQXNITGVOQnplclp2TDBLUk5Kd3g1N2kzaC9VZjJic0dLdWI4REFMeDgvUERPdHpPRTEvNzU5V3VjanpzQ0FIQXdzVktnaTVzSDN2OStacVdhTUQ1ZzlDdTRjT29vYWpkc2pyNGp4d20vdDRwcTAvSzVGbGN0ckN5eU1oN2c2TDd0T0xoekErN29kVURvQzYzZEFIMUhqRVAxbXJXdDBvWjM5ZjRXU2pMcG94ZUxmRDQvTHhjeGVuT3VQYng4OE82M00weit2cjU3K3pwKy9hSXdQZEN3azlTYWF4VktlZXpLc3VneW1lZnh1WnNrczlSdDNBcUJJZUZDcFVGVmZoNzJiVjJEWGtQR0ZMbC9kbFlHanU3Ympzam92bWJmT0N6NWF4TFMwKzRKMjE0K2Z1amFmNlRsalRlVFJxTVdiVDlPUWRhanpEQmQwSnE5eUthbzdDWGM4L0pzSDJRWlRqdzNoMGF0eG82MWk0WHRacEhSOEs1YVRkZ3VXQ01RQUFLcWg0bEdwYkxTSHdpUHEvaFVGYjJtbjZycGFPSklGbURjdVZQUk9idTY0LzN2WjFhSzRqRlh6c1hoOE81SHMwZGVxOVhpNHFtak9MaHJJMDdGeGhoVkN5eFFzMjVqZEJzd0N1SDFHbHUxUGY1QklXVjYvOEdkRzBTai9CMTdQVmxzOFppaUdLWTlWcVEwU0NKK0drM3c4c2MvbXYyZTVYTit3OTM0RzJVNnhzNTFTM0gyeENHejNwT2VkZy9PTG02U0JBclIvVWJnbjErL1JoVnZYM1FmK0RSYVJCbW50VHk0bjRwZEc1Ymh3UFoxeU0zSmhyT3pLNXBHbXI2b1o4elcxVGh6ckRCVlR5YVRZY2p6YjVWcjlTZTF5aURJc3ZLWGRHNU9ObGJObjRhNEl6RndjbkpCZEw4UmFOMjV0MVhQV1p6RGV4N05HeEZBSER6TFpMSktkMU5iMGVpUFpOblpPNVQ3elV4YWFqTHVweFRPcFRGY05GVi83bzI5ZzZNb3FMWjNjTVNSdlZ1RTZtVXltUXlkRElyNTZGYzJNN3h4MUM5ejdPa3RUbUhXLzcyWU1pZXJNaXNwd0VxNGRhM1kwWXJTbURQU1hkcm9lMzVlTGhiLzlaTm9aS0J4NjQ3b01laHBrODh4ZityL1JDWCszLy9ldkdKQlJaR3FrMmZEMHRuWXZtWlJzYTlIMUcrRzdvTkdsZHNjc0xKUXFmS3hVMitPcjZ1YkI5cVllUzFVcThYWGI4TjBRVXV6TlRMVDA3RDRyMG1pKzVPV1VkMUYxOHg2VFZ1TFhnK3QzUUFqWHZyQTVDcWg5T2hqa0dXQ21uWE43d2t5VEJ1eDVCaXhNZHZNZnMvYWhYOGg3c2hlMUt6YkdMVWJOa2U3YnYwdHZybHMyS0k5Qm85NUhTMmp1aGRib2pQbGJyeW9FTUttRmZQUXVFMG5rK2EvWEw5MEZtc1dpRk1OMmtiM1FVVDlaaGExMTFMNk4rUGxNWXExWXU3dk9MSjNDd0RkZkxlbHM2YkEzY3NIZFJ1M3N2cTVEUzJlTWFuY3oxbGU5QmRJWmU5bTJlVm1ad21QYmJHQTdxV3poUlA1UFR4OThPbXY0Z3BuK2pmcW8xNmRnSHBOV3d2YnF2dzhmUGZlV0dHN1lZdjJvc1ZTVmZsNW9wRXN3NFZVMC9US1gzdjVpaGZpRmdkWnBvOWtrWFdzV3p4VHRBeUlxNXNIQmowejNxeEtsSWJYdTZvQndaSzFyNnlpZWd4RXpKWlZvdUljZHZZT2FOeXFBeUs3OXJOYVdxQTE3Tjd3bitqdnJsT2ZvV2FQa0d1MWhwa29aWjlUZmVwSURQNmI4eHZTMDNRVk5SVUtKWjU4N2swRWg5WVNCVm05aHo2SG9OQmF3Z0xIVjgrZnd1U1B4MkhBNkZlTDdKUzJGays5b002Y1VVQkExd0hsWElFTDcxUjJ2UE40eEZ5L2ZCWjV1VGs0ZS93Z2t1N2NSUHN5bEt1VnlXUm8yNlhrUlNKRGF6ZEFXSjJHd2dyeXlRbTNjV1RQRnJUcTJLUEU5NlVreG1QMjVNOUVPZk0rZmdIb005eDZ4VFdLbzlIckNTdVBvaGVuanU0emZ1NUlqRTJDckVkWnZ0NW5peW1nWlpPYmt5MmFmMkRxM0NNcDZaZHpEcXZieUt6Mzd0NjRYTGlaazhsazZEcmdLZEhydDY1ZEVrWStuRnhjalFLcGdubGNBSXpXQnN2TkxyelpOZnk5bERZblNLNVEycndnaTdYNFZpdStNRWwrWHE1b1ZMS2tmZFVxRlZLVEVrdzY1OVh6cDR3V1lCN3d0SGtCVmtYbjV1R0pkdDM2WS91YVJmQVBySUUyWFo1QTgvWmR6YjY1dHJYMHRIdWlKVnM4UEgzUXJtdS9FdDVSTk1ONVVXVzVocWNtSldEMWdqOXg2a2lNOEp4N0ZTODgvZHFuQ0tsVnY4aDA1ZTREUjhQSEx4QkxaLzZNL0x4YzVHUm5ZZEdNSHhGM1pDLzZqbmpSNGlxbzVwaFF3aUxtcGVuU2R6aTY5QjB1WVd0SUgrODhIaUZaR2VsSVRyZ3RiSWZXYmxndTUrMDI0Q244K2QySHd2YldWZitpUmZ1dXhhWkhaS2FuNGE4Zko0anlzSlZLTzdUcC9JU296THdVdnB5MnROUUxyRnBkbU5OdXJSTGIrbHpkcTRoU213cWVzNFhQZnk4KzdVUktYNDR2L3k5eC9XcFZGU0hJK3UzTE4yemRCSXRsWjJhSXR1VnlPVzVldlNEcE9RS3IxeXoyTzBPcjFlTGk2YVBDZG5nZDA0T3NCL2RTUkRkelRkcDBNbHJmUzMvUjB4cmhkWTFHLy9XL1YzMzh4RGROdVRtRkkzejZJMWxwcWNuNCtvMlM1NVlPZS9GZGk5WXNNNFhoejZEVmFrdk5hcmg2NFZTcGxmUk1iZk1IUDh3cTlqWERFdTRsN1pzWWZ4TS9mUEJjcWVkTHU1ZU1lYjlQRktVSjFtOFdpU1p0T3BiNjNzcW1VKzhocU51a1ZhVklDU3pPNXVYelJLTnhQWWM4YTlFMEFhTjBmd3UrNjdNek03QmozUkxzM3JoYzFERlNwM0ZMREh2aEhiaDVlSlg0L21hUlhlQVhVQjN6cHY1UCtLNDRmWFEvenA0NGhOWWRlNkxid05Gd3IxTHlNZWpSWlBzN0Q1TE05Y3RuUmR0aGRjb255SXFvM3d3MXd1dmkraVhkK1ZPVEVuQms3OVlpUjdOVStYbVlOZmx6MFUwTEFQUWYvYkxrSzZlYlNuL2lzTEljYnNaN0R4bUwrVlAvSi9UQXVYdDZsMm5Fc1N4S3UzaVV0K0txeFZsQ2Y0UkJvMVpMZW13dlgzOVVyMWxIc3VOVmRKa1o0dkx6aWZFMzhjdG40eVU5eDhRWks0dE5RN3grOFl4bzVNT2NrYXlWODZjSk4zTUtwYkxJOHNZMzlMNDdReUxxaTE2N241SW91aG4wQzZ3dWVsMnFPVm02MFVKMTZUdENWMDQvT3l1ajJOZWRuRjJOcXJOcE5PcEhObTAyUHk4WHMzLytYRmd3R2REOURoN1ZSV21kWGQwcWRZQUZBRDBHUHcwbkYxZnMyYlFDMVlKRGhLVU1OQnFOV2FPN0dyVzQ4SWM1UVZaV1JqcjJibG1KM1J1WGl6bytIUnlkOE1UdzV4RVozZGZrWXdXR2hPUHRpWDlnMWIvVGNYREgrb2R0VTJQLzluVTRzbmNyMm5YdGg3YlJmVVRGZGtwejgrb0ZVYWFOclZVTERyVkp3YVBLN05IOHhuMU1YVGRZMlQzTWd0WGNMUlhkYjZTb2JQSzIxUXZSSXFxYjBaZWxLai9mNkV1eGVidG90TzNTUjlSVFhaN0tleVNyVWFzb3ZGSDFkNXc1ZGdDT1RzNW8zcjZyelhLaTQ2OWZ0c2w1aTJPdENuazUyVm1TSHJ0RlZEZXpneXhycG9WcHRWcXJsZ0RPMUt1dVp3MHltYXpFK1V6SDl1OFFIdnY0QlppMVJsWjR2U2E0Y2k0T0dRL3VvMk92SjQxdWNqUWFEUzZjS3Z6dUNUWDQza3k0ZFYxNDdPN3BMVXJMeXMvTEZhVXJsV1d1MmgvZnZJdGJWeSthdE8vTzlVdXhjLzNTWWwrZk5HK3owYWlnUnYzb0JsbUwvNW9rK3QzSlpESU1IL2RlaFI0OTJMTnh1Y243M3IxOTNhejlwVlM3VVV1cnpFbHpkYStDM2tQSG9rM24zc2pQeTRWTUpzUFY4NmV3YU1Za2pIejVBNU1yc2FvTk9pYVV5cUxuait0TFNieURtQzJyY0hEbkJxT0ZweHUxakVMLzBTOWJ0RnlOdllNamhveDlFODBpdStpS245M1dmWGZrNStWaTUvcWwyTFZoR1NJYU5FUGJMaytnZnRPMnBSWkQrZk83RDR5eVhtenBuVyttbzFwd1dPazdrdURSL01aOVRGMCtlMUo0N083cERlK3E1VGN5Vks5cGF3VFVxQ25jdEtja3h1UG92bTFHQzIwNk9ydGczSWZmWS9wMzcrUFcxWXVvRVY1WHRCNk52ZzkrbkFWbkYvUEtCVjg1SDRlNXYzeGwxbnYwZzZ6eVdvZzRNQ1FjZ1NIaDVYS3Vra3orNUdWYk4rR3g4ZXFuUDFmYUV1NzZjNUtzd2Q3QnNjUlV0dmliaFpYZUdyYU1NdXZZa2RGOTBheHRGMnhmdTdqSXBTR3VubzlEVmtZNkFOMzNVMGhFUGRIckNiZXZDWThOMHd4ejlJcUJBSUNEVTJHZzZGYkZDeDhYTVZmaW03ZEdtOVYrU3hrV2I4alB5eTAxSGF0YVVHaVJsWEQxVS9zcW1wdFhMK0RFd2QyaTUzb05HWVA2emRyYXFFV21XZlh2ZEpQM3ZYN3BySkFwVXQ1R3VIbFl0ZkJId2Z6SGJhc1hZdE4vYzZIUmFEQm55cGQ0NDh2ZlVNWGJ0OVQzRzQ3MEdGWVhGUGJUYUhEdXhHRWMyTEVPWjQ4Zk5PcVVDZ3dKUjk4Ukx5SzhYaE1MZjVKQ05lczB3dHYvK3dQN3Q2M0YxcFgvQ2xNanRGb3RMc1RGNGtKY0xOdzh2TkNnZVNUcU5XMk44SHBOeXJXaXNxVWU5ZXFwMXNBZzZ4R1JuNWVMRzFjSzV4V1U1eWhXZ2E3OVJ1S2YzNzRXdHJldFhvam03Ym9hM1R3NU9ydmd1WGNtWXQ3dkV6RjYvQ2ZGVmk1MGRuRXplOEt5SlQzSm9zSVh4WHhCRTVuTDFjMERvMTc5V05qMnRlSUU2SkNJZXFKelNTMHRWUnhrZGVrN0hLMDY5aXpUTWFmOTd4MDhlRmkxejlISnBjUjl4MzM0UFRZdm40ZWQ2NWFnVWN2MlpwL0wwZGtGdlllT0xmSzFVN0dGaFdqcU5HcGhOTnFqUDE4cnNJYTRZOFN3RjF6L0prUXVsOXUwbExOaFdrOWViaTVLcTQzZzZPeGlVU1ZjV3dvT3JZVW5oaitQdFF2L0FxRExqT0JFL3Nvbkx6ZEhHQlZPVDB2RjdKOC94L2pQZmk0MStEQmNKOHl3b3pUaDluVWNqZG1HMkwxYmkrd3M4cTBXaE80RFJxRkoyODZsemxtVXl4V2lySk9TRmt4V0tKUm8zMzBBV25ib2dUMmJWbUR2cGhXaWVlanBhYW5ZdjMwdDltOWZDenQ3QjBUVWI0TG9maU5RSTd4ZXNjZTBOVlpQTlIrRHJFZkV0WXVuUlY4MlliWE5xNzRsaFlZdGRXV1JDNGJJays3Y1F0emh2V2pVeXJqbjJjM0RFNjlNK0ttOG0xZ2tWWDVocWUveUdzbXFLSjUvNzMvbGNwNi9mNXhnMG42V3JtbGlhTm1zS1Rqd01DKytRSU1XN2ZEc0c1OUxjbnhUMkRzNG9rbWJUdVZ5cmlyZVZkSEVZUDBtS2FXbEpvbTJhOVNzVStZNWxQb1R6UFZIZ0lxaVZOcWg5OUN4YU5peVBZSkRhNWwxbnZzcGliaDE5U0lhdEdobjlGcCtYaTVpWTdZSzIvV2JSUnJ0YzBVdlE2QjZtTGc4dG43UkM2QnNOeUZQdmZJUjhuTnppMzFkZjlTNWRhZGVwVlppTTF3WTJiQ3QxdmJ0Tzg4Vys1citBczZsN2F0V0Y3M1lycjVPdlljZzRlWTFKTjY1V1d4bUJGbEhZdnhOU1k3VFkvQXp1SEkrRGxmUG53SUEzTDUrQ1V2K25veW5Ydm1veFBjWmZqNzBPMjMzYmw2SmxmT21GZm0rYXNGaDZOSjNHSnEwNldUeU1qZFZBNEx4MVIvTFN0OVJqNE9qRTdyMkg0bU92UWJqOEo3TmlObThTclNHS3FEN0hrcEt1QTIvd0JEUjh4UC9YR0h5ZVJiODhSMk83dHN1YkV0eExkMnlZajQyTGY5SDJMWkZWZG5LamtIV0kwSy92REZnUEsrZ1BNaGtNblRvT1FoTFovNHNQTGR0emNJaWc2eUtSS1cvbnRKak5wSlZwMUZMV3pmQktvcGF4UHZzOFlQSXlrZ3ZjVUZWUzZqVnFncVZOMThTUzB0Wkp5WGNFbTM3bEZCeTIxVDZoVWxNSFlFMk5jREt6a3JIZ1IzckVSdXpGZGN1bklhM1gwQ1JRZGJ4QXp0RnFZSU5tb3VEcklUYjEwVzl6elZxaVl0aUdQNjdsMlZPbGpuenpOdzhQQkZRbzJhSit6aTdpZWQ1Wm1XbVc3WGd2QUlBQUNBQVNVUkJWTlF1UyttdlZTWGx2c1VaUE9aMTVHUm5GWnNaVWRHVWRoT3N2KzVicTQ0OU1mVDU0cXMrSmlmY3h2ZnZqeFZTNEZwMjZJRmhMN3dqVFVOTFlVcmxSMVBJNVhLTWV2VmpUSjd3TWpJZi9zMGQyNzhEUVNFUjZHaXdjTGcrNHlDcjhCcmVOcm9QWXZkdUZTcWh5bVF5MUduVUVoMTZEUkt0eDJuT1l0aVdxRjZ6RGw3LzRsZEVSdmRGWkhSZlhEa1hoNE03MStOVTdEN2s1bVJEYVdlUFoxNy96Q2JyRDVaRWY2UmVvVlErZHAzUVVtQ1E5WWk0RUJjclBIWnljWVYvVUloTjJ0RXNzZ3ZXTHZwTEtQbDgrOW9sbkk4N2d0b05XOWlrUGFiUTcxRzNxeVFYYUNwZS9JMHJSdWx0Z0M2dDVQaUJuWWpzYW5yRktGTmNPWGRTdElSQlJXWko3NlpHbzhHTnkrZUZiYmxjRHA4eXp2ZFVxMVNpbXlNSHg1TFRCYzIxY1BvUG91MTdTWGVoVWF0RkU4MDFhalYyNmkyazNqd3kyaWcxNmZMWndzNnJxZ0hCY0RVSVVnMkRySXJVMCt2cUpsNFd3dHJGUzJ6Tnp0NUI5TzhuNVkxeldZNVYxTUxaVXZQeEQwVGRKcTF3NXRoQkFFRHMzaTNvMG5lWVdZRjdSZURoNllQaDQ5N0RySjgrRlFMR2RZdi9SbEJZTGRRc1p0a0d0VjRtQ2lET1JsRW9sQmo0ekd1WU0rVnp0SWpxanRhZGVwbFYzYzlhd3VvMFJGaWRoc2pQeThXWll3Y0FtY3htOTJ3bDBhK2M2bFJLU2pjVmpVR1dDZlF2dEtiS05aZ1FiY2t4MHZYSzBaYTRYOW85M0xwV1dGa3BvbjVUazRlL3BXWm43NERXSFh1SktsL3RXTHU0WWdkWnFzYzNYZERhUFhpMmNHU1BPSkNvV2FjUkxwL1RwWHdkMkxrZWJhUDcyT3p2b3pLNmMvT0s2R0xySHhSUzVuWEhERlBYTE8zQlZhdFVPQjkzcE5UeS9BcWxFdWxwOStEaFZWZ3hiTisyTlVKcXMwd21ROXRvNDRYWFR4N2FJenl1MWFDNTBlczVlajlIUmV2cGRmZjBGbTBicG55bXBTWWpPeXZEYWpkM1JRWDBPVm1aK092SGo0MktPSlFVL0p1NlR0YmpMcXJISUNISTBtZzAyUFRmUDFhZHAya3RkUnUzUXNmZVQyTG5PdDA5aEVhandiOVR2OEhiLzV0ZTVIcVNxaEpHc2dDZ2VzM2ErUFRYaFJYeU85L08zZ0dOVzFmY2RkeHlzZ3M3a1J5ZEdXUlpna0dXQ2FTb3JHVE42a3puVGg0V1ZjcXAyNlMxMWM1bGlzaXVmYkZyd3pLaFRaZk9uTUN0cXhjUkZCcGgwM1lWUjdST0ZrZXlLclhzckF3YzNMbEIyUGJ4QzhDZ01hL2p4dytlQjZBcldSOTNaQzhhbVZtaDduRldNRWVpZ0JUVnR3d0xScGdUWktsVktsdzRmUlFuRHU3Q3FkaDl4YVpxeW1ReVJOUnZpdWJ0dTZKaGkvYWlRaERwYWZkRWN3MWF0TzltRkd5azNVdkdsWE9GODdGcU56THVLTkpmcExtMDRoM2x6YzNERTNiMkRzS2kzUGVTRTBXdlg3MXdDdk9uZmdPL2dPcG8wcll6dWcxNHFrem5jM1p4SzdFWVNuWm1CbVo4LzJHUmkxaHJ0VnFrSk40cGNwNmZrNHRMbVl1c1BBNGk2amRGY0dndDRmZDcvTUJPdE83VVU1UVdadzAvek5sUStrNEEzbisybDhuSDdEVmtEQzdFeFNMK2hxNnE2SVA3cWZoMzJyZDQ4WVB2aklJbFZRa2pXUVZLQzdDa21MK1VkT2NXMWkrWmhiZ2plMFhQUjlSdmlpZUdQVi9tNDl1Q2ZwRGxWRnJWSENvU2c2eEh3TG5qaGZOUENuS09iY25MMXgvMW1yYkI2YVA3aGVkMnJsK0NVYSthVnZ5Z1BCbFZKbnJNNW1UcDU3cWZPMzVJTkNHM2Nhc09xT0lqVFRHRlhldk5teXhzcWYzYjFvcHU0SnRGUnNNdm9EcENhdFhIdFF1bkFRQ2IvL3NIRFZ1MGw2eG5NNkorTThrS2RoVFFIMkhzMm45a2tRdm9saGZEOHRpU0JGbDZJMk1BNE9oUzhnVmNyVkxod3FsWW5EaTBHNmRqOTVlNEVDOEF0T3ZhRDlIOVJoaU41Z0M2Ry9xRjA3OFhBaVFIUnlmMEtxTHk0TEg5TzRTT0lnZEhKMFRVYjJxMFQ3WmVnRmZSNWxNQXVrNkdPemV2QWdBUzc0Z24yMmM4dUE4QXVCdC9BNGQyYlN4emtPWHU2VjNzdktITTlEVE0rUDRqM0w1K0NZQXU1VlIvZmJIOTI5Wmk1YnlwYU5taEIzb01lbHIwNytibTRWWGlmS1RpbEtVQXh2WTFpNUNTZUVlU1k1WG40cTM5UnIyRXFWOFgvcTRXL3pVWjczNDd3NnFmemRMV2VyS0VRcUhFc0JmZXhTOWZ2Q1pVLzcxNCtoaDJybHVDem4yR2lmWlZxd3lDckhMdUtFMVBTOFhtNWZOeGNOY0dVYVhpd0pCd1BESDBPZFJxYUR3Q1hsbm9MMUhoeUNETElneXlLam0xU29YenB3cm5Zd1dGUk1ETnc5T0dMZEpwMTYyL0tNZzZlV2dQVW9jbUNHdGlWQlFGdmJ3RkhyZVJyTDRqWGdRQUhEK3dDN3MzL0NjODM2QjVKRWFObnlCWklITHJTbUh2dGJVV1JFMjdsNHp0YXhjWG5rZXBSS3VPUFFEb2Jyb0xncXlFMjlkeGFPY0d0TzdjMnlydE1KU2ZsNHZsYzM1RGVQMm1xTldnS2R3OEt1NENxWWJ1SmQvRnRZdW5oVzI1UW9HdzJnM0xmTnljVEhHUTVGektCZng4M0JITW12eFpzYTg3dTdvSkJTd0EzUUtxUlFWWWdDNTlXWC94NFc0RFJ4a3RXcXZWYWtYVktSczBqeXl5aHp3bnErS09aQUc2MU02Q0lDdit4bFhSYXcvMDB0R3RXV3IrenMwcm1EMzVjNlFtM3dVQU9MdTZvOGVnMFZqeHoxUmhuM1dMLzRaR284SEJuUnR3ZE45MlJQVVlpQzU5aHBVcFJhbDFKOU5IVGd3ZDNMbEJGR1NWNVZqbEtiUldBelJwMDBsSW43MmZrb2lWODZaaStJc1ZkNTJ6NGdTR2hLUHpFME94YmZWQzRibU55K2FpYnBQV29sRm5vMnU0ZmZsY3czTnpzblVMREs5ZkprcW45cTRhZ0o1UFBtTlcxY0tLS2t0dkhxZHpLUjFoVkRRR1dTYXdwSmY2MXk5ZUY2MnZZc2t4bHZ3OUdZZDJiU3h4bnd1bllrWHBNclpPRlN3UVViOHBxZ1lFQytWZEhSeWRjVGYrUnNVTHN2U0tYZ0NBWFRsOVFkdUtRbW1IdHlmK0lYcnV6TEVEV0REOU82SFh2bHB3R0VhODlJR2tGNGlYSjB5UzdGakZXVDduTjlIZlF1dE92VkRsWVZuekptMDZZZHZxaFVpNGRRMEFzSHJCbjRobzBLeGNQbzhYVGgzRjRUMmJjZmpoWExIbjN2bTZ3dnlkbGtaL05BZlF6WmVRSWpjL00wTmNoTUdwbEF1NGYzQ28wWE55dVJ5MUc3WkFpdzdkMGFCWkpENFlVM3JRSEhka0x6WXNuUzFzMTZ6VENCMTdHVmN1TzNsb041SVRiZ3ZielEwV1ZTK1FKVW9YckhnaldVRWhFVGkyZndjQTNRMzMvWlFrWVlIWGV5bUY2WU9ldnRZSnNrNGUyb05GTTM0VWJrS2RuRjB4N3NQdmpGSThYZDJyQ0NQUStYbTUyTDVtRVE3c1dJK3UvVWNpc212ZkNqWFhyYUxyTS93Rm5EMStVUGg5SHRtekJkV0NRa3VzMEZkUmRSczRDcWRpOStIdTdldFFLSlRvTm5BVXFnWlVGKzFqbUM1bzdlSlZHclVhKzNlc3c1WVY4NFhSWUVEM0dlNDI0Q20wNmZLRTFUb1N5NXQrUlZLcHEvSStMaDZOVDhKalRIOWlOZ0RVYmRLcVhNOS83c1JoeEd4WmhWYWRlcUpla3piQ2hIaVpUSVoyM2ZwajAzLy9vRVBQUVdqZmZZRFpOeUdXbEJ6T3lUWnZMUmpEVklOSHZicWdUQ1lUbFg0K2VYZ1BGa3o3VHBUbTRCY1lqTTByNWxubC9JNk96dWcyY0pUa3g0Mk4yU1lhT1ZYYTJhTnJ2NUhDdGt3bVE2OG5uOFhzS1Y4QTBQVkNMcGorUFY2WjhCUGtjcm5rN2RHbnY5aXRnNk9USk9sMjVTRS9MeGQ3TnEwVVBkZXlRdzlKam0zNHQxMWFrT1hsNHdkSEoyZmtaR2ZCTDZBNlduVG9qaGJ0dTVvMUtuamxYQnorblZiWW1lRG83SUlSTDcxdjFKbWdWcXV3Y2RsY1lkcy9LS1RJVkVFQXlOYjdPU3BTWmNFQ29RYWpqbWVPSFJDcWE5NUxTaENlbDdxelFhWEt4OGFsYzBRRmtKeWNYZkhDKzk4aXNFYTRVU0dvOTcrZmlUMmJWbURyNmdWQ0FKYVY4UUNyLzUyT3ZadFdvUGV3NThwdHpibktyb3EzTDRZODl4Ym1ULzFHZUc3dG9yOTB5eGcwTjE0SHJpSlRLdTB3N0lWM3NPVHZ5UmorNG50Rnp1dk9NeGpKS20zeDRySkt2aHVQRlhOL0Y3WWRISjNRc2ZlVDZOanJ5VWRxc1Y2dFZpdGF2a0ovRVdZeUhZT3NJa1JHOTdYNXZDWlQycUZXcTNEcWFPRU5uS3Q3RlFTWnVWQm5XZDFQVGNMWkU0ZHc5c1FoT0xtNDRza3hid2pWY2xwMTZJRVc3YnRaL01Yei9Ydkc4eVNrWmppUzlUaWxDMjVidlJBYmw4MFJqVlFBdXRSQmEzSHo4SlE4eUxweCtSeVd6Wm9pZXE1ci81Rkc2V0wxbTBlS0tnMWV1M0FhYXhiT1FQK25YcEswUGZweWM3Sng4bERobktaR3JUcVlmUk93YmZWQ2JGK3p5T0kyVEp5eDBxSjVJZnUyclVWNldtRkttYXViaDJTZE9Ga0c1Y1NkbkV2dkplMDJjRFJDSXVxaFJuaGRzODkzN2NKcHpQcjVNMkc1QnBsTWhwRXZmU2lNZE9yYnMybUZhRjJ3em4yR0ZUdXFxejhpNTFRQnEyOEZoOVdDcTNzVm9jZjk0TTROUXBDVmVLZndaNnhhTFZpeWM5NjhjaDZMWmt3U0tqY0N1aHYvRjk3N0JuNkJOWXA4ajBLcFJLY25ocUJsaCs1WXYzUTJEdTNjSUh3dnBTYmZ4ZnlwMzJEUHBoWG9PM0ljUWlMcVNkYldSMVdUTnAxdzhmUXhvUWlRVnF2Ri9LbmZZUFQ0Q2FqZnJLMk5XMmVlNmpYcjRKMXYvaXoyYjFBL1ZVK2hVSW82elRScWRhbnpOODFsZUx4UjR5ZWdlbGh0cVBMelJNdkJXTUxSMmFYQ2pJSmxaandRZGI0YUxsOUJwcWtZLzVvVlRGQm9SSVdvaEZkYU85SlNrK0hpNWlGTTRLN1R1R1c1NXdDbjNTdGNqeWc3TTBOVUR0M2FQVXBTTVB4U2ZCeUNMRlYrSHBiT25JTFltSzIyYmtxWnBTWWxZTmJrejBSNStUWEM2NkpMMytGRjdqLzBoWGN3ZWNKTFFpck5ubzNMNGVMcWpxNzlSeGE1ZjFrZDI3OURWSWlqZmZmK1poOURxOVVhQmNMbXZ0OWN1VG5aMkxsdWllaTV5Szc5SkxzQk1CekpNaVhmdjJPdndSYWQ2M3pjRWN5WjhxWG9NOUp2NURqVWEycWNzcGwwNXhZMi9WZFlkVENnZWhpYVJYWXA5dGpaR1JWN0pFc21rNkZScXlqczI3b0dBSEQ3K2lYc1dyOE1OY0xySWtzdlFKUWl5RkxsNTJITHluK3hZKzFpVVZHTGFzRmhlUDY5aWZEdzlDbmgzVG91Ymg0WU12Wk50T25jR3l2bS9pWmFuKzM2cGJQNC9hczMwYmgxUnp3eDdMa0tsM3BlMFF3WS9RcHVYYnVJMjlkMHhVWlUrWG1ZKyt0WEdQYkNPMmplcnF1TlcyZWVrdTVyOHZNS2d5ekRkUC9iTnk3amw4L0dXNjFkQURCejBpZVNIZXZsajM5RXpicU5KVHRlV1NROW5PcFJ3TFVDelBXdmpCaGtWV0pldnY3NDhNZlp1SEl1RG9kMmJVVERGdTNMdlEzM0Rjb0MrL3BMMXlOYUh2SnlEVk1OSHUwZzYrYVY4MWowNTQraUtvTDZJcnYyUmQ4Ukw1WTVRRTVKak1lS2Y2YmkzSW5Ed25QT3J1NWxxdEpsZkk0N21QSDlSNks4ZUhzSFI0d1k5MzZ4S1lEZVZhdWh6NGdYOGQvc1g0VG5OaTZiQXdkSEowVDFHQ2haMndCZEwrcU90WVdCaXFPVE03ekx1SWh2ZVZuOTczU2twOTBUdHAxZDNkREJ3aUNuS0ZsbXpzbXlsRnF0d29wL3Bvb0NyUGJkQnlDcTV5RGpmVlVxTEpqK3ZUZ1llK3FsRW0vd012V0NySXBZK0FMUUZTSGF2MjJ0RUd5dldUaEQ5THBNSm9Odk5jc1hyZFZxdFRpNmJ4czJMSjJOK3luaXRiZ2FOSS9FOEhIdm01MHFIaHhhQzY5OS9pdjJiMXVMOVV0bWl0TEFUeHpjaGRPeCs5RHp5V2ZSNllraEZyZjdVV2RuNzRBWDN2OFdVNzkrQzBrUFJ5MDFhalVXL2Zramt1N2NRdmRCVDFzOVZibzg1R1lYZG1KVmhvN2R5dUxvdm0yaTdZcXdpSE5seENEckVWQ3dlcmd0cENUZEVXMzdCVll2WmsvemZUbHRLVnlzUEVSdDNLTnUvYnpqM0p4c3JKby9EWEZIWXVEazVJTG9maU9zWHVsT3JWWmh5NHI1Mkw1MnNTZ0ZvRkdyS0FTRlJHREQwdG5RYXJYWXQzVU5McDA1amtIUHZHYlIzS0hzekF6c1dMY0V1emN1RjQwU2h0ZHJqQkV2ZldCU2I3WXBibCsvaEw5L25DQUtCT1FLQlVhLzlnbDgvQU5MZkcvYkxrL2d5dms0SE51M1hYaHUxZncva0pKNEIvMmVla215RzQvWW1LMUlTWXdYdG5PeXM3QnMxaFN6RndndDd4THU1MDRjRnEwMUJ1aFM1cVFzN0pEeElFMjBiYTAxV0JRS0paNS85My80L2FzM2tmSGdQdHAxN1lmK28xNHVjdC9sYzMvRHpTdUZJeWN0b3JxVitqZVFtVkg0YzFURWRFRUE4QXVvanJiUmZZVFJMRU5odFJ0YWZITjY3Y0pwckpnM1ZSZ3RLU0JYS1BERTBPZktWR3hCSnBNaHNtdGZOR2dlaVpYenB1SGs0Y0w1eDJxMUNvRWhOVXQ0OStNblB5OFhoM2R2UmxqZFJ2Qi9tSmJwNnVhQmNSOThqOSsvZmxNSWdMVmFMYmF1V29BcjUrUHcxQ3NmU2ZhZGJDdjZDNEtYWjduOHlraXRWcG1ValhCbzEwWlJkVlU3ZXdkVUs2TDRFSldPUVJhVmlYNEZMazhmdjBvMzhmTkJhckpvMjZVY0t1aXMrT2QzSE5tekJZQXVLRms2YXdyY3ZYeFF0N0YxaXBhY09YWUE2eGI5TFJxOXNyTjN3SUJSTHd2Qm5WOWdEU3o2ODBka1oyVWdNZjRtcG4vN1B1bzFiWTFlUThhZ1duQllxZWZJeW5pQXZWdFdZZmZHNWFMS1ljNnU3dWc3NGdYSkNpYm9mcDZEK0hmYU4wWUwyZzUrOW5XVGY0ZkRYbmdIOTFNU1JRdnQ3dDI4RW9ueE56RHExUWxscnFTVW5aV0JkWXRuR2oxLy9NQk9lRmV0aGw1RHhwVHArTmFTbHBxTUpYLy9KSHJPeHo4UTdidVpuK1pZa3RUa3dxSUxjcmtjcnU1VkpEMitQaCsvQUl4NTYwdkVIZG1MUHNOZktIS2ZYZXVYaVFKTEQwK2ZZb094QXRsWkdhSU9DMVBXa1RGYzJObHc1TWRhK2d4L0FWZlBueExLdWV0cjFhbmtoWDZUOU9adUdWTFkyWW11QVlDdVNNbklsejlFU0szNmxqWFdnTHVuTjU1Ky9WT2NQTHdISytiK2p2UzBlK2pRYzVEVkY5bXRMREllM0VmTWxsV0kyYm9HV1JrUDhOSkhQd0I2YzkrcWVQdmk1WThuNGU5SkUwVC9sbGZPeGVHbmo4ZWgxNUF4YU5QNWlVcGJibHovZW1NWVpBV0gxcEo4RGNQRStKdjQ0WVBuaE8yM0ovNGhLaVpWa2UzWnRBSmJWLzRMVHg4L2VQcFVoYXU3Sit3ZEhHSHY0QWlsblIyeU10SngrZXdKbysrSlJpMmpPRXBvSVFaWmo2azhnOFZBTFpHZG1TRmFheVdnZXRtK2FCeWRYRkM5WmgxaHV6d21nTVliZkpsNGVQbGEvWnluWS9jYlBYY3FkcC9rUWRhTnkrZXhkdEVNWERrWEozbytvSG9Zbm5yMVkvanBsY0t0MzZ3dDN2bm1UeXlhOFNNdW5Ua09RQmZNbkRsMkVMVWFOa2VuWGs4aW9rRXpvd3R4d3UzcmlObThFa2YyYmhXbFdTbVVTclR0MGdmZEI0NlNyQ3FSS2o4UGF4YitoWmd0cTR4ZTZ6UGlCYlBXc2xFcTdURG16Uzh4ZGVMYm9nbjZGMDRkeFk4ZlBvLytvMTVCa3pZZExXN3JtZ1YvQ21tTUJRdUVuejJoV3pSODIrcUZ5TTNKbG5UVVRBbzVXWm40NjhlUFJYL1RjcmtjSThhOUwra0ZOajh2RjNkdkZmN09QYng4cmJLZ3FiNGE0WFdMTFpoeGFOY21yRjMwbDdDdFVDang5T3VmbERxNmRzOGdWYnEwOVFtUDdkK0J4VFBFU3hsc1dUa2ZnVFZxb2w3VE5pVyt0NnpzSFJ3eDdxTWZNT2ZuejNIdDRobmgrYnBOV3FOWlpIU3g3MHU0ZFExL2Z2ZUI2TGxyRjgrZ1paUnVzZXpnMEZvWTg5WlhtUEhEaDlCcU5HalhyVDk2RHgxcmxSR0ZSaTJqRUY2M0NYYXVYNHJ1ZzBaTGZ2ektKakgrSm5adi9BOUg5bTRWWlEwWXJoc0Y2Rks5WHYvOFY4eVo4b1ZRK0FjQXNqTFM4ZC9zWDNGZyszb01HUDBLUW1zM0tKZTJTMGwvZlR4N2g4clZ5VnZlYXRTc2k1enNMTnk1ZWJYSURwZWlPTHU2bzllUVo2M2JzRWNZZzZ6SGlJT2prOUQ3SDMvalNwbVBkK2I0UWRGMjlacTF5M1M4NExEYWVQMkxYOHQwREhOb3RWcWNQWFpBMkpZckZQQVBLcnI2bFpTY1hkMk1LaFM1U0Z3ZVZhdlZZc3VLZWFJQXk5SEpHVjBIUElXb0hnT0xER0NyZVB2aXBZOStRR3pNTnF4Yi9EY2UzRXNCQUZ5SWk4V0Z1Rmg0K3ZpaGVidG9OR3paSGpjdW44ZmgzWnRFYThFQnVodlVadTJpMFgzZ0tIaEt1TUJwL1BYTFdQam5EMFlYQnJsQ2dhSFB2WTBXVVVXdlkxUVNaMWMzdlBySlQvanJ4d21pTkxIMHRIdVlQL1YvaU4yN0JmMUh2d0lmUC9QbVVjWEdiTU9oWFp1RTdjam92dWc3OGtWTStmUlZKRHdNNlBadVhvbWJWeTVnNlBOdkZWdHhyVHlwOHZNd2U4b1h3anBpQmJyMEhXNVJOYitTbkR0NVdGUWdSOG9VWTNQdDM3NE95K2Y4S2lvTzBuLzB5NmdSWG5vRnU4c1BPeU1LZUZjdHZoREQxbFVMc09tL3VVWkZTRFJxTmVaTStRSlBESDhCSFhvT3N1cG9ncXViQjE3OTlHZWNQM2tFdDY1ZGhIZlZhbWpjdW1PeDU3eHo4d3FtZi9zQk10UEZxWjBIZDZ4SFJMMG1Ra24xOEhxTk1mUzV0K0hqSDJqMXluL09ybTdvUGRUNlZXY3JLbzFHZzdQSERtRHZsdFc0ZVBwb2tmdGtHNnhCVnNESnhSVXZmdkFkVnZ6enV5Z1ZETkNsWDArZCtEWnExbW1Fem4yR29VNWowNnNydnp1NnUray9nTVJ5YzdMeDRINktzTTIxbkVwbTduZXRsNjgvbm43dDB5S3JzSkpwR0dROVJqeTlxd28zZWFsSkNUaCtZSmZGdmZVWjZXbll2Rnk4bGxKRnFZcGpxdGk5VzVHYWZGZllEcWdlVmk3VkJYc09mZ1lMcG44djNIQzVlWGloZmZjQmtwNURKcFBobVRjL3g4eEpuK0xTbVdObzJhRUhlZzhkYTFKYVZ2TjIwV2pZb2gxaXRxN0dydlhMaEJHWmU4bDNzWFhWQW14ZHRjRG9QWTdPTG1qVHFUZWllZ3lFaDVkME9mNlo2V25ZdUd3dUR1eFlaM1NENnVEb2hGSGpKNVJwQk5EWjFSMHZmZlFENWt6NTB1aW01ZXlKUXpnZmR3U04yM1JDZE4vaDhBOEtLZlY0MXk2ZUVaV1RkNi9paFY1RHhrQnBaNCt4NzN5TjM3OStTd2hlcjE4Nmc1OCtIb2ZtN2JxaWZZOEJDS3dSYnZIUFVSWlpHUTh3NitmUGNlM0NhZEh6dFJvMGs3emNmc0hjUUgxaHRXMHpuM1RycWdYWXVHeU82TGt1Zlljak1ycHZxZS9OenNyQXJvM0xoVzFIWnhmNEJZWVk3YWRScS9IZm5GK041cmhGOXh1QkkzdTNJQzAxR1JxTkJtc1cvSWtUQjNlaDUrQm5paHd4Qm5TanRRVkNUQWdDaXlLVHlWQ25jY3RTYjZMamIxekI5Ry9mRnhVbzhRK3NJVncvRms3L0FYbTVPV2pWVVpkcWFFa25oMVEwYWpYdTMwc3VmVWN6cUF6V1Q5Uy9UcFNWUnhWdllUM0o0cWhWS3RGMmRtWUd0cTlaaFAzYjErRmVNVzJ4czNkQWkvWmRTL3g3VWlpVmVITHNtNmpYdEEyV3p2eFpOS2NWQUM2Zk80bkw1MDdDUHlnRXJUdjFRcE0yblVvZG9iV2x1TU43UmRlRktoSmVlNHFqVm92L2JWQ0owaXlkWGQxUnEwRXozRXRKUkU1V0Z2THpjcENmbndlTldnMnRWZ3VsblQxYzNOd1JVTDBtR2pScmkyYnRvcGttV0VZTXNoNGpZWFVhQ1JkSkFGajQ1L2U0ZGUwQ2FqZHNidEo4QW1pMVNFKzdqOXZYTDJIZjF0V2lMMmd2SHovSmU3eXRSYVBSNE1pZXpWaXV0NkFnQURScDNhbGN6dDgwc2d0OC9BTngrdWgrT0RxN29HVlVkNnNVK0ZBcTdmRHNtNThqNVc2ODJUbmpXcTBXL2tFaGFOeXFBL1p2WHlzcXlWd1VWL2NxeU03S3dKbmpCMUU5ckRiOEFxdVhLV0JWNWVkaC8vWjEyTHhpbnJCRWdiN2cwRm9ZTmY1alNhcjFPVGc2NFlYMy9vZU4vODNGanJXTFJSZHRqVWFEWS91MjQvaitIYWpicEJWYXRPK09lazFiRi9tejNiNTJDVE1uZlNLazY4amxjb3g4K1VNNFBpeUk0T1hyajVjKy9BRXpmL3BVS0lpaDBXaHdlTTltSE42ekdiNytRYWpkcUFXQ3c4cSsxcDFXcTRWR3JZWktsUSsxS2grcS9IemRqYU5NQmkrOUVjYVV4RHY0KzhjSm9uV2hBQ0N3UmppZWVlUHpVbE4ySDl4THdmWExaK0hsNHc5UG42b2xwb1ptcHFkaDZjeWZqVWJSNjVYenVqMHFWVDZXL2owWnNUSGk2bGx0dS9SQjc2RmprWmViZzBPN05zTGQweHR1N3A1d2RuT0hrNU1MbEhiMlVPWG40ZnJsczlpNGJDN3VweFNtQ3paczNzNG85VE12TndmLy9QYTFxTUttVENiRG9HZGZROXN1ZmRDb1pSU21mL2UrOFBtK2Nma2Nadnp3RWJ5clZrUERGdTBSVnFjaC9JTkQ0ZWxkRlRLWkRKMTZsNzJTbmthalFYNWVydDUvZWNqUHk0VkdvMFp3bUM0VElmNzZaVXovN2dOUmdOV2w3M0JFOXh1QnlSTmVRa3JpSGFqVktpejVlekpPeGNhZ3grQm56TzRnQ0szVkFGLy91YnowSFUxdy8xNHl2bm5MdXVtRFVoNy9qYTkrUjNBcDYxbnFwekFEUU55UnZZZzdzcmZJZlQxOS9CRFp0Uy9hZE9wdGNwWE9lazNiNEoxdloyREYzTjl4NHFEeHVvZ0p0NjVoMWZ3L3NHYkJuNmpWc0RtZWV2a2pxMVVBMVplVG5ZV3N6SFRoTTErUzVJVGJXTGY0YjlGekJaOWhhN3A5WFZ6a3BiSlZKSDd4Zys5czNZVEhDb09zeDBoazE3NDRzR09kY01Pc1ZxbXdjOTFTN0Z5M3RNekg3alZrakUwbXp0NVBTY0tVVDErQnM1czduRjNjNE9qa0FnY25aemc0T3NITzNnRjJkdmFRS3hTUXlXVEl6Y2xHV21veXJsMDhJMXBrRmRDbFVyVG9VSDVwRDhGaHRjdmxndURnNkdSU2dKVjhOeDQzTHAvRGpjdm5jUDNTV2R5K2RySFl3RW91bHh1OWxweHdHOGtKdDRVZWU1bE1CaTlmZjFRTnFJNnFBY0h3OXEwR1Q1K3E4UFR4UXhYdnFzVldxc3ZKenNMKzdXdXhlOE55bzMramd1TjI2RGtJdlljK1YycHZzRG5rQ2dWNkR4MkxpUHBOc09DUEg0ek9yZFZxaFRscWprN09hTlFxQ2dPZkhpLzA4bDA0ZFJSemYvbFNWSXlqMTVBeFJ0WHBxZ1lFNDgydmZzZXkyYjhZM2R3a0pkd3lDbllBM1lqTDlqV0xJSmNySUZjb2REZnpCWDlyZW10b2FUUWFhTlJxYURUcVl0ZkdhdDI1TjRhTWZST0FidEhwNVhOL0ZjMXBBSFR6TjU1L2I2SkpSV3p5ODNNeDk1ZXZoRzJsblQzY3EzakJ4ZFVkVHE1dXNMTnpnRUtoUUZabU9xNWZPbXMwWDZSbW5jSkthT1VoT2VFMi92bDlJdUt2WHhZOUg5VmpvRkRvd3M3ZUFldVh6REo1M3FyU3pyN0lkZGt1bmo0bUNyQUFDQUVXQUFTR2hPUFZUeVpqN3E5ZmlRb1NwQ1Rld2M3MVM3Rnp2ZTU3V1M2WHc5SFpCZllPanBETDVKREpkWjhCdVZ3TzJjUC9GM3d1WkRJRlpISVpWUGw1UWdDbCszOE84dlB5akh2aEgyb2EyUVZQdmZ4aGtRRld3U2c0QUR6M3prVDgvdlZid3VzRmZ4TUIxY01RMGFBWnFnV0Z3c1BMQnc2T3psQW9GWkRKSHJaVEpvTk1Kb2RNcm5lTmVQZ1IxV3ExU0w5L0QxcXRCaHFOQmxxTjd2OGFqUVphclJvYWpRWnFsUm9hdFFwcXRRcHF0UnBxdFFvYWxRclZhdFI4SkN2SzdWaGYralU1T0t3Mk92Y1ppZ1pGQlBpbWNIWHp3T2p4RXhEVmZRRFdMSnlCNjVmT0d1MmowV2pnNWVOZllvQTE5dTJ2VFRyZnJNbWZscnBQWm5vYXZuM25HZGpaTzhDM1doRDhBcXFqaXBjdkhKMWRkUDg1T1VPdFV1SG1sZk9JamRrbStodFZLdTFRdDRueDJuZm11SGJ4RE00Y093Qlg5eXB3ZGE4Q1J5Y1gyRHM0d003ZUFYSzVISGR1WHNPR3BiTkU3M0YxczE3UkhxcjhHR1E5UnZ5RFF0QjM1RGlzL25kNm1SWTNOZFMxLzBnMExXSEJUbXVxNHUwTGpWYURSSU9GODh3aGw4c3grTmszSG9zVnpYTnpzcEVZZndOM2JsNUYvSTBydUhQakN1SnZYaWx5dEVpZnIzOFE2amR2aXdiTjJ5RW9OQUxYTHB6R21XTUhjT2JZQVNUZmpUZmFYNnZWSWlYeERsSVM3K0Nzd2R3OVFEY1J2K0JDNXVwZUJWMzdqMFJPVmliKytYMmlxRnFVdnNBYTRSajA3SGlUNXN0WUtxSitNN3ovdzkvWTlOOC8yTGR0amFoNlhJR2M3Q3dFVks4Sk8zc0hhTFZhYkZ1OUVKdFh6QlB0MnpLcU96cjNHVmJrT1p4Y1hERjYvQVMwN2ZJRXRxMWVpSXVuajVYYXJvS2JUaGlrTVptcmVXUTBzak16OE4rY1gzSDh3RTZqMTROQ0kvRGNPeE5OVGhIeThxMEdld2RINFdaSGxaK0gxS1FFcENZbGxQSk8zZnk5QVUrL1lsYjd5MEtyMVdMdXIxL2p6czNDa1RTWlRJYmVROGVLL3Exa01objhnMEtNNWhzV1JTNlhZOGh6YnhhNXpsUzlwbTFRTFRoTU9GL3ZvV09GQUt1QWYxQUkzcDc0aDdEc1FWR2ZmWTFHZzZ5TWRLTmdXRXFSRDl0MTY5b2xVWUFWVWIrcEVKUUR1azZDMXovL0JiT25mQ0VhNllYcGd3QUFHNEJKUkVGVWJZbS9jVVdTZWI3bWV1UEwzeDY1SU92VWtSalI4aEtHSXVvM1JaZSt3eEZSdjZrazV3dXBWUit2ZmY0TFRoN2FnNjJyRjRnNklLb0ZoNkhmVStOS2ZIOVJpM3BieXJ0cU5UaTV1Q0k3TXdQeDF5OGJkWWFVSktySHdES25OdWJuNVdEN21rVW03Ky9qSDFndUkzeFVlVEhJZXN4RTlSaUlxZ0hCMkxwcUFhNWZQRk5xR2xoeEZFb2x3dXMyUWVjK1F5MWFUMGxLQWRYRGNPbk1DWXZlNitIcGd5Zkh2bEhtSHJDS1NxMVdZZlcvZnlMaDVsVWtKZHdTVlk0cmlaT3pLOExxTkVKRS9TYW8xYUE1cWdhSUY1a09yOWNFNGZXYW9OOVRMeUU1NFRZdW56dUpxK2RQNGVxRlUwaEp2RlBNVVF2bDVlWUlOK01CTldvaUtDUUNhclVLVlR4OWtHQndvK25vN0lLZWc1OUJaTmQrNVZLTno4blpGUU5HdjRJMlhaN0E2bituNDBKY3JPajFIb09mRWViUXhkKzRqQzByNW9zQ3JLYVJYVEQwaFhkS1BVL0I3ekE1NFRaT0h6dUFTMmVPNDg3TkswaExUWmEwRTZTQWg2Y1BRbXMzUU1LdGEwVUd2blVidDhMbzF6NHg2NlpWSnBQQnh6L1FySnNoUUpkZSt0UXJINW0wUElCVVpESVpubjc5RS96MjVSdkl5a2lIZzZNVGhvOTdyOGhGM0t0V0N5NDF5S29SWGc5OWhqOWZiRVUybVV5R0hvTkdZODR2WDZKZHQvNUZqbllCdXBHejdnTkhvMVB2SVlnN0VvT3p4dy9nMnNVejVWYmV2V3BBc1BBek5HOGZqUzByNStOZThsMzQrZ2ZoNmRjK05hcjg2T01maUxjbi9vRTltMVpnOThiL1RQNU9rWnBmUUhVRWg5V0dXcTNDdTkvT0tQME5GVVJwaFhUcU5XdUw4SHBOaENxdkJlbzNhNHZvZmlQTFhHQ3FPSTFhUmFGUnF5aGNQbmNTZXpZdXg4WFR4ekI2L0lSeW1hZXN6OWMveUtRT0RuMk5Xa1pKc2l5R3I3OTVpM0ozS0dKUmN5SjlETEllUTdVYnRrRHRoaTJRbTVPTit5bUp5TTNKTnZtbVRpNlh3OUhKQlY1Vi9jdWx4TG9wQWtNaWNQUEtCYWp5ODR0Tmh5a2dWeWpnWHNVTE5jTHJvWGJERm1qV3JndVVTcnR5YW1uNVV5aVU4UEwxTDdMc3VUNFBMeC9VQ0srTDZqWHJvR2FkUmdnS3JXVnkrcWVQZnlCOC9BT0ZFdW9QN3FmaTV1Vnp1SDM5TXVKdjZIb2ppNXM0THBQSjhPU1lOM1hwVGdvRm5ucjFZL3p5Mlhpb1ZQbHdkSEpHKys0RDBLSG5ZSnRVamZJUHJJRVgzLzhXdDY1ZXhJNjFpM0h5OEI1RTlSaUliZ09lRXZZSnJCR092aU5meE1wNTB3QUFiVHIzeHFCblh6Y3JkZGJIUHhBZGV3MUd4MTZEQWVoR2c3SXkwcEdUbllYOC9Gd2hWVW8zbXFVVy9nOHRvSVVXV28wV2dCYmE0anBNWkRMSVpESzRWL0dHVENaRHRlQlFQUDM2cDVnNTZSTm9OQnJJRlFwMDYvOFVvdnVQdENpSWJkRytHeTVXOFVaV1pqcHlzaktSbloySnZKeHM1T2ZsUWFOUlF5NVh3TkhaQmE1dUhnaW9VUk1SOVp1aGFkdE9OcGxRN2VzZmhCRXZmWUNOUytkZzFQaVBpNzJwNmo1b05KcTFpMForWGk1VXFueG9WQ3BvdEJySVpISTR1N2dob0VaTnVGZnhLdlY4OVp0SElycmZDUFFZL0V5cCs5bzdPS0o1dTJnMGI2Y3JxWjZYbTRON3lYZVJrNTJKdk54Y3FOVXFYU3FkV2cyTnRpQTFWTzh6OFhCYkpwTVZwdWpKNWJvMFU3M1VRaUdGNytHMmZ1VXdoVUtKNkg0anNIYmhESXg1Njh0aWUra1ZTaVU2UFRFRVVUMEg0dkxaazdoNCtoanUzTHlDZTBsM2taMmRpZnpjaDcrM1V0Slh5NkpnN1QyRlFtbFNVWnJLUWk2WFkvVDRDWmp5MlhqY1M3NExINzhBREhybU5kUnEyTHhjemwrelRpUFVyTk1JZWJrNU5oa2w5QXVvYnRvb3NrS0I0TkJhYU5ldFA1cEpsRWxUOEIxWjJ1ZlZ4YzNENUNJNTlIaVRxVEt2U1AvdFoyV2RCNzBoUE42OWNiVU5XMUs4WDc5NFhmUkZJZldDZUZTMGdnbi82b2Y1K3dWVmM3UmFMZXpzN0lVaUJJOFRyVmFMR2Q5L2lJdW5qMEVtazhIVHV5cXFWUTlEdGVCUUJJVkVvSHJOT25EMzlMWnFHM0t5TW5FMy9nYVM3OFlqK2U1dEpOK05SOHJkMjZnUlhzOW8wZGQ5MjliZ3diMFVtd1ZYeGJtZmtnZ1BMOThpQTZpNXYzeUZpUHBORWRtMThseDBkNjVmaWtPN05tTEVTeCtVT2hHL010QXZKVDMyN2E5TFRHUFNhcldWZHZGVmExT3JWTGg2NFRUQzYwbFhMYlp3cnBVYWFyVWFXbzFHTndkTHF3VzBXbDFHaFZhcjEybGdUQ2FUQVRKQUJoa2drOEhGMVYzU2Vaa1Z6ZTNybDdCLzIxcjBIVG5PcFBtUjVTWHB6aTBrNlMxQUxXVzZZQUd0Vm92Y25Hems1bVFoTHpjSGFwWHVXcTdXcUFHdEZnNk96cWppN1d1VklERCt4aFdvOG5YekY5VXFOYlJhTmJRYTNXZFRxYlNEcTRjbnFsWUxybkRmSDZ2K25ZNVRSMktFN1FrL3p5dGg3NHFwUTg5K3d1TWR5Myt4WVVzc28zUUpNL3BRTU1naWVneWtwNlVpSlRFQjFZSkRLOVFGbTJ4THBjcC9wRWR5aVlpb2NuZ1VnNnhIdHh1SWlBUnVIbDV3OHlnOXZZa2VMd3l3aUlpSXJNUDZzOGlKaUlpSWlJZ2VJd3l5aUlpSWlJaUlKTVFnaTRpSWlJaUlTRUlNc29pSWlJaUlpQ1RFSUl1SWlJaUlpRWhDRExLSWlJaUlpSWdreENDTGlJaUlpSWhJUWd5eWlJaUlpSWlJSk1RZ2k0aUlpSWlJU0VJTXNvaUlpSWlJaUNURUlJdUlpSWlJaUVoQ0RMS0lpSWlJaUlna3hDQ0xpSWlJaUloSVFneXlpSWlJaUlpSUpNUWdpNGlJaUlpSVNFSU1zb2lJaUlpSWlDVEVJSXVJaUlpSWlFaENETEtJaUlpSWlJZ2t4Q0NMaUlpSWlJaElRZ3l5aUlpSWlJaUlKTVFnaTRpSWlJaUlTRUlNc29pSWlJaUlpQ1RFSUl1SWlJaUlpRWhDbFRMSWNuUjBFQjZucE42ellVdUlpSWlJaU1oU3lTbXB3bU1uSjNzYnRrUmFsVExJQ3ZEekZoNGZqenRsdzVZUUVSRVJFWkdsVHB3NkxUd084UE8xWVV1a1ZTbURyUGF0R2dxUHAvMDFHdy9TMDIzWUdpSWlJaUlpTXRlRDlIUk0rMnUyc04ydVpRTWJ0a1phbFRMSUdqcWdDL3g4UFFFQVNjbkpHUFB5RzlpMmE0OW91SkdJaUlpSWlDcWU1SlJVYk51MUIyTmVmZ05KeWNrQUFIOWZMd3diR0czamxrbEhwc3E4b3JWMUl5d1JlL0lDM3YxaXFxMmJRVVJFUkVSRVpmVFRsNitpV2NOYXRtNkdSWlF1WVRMRDV5cmxTQllBTkc5VUM1TytlRlVZMFNJaUlpSWlvc3JGejllelVnZFl4YW0wSTFrRk1yTnpzR1RsZHNRY1BvWDR1MG5JenM2emRaT0lpSWlJaUtnWVRrNzJDUER6UmJ1V0RUQjBRQmU0T0RuYXVrbGxVdFJJVnFVUHNvaUk2TkcxWVBrV0pLWGVCd0QwNjlvZW9TSFZiTndpSWlJaXNhS0NMS1V0R2tKRVJHU0tXUXZXUTYzUkNOdHZQRC9FaHEwaElpSXlUYVdkazBWRVJFUkVSRlFSTWNnaUlpSWlJaUtTRUlNc0lpSWlJaUlpQ1RISUlpSWlJaUlpa2hDRExDSWlJaUlpSWdreHlDSWlJaUlpSXBJUWd5d2lJaUlpSWlJSk1jZ2lJaUlpSWlLU0VJTXNJaUlpSWlJaUNUSElJaUlpSWlJaWtoQ0RMQ0lpSWlJaUlna3h5Q0lpSWlJaUlwSVFneXdpSWlJaUlpSUpNY2dpSWlJaUlpS1NFSU1zSWlJaUlpSWlDVEhJSWlJaUlpSWlraENETENJaUlpSWlJZ2t4eUNJaUlpSWlJcElRZ3l3aUlpSWlJaUlKTWNnaUlpSWlJaUtTRUlNc0lpSWlJaUlpQ1RISUlpSWlJaUlpa2hDRExDSWlJaUlpSWdreHlDSWlJaUlpSXBJUWd5d2lJaUlpSWlJSk1jZ2lJaUlpSWlLU0VJTXNJaUlpSWlJaUNUSElJaUlpSWlJaWtoQ0RMQ0lpSWlJaUlna3h5Q0lpSWlJaUlwSVFneXdpSWlJaUlpSUpNY2dpSWlJaUlpS1NFSU1zSWlJaUlpSWlDVEhJSWlJaUlpSWlraENETENJaUlpSWlJZ2t4eUNJaW92KzNkL2N4VnRWM0hzZS9Nd3pvRE5DWU1paHdoNm1LMENnS1ZFbTJxTFZxbFZvZmlJallwcUpkMDI1SjY1cG90V2xXdDZWMlZ6ZE42dHJFZFZPNzI5VDRsQlpFRElxMWFpdTFLdDFFTFdEQkZJUmFtQXNvTTQwcE1xTXd6T3dmalErdFloSE92Yjl6ejNtOS9pS0dQNzRKdnIxK0xtZnVCUUF5WkdRQkFBQmt5TWdDQUFESWtKRUZBQUNRSVNNTEFBQWdRMFlXQUFCQWhvd3NBQUNBREJsWkFBQUFHVEt5QUFBQU1tUmtBUUFBWk1qSUFnQUF5SkNSQlFBQWtDRWpDd0FBSUVOR0ZnQUFRSWFNTEFBQWdBd1pXUUFBQUJreXNnQUFBRExVa3ZvQXlJdlhkdmJGaXk5MXBUNERlSWM5QXdOdi9mcDNML3doN24xdytidCtUMlhNNkdodEhWYkhxNEQzTTZLdE5ZNDZvaVAxR1pCVVUvL09qWU9wajRBOFdMbG1mVnoxemY5S2ZRWUFOTFNwazQrSzcvL2JGYW5QZ0xwcEdYNWswOS8rTTQ4TEFnQUFaTWpqZ3JBWFV5Y2ZsZm9FS0wzZmI5Z1V1M2YxUjBURXNHRkRZMGp6WDk0YmZLMjM3NjNmTStId1Nvd1kzcHJrUHVBdlZxMTVNZlVKa0N0R0Zyd0hqenBBdmwzNXpWdmUrcCs2Zi83aTdKZzJlV0xpaTZEY1BISVBmODNqZ2dBQUFCa3lzZ0FBQURKa1pBRUFBR1RJeUFJQUFNaVFrUVVBQUpBaEl3c0FBQ0JEUmhZQUFFQ0dqQ3dBQUlBTUdWa0FBQUFaTXJJQUFBQXlaR1FCQUFCa3lNZ0NBQURJa0pFRkFBQ1FJU01MQUFBZ1EwWVdBQUJBaG93c0FBQ0FEQmxaQUFBQUdUS3lBQUFBTW1Sa0FRQUFaTWpJQWdBQXlKQ1JCUUFBa0NFakN3QUFJRU5HRmdBQVFJYU1MQUFBZ0F3WldRQUFBQmt5c2dBQUFESmtaQUVBQUdUSXlBSUFBTWlRa1FVQUFKQWhJd3NBQUNCRFJoWUFBRUNHV2xJZkFIa3hvcTAxcGs0K0tpSWlqanFpa3ZnYTRQMjhzOUVSYmEwSkx3RWl2SWJDMzJycTM3bHhNUFVScERVNE9CaGRXN2ZIMm5VdnhlYXVsMlBUbGxlaXVyVTdkdmIyUlcvdkc5SDN4dXZSM3orUStreHFvS1dsT1ZvUE9qamEyZzZLNFcydFVSbmJIcDNqRG8zeEhZZkZNWk1PajQ2eG82T3BxU24xbWV3SFhUY0dEUmFYQmh1ZlB0bFhMY09QZk5lL0NFWldTZTNhdFR0V1BMTW1Wanl6SnA1YnZTNmFoclRFbE1uSHhFYzZ4MGRuUnlVNkt1Tmk1TWdSMGRiYUdtMnRiZEhTTWlUMXlkUkFmLytlNk8zcmpkNit2dGl4NDdYb3FtNkpUVjNWK09PbXpiRjZ6ZG9ZSE9pUDQ0K2JGRE9tVDQ0WjB5ZkhzR0ZEVTUvTSs5QjE0OUZnc1dpd1dQVEp2akt5aUhVYk5zZURqejRkeTU5ZUdSK2RPREZPL2NUSmNjSzBLVkVaTnpiMWFlUlFkY3ZXZUhibDZsais2eWRqM1lzdnhpZG5USTF6enp3eEprMFluL28wM2tIWHhhWEJ4cURCY3RJbmJ6S3lTdXo1RnpiR25Zc2VpVTFidW1QMmVlZkV6Tk5QamZaUkgwNTlGZzFrZTA5UFBQS0w1WEgvZ3cvRlJ5cnRNZS9DbVhIYzBVZW1QcXZVZEYwdUdzd2ZEZkltZlphYmtWVkMxYTNkY2N1UEZrZjE1VmZqNG9zdWpMUE9PQzJHRFBGNEF2dHZ6NTQ5OGZCamo4ZmRDKytOeW1HSHhCVmZuQk9Wc2UycHp5b1ZYWmViQnRQVElIdWp6M0l5c2twazkrNyt1SHZ4bzNIL3cwL0Z2TS9OamJubno0cm1acC9ZVDNZR0JnWmkwZjFMNDY2ZkxJcnp6em9wTHA1elpnd2Q2Z05MYTBuWHZKTUc2MCtEN0N0OWxvdVJWUkxWcmQzeDdlLzlPTWFOSFI5WFhqN2Zvd3ZVVkhmUG4rTG1XMzhRMjdaVlk4RTFsMFZsektqVUp4V1NydGtiRGRhSEJ0a2YraXdISTZzRWZ2WDB5dmorRHhmRlpaZk9pOW5ubnAzNkhFcGt5UVBMNHZZNzc0a3I1OCtOVTJaTVRYMU9vZWlhZmFIQjJ0RWdCMHFmeFdaa0ZkekNwWS9IZlE4OUZUY3V1QzRtVHZERGx0VGYrZzBiNDlycmI0Z0x6ajRwTHBwMVd1cHpDa0hYZkJBYXpKNEd5WW8raTh2SUtxaUJ3Y0g0NFIxTDQvOSt1ejV1dXZFN01icmRYMFdUenZidW52amF0ZCtLajM5c1luejUwbG5SN0lzYTk0dXUyVjhheklZR3FRVjlGdE43alN3L3JWa0FQN3hqYWF4NllYUGNldE4zdlFpUTNPajJVZkhmTjMwM1ZyMndPZjduamdkU245T3dkTTMrMG1BMk5FZ3Q2TE04akt3R3QzRHA0Mzk1bCsyRzYyUGt5QkdwejRHSWlCZzVja1RjZE1QMXNlSzM2MkxoMHNkVG45TndkTTJCMHVDQjBTQzFwTTl5TUxJYTJCTXJWc1Y5RHowVk45MzRIUzhDNU03SWtTUGlQMi84VGl4ZTltUThzV0pWNm5NYWhxN0ppZ2IzandhcEIzMFduNUhWb0twYnUrUG0yeGJHalF1dTh4Z0R1VFc2ZlZUOHg3Zi9OYjUvMjZLb2J1dEpmVTd1Nlpxc2FmQ0QwU0QxcE05aU03SWEwTzdkL1hIOVRiZkhaWmZPODBsSDVON0VDVWZHUDE3eStiaitleitPM2J2N1U1K1RXN3FtVmpTNGJ6UklDdm9zTGlPckFkMjkrTkVZTzZiRGQzWFFNR2FmZDA2TUdWT0plKzU3TFBVcHVhVnJha21EZjU4R1NVV2Z4V1JrTlpqcTF1NjQvK0duNHNyTDU2YytCVDZRcXk2ZkgwdCs5cVJISXQ2RHJxa0hEZTZkQmtsTm44VmpaRFdZVzM2ME9PWjlibTYwai9wdzZsUGdBMmtmTlNybWZYWnUzUEsvOTZZK0pYZDBUVDFvY084MFNHcjZMQjRqcTRFOHYzWkRWRjkrTmVhZVB5djFLYkJmNXM2ZUZkV1hYNDNuWDlpWStwVGMwRFgxcE1GMzB5QjVvYzlpTWJJYXlKMzNQaG9YWDNSaE5EZjdZNk14TlRjM3g4VVh6WW03N24wazlTbTVvV3ZxU1lQdnBrSHlRcC9GNHI4b0RlTDNMMjZPVFZ1NjQ2d3pUa3Q5Q2h5UVQ1OXhlcnpVdFQzV2JkaWMrcFRrZEUwS0dueWJCc2tiZlJhSGtkVWdsajMyZE13Kzc1d1lNbVJJNmxQZ2dMUU1HUkt6enpzbkhueDBSZXBUa3RNMUtXandiUm9rYi9SWkhFWldBOWkxYTNjc2YzcGx6RHo5MU5TblFDWm1mdXJVK05XS2xiRnIxKzdVcHlTamExTFNvQWJKTDMwV2c1SFZBRlk4c3lZK09uR2lUejJpTUVhUEdoVVRKeHdWdjNsMmJlcFRrdEUxS1dsUWcrU1hQb3ZCeUdvQUs1NVpFNmQrNHVUVVowQ21UanZscEhqNm1kK2xQaU1aWFpPYUJqVklmcFc5enlJd3NuSnVjSEF3bmx1OUxrNllOaVgxS1pDcDQ2ZE9pZWRXcjR2QndjSFVwOVNkcnNrRERXcVEvQ3B6bjBWaFpPVmMxOWJ0MGR3eU5Dcmp4cVkrQlRMVlVSa1hUYzB0VWQzYW5mcVV1dE0xZWFCQkRaSmZaZTZ6S0l5c25GdTc3cVU0N3BpalU1OEJOVEZsOGpHeFp0MGZVcDlSZDdvbUx6UUkrVlhXUG92Q3lNcTV6VjB2eDBjNng2YytBMnFpYzN4SGRGVmZTWDFHM2VtYXZOQWc1RmRaK3l3S0l5dm5ObTE1SlRvN0txblBnSnJvN0tqRXBpM2xld0hSTlhtaFFjaXZzdlpaRkVaV3psVzNka2RIWlZ6cU02QW1PaXJqU3ZtOHVhN0pDdzFDZnBXMXo2SXdzbkp1WjI5ZmpCdzVJdlVaVUJNZkdqa3lkdTdzUzMxRzNlbWF2TkFnNUZkWit5d0tJeXZuZW52ZmlMYlcxdFJuUUUyMHRiWkdiOThicWMrb08xMlRGeHFFL0Nwcm4wVmhaT1ZjM3h1dlIxdHJXK296b0NaYTIxcWo5L1h5dlV1bmEvSkNnNUJmWmUyektJd3NBQUNBREJsWk9kZDYwTUhSMjllYitneW9pYjdldm1nN3VIeVA3T2lhdk5BZzVGZForeXdLSXl2bjJ0b09pdDQrZjFWTU1mWDI5VVZiNjBHcHo2ZzdYWk1YR29UOEttdWZSV0ZrNWR6d3R0YllzZU8xMUdkQVRmeDV4NDRZUHJ4ODc5THBtcnpRSU9SWFdmc3NDaU1yNXlwajI2T3J1aVgxR1ZBVFhkVXRVUm5ibnZxTXV0TTFlYUZCeUsreTlsa1VSbGJPZFk0N05EWjFWVk9mQVRXeHFhc2FuZU1PVFgxRzNlbWF2TkFnNUZkWit5d0tJeXZueG5jY0ZuL2N0RG4xR1ZBVG16WjNSVWVsZkM4Z3VpWXZOQWo1VmRZK2k4TEl5cmxqSmgwZXo2OTlJZlVaVUJPcjE2eU55Wk9PU0gxRzNlbWF2TkFnNUZkWit5d0tJeXZuT3NhT2pvSCszVkhkc2pYMUtaQ3BydXFXR0J6b0wrWHo1cm9tRHpTb1FmS3J6SDBXaFpHVmMwMU5UWEg4bEVueDdNclZxVStCVEQyM2FuVWNQMlZTTkRVMXBUNmw3blJOSG1oUWcrUlhtZnNzQ2lPckFjeVlQam1XLy9ySjFHZEFwaDUvNHFrNGNmcXhxYzlJUnRla3BrRU5rbDlsNzdNSWpLd0dNR1A2NVBqOSt2WFIzZk9uMUtkQUpyYjM5TVQ2RFMvR2pPbVRVNStTaks1SlNZTWFKTC8wV1F4R1ZnTVlObXhvbkhyaXRIamtsOHRUbndLWmVPUVh5K09UTTZiRjBLRXRxVTlKUnRla3BFRU5rbC82TEFZanEwR2NlK2FKc2VTQlpiRm56NTdVcDhBQjZkK3pKNVk4c0N6T1BYTkc2bE9TMHpVcGFQQnRHaVJ2OUZrY1JsYURtRFJoZkhTT2E0K0hIM3M4OVNsd1FINysyQy9qOEk3Uk1XbkMrTlNuSktkclV0RGcyelJJM3Vpek9JeXNCbkxKM0pseDk4SjdZMkJnSVBVcHNGOEdCZ2JpN29XTDQ1SUxQNTM2bE56UU5mV2t3WGZUSUhtaHoySXhzaHJJY1VjZkdaWEREb2xGOXk5TmZRcnNsMFZMbGtibHNFUGkyS045dWVLYmRFMDlhZkRkTkVoZTZMTllqS3dHYzhVWDU4UmRQMW5rMDVCb09OMDlQWEhYVHhmRkZWKzZNUFVwdWFOcjZrR0RlNmRCVXRObjhSaFpEYVl5dGozT1ArdWt1UG5XSDZRK0JUNlFtMis5TFdaLzV1U29qQm1WK3BUYzBUWDFvTUc5MHlDcDZiTjRqS3dHZFBHY00yUGJ0bW9zZWZDaDFLZkFQbG55d0xMWXRxMGFuNy9nak5TbjVKYXVxU1VOL24wYUpCVjlGcE9SMVlDR0RtMkpCZGRjRnJmZmNYZXMzN0F4OVRud3Z0WnYyQmkzMzNsUExMam1NdC81OFQ1MFRhMW9jTjlva0JUMFdWeEdWb09xakJrVlY4NmZHOWRlZjBOczcrNUpmUTY4cCszZFBmRXYzLzczdUhMK1hJOUE3QU5ka3pVTmZqQWFwSjcwV1d4R1ZnTTdaY2JVdU9Ec2srTHFhNzhWTzNhOGx2b2MrQ3M3ZHJ3V1g3djJXekhubkpQamxCbFRVNS9UTUhSTlZqUzRmelJJUGVpeitJeXNCbmZSck5QaUh6NDJNYTYrYm9FWEEzSmp4NDdYNHVyckZzU01qMDJLaTJhZGx2cWNocU5yRHBRR0Q0d0dxU1Y5bG9PUlZRQmZ2blJXVER1Nk03NTY5VGM4M2tCeTI3dDc0cXRYZnlPbUhkMFovM1RwZWFuUGFWaTZabjlwTUJzYXBCYjBXUjVHVmdFME56WEYvQy9NaXJOUFB5RytjdFhYL2NBdXlhemZzREcrY3RYWDQ1elRwOGY4TDh5SzVxYW0xQ2MxTEYyelB6U1lIUTJTTlgyV1MxUC96bzJEcVk4Z08wK3NXQlUzMzdZd0xydms0cGg5M2ptcHo2RkU3bHU2TEc2LzY1NjRhdjVjejVkblROZnNDdzNXamdZNVVQb3N0cGJoUjc1ck1SdFpCVlRkMmgzWDMzUjdqQmxUaWFzdW54L3RvM3hpRGJYVDNkTVROOTk2VzJ6YlZvMEYxMXptRTVKcVJOZnNqUWJyUTRQc0QzMldnNUZWSXJ0Mzk4Yzk5ejBXUzM3MlpNejc3TnlZTzN0V05EZDdPcFRzREF3TXhLSWxTK091bnk2SzJaODVPVDUvd1JtKzQ2UEdkTTA3YWJEK05NaSswbWU1R0ZrbFZOM2FIYmY4YUhGVVgzNDFMcjVvVG56NmpOT2paY2lRMUdmUndQcjM3SW1mUC9iTHVIdmg0cWdjZGtoYzhhVUx2VE5YWjdvdU53Mm1wMEgyUnAvbFpHU1YyUE12Ykl5NzduMGsvbGp0anZQUFBUdG1mdXJVR08xUkJ6NkE3VDA5OGNndmxzZVNCNWJGRWVNUGpYbHpac2F4UngrUitxeFMwM1c1YURCL05NaWI5Rmx1UmhheGJzUG1lUERSRmZHckZTdGo0b1NqNHJSVFRvcmpwMDZKanNxNDFLZVJRMTNWTGZIY3F0WHgrQk5QeGZvTkw4WW5aMHlMYzgrY0VaTW1qRTk5R3UrZzYrTFNZR1BRWURucGt6Y1pXYnhsMTY3ZDhadG4xOGJUei93dW5sdTlMcHFhVzJMSzVHT2ljM3hIZEhaVW9xTXlMajQwY21TMHRiWkdhMXRyREczeEhIRVI3ZTd2ajc3ZXZ1anQ2NHMvNzlnUlhkVXRzYW1yR3BzMmQ4WHFOV3RqY0tBL2pwOHlLVTZjZm14OC9JUmpZdGl3b2FsUDVuM291dkZvc0ZnMFdDejZaRjhaV2J5bndjSEJxRzd0ampYci9oQmQxVmRpMDVaWG9ycTFPM2J1N0l2ZXZqZWk5L1crNk84ZlNIMG1OZERTMGh4dEI3ZEdXK3RCTVh4NGExVEd0a2ZudUVPam8zSm9USjUwUkZUR3RrZVQ3L0ZvU0xwdURCb3NMZzAyUG4yeXI0d3NBQUNBREwzWHlQSzVvd0FBQUJreXNnQUFBREprWkFFQUFHVEl5QUlBQU1pUWtRVUFBSkFoSXdzQUFDQkRSaFlBQUVDR2pDd0FBSUFNR1ZrQUFBQVpNcklBQUFBeVpHUUJBQUJreU1nQ0FBRElrSkVGQUFDUUlTTUxBQUFnUTBZV0FBQkFob3dzQUFDQURCbFpBQUFBR1RLeUFBQUFNbVJrQVFBQVpNaklBZ0FBeUpDUkJRQUFrQ0VqQ3dBQUlFTkdGZ0FBUUlhTUxBQUFnQXdaV1FBQUFCa3lzZ0FBQURKa1pBRUFBR1RJeUFJQUFNaVFrUVVBQUpBaEl3c0FBQ0JEUmhZQUFFQ0dqQ3dBQUlBTUdWa0FBQUFaTXJJQUFBQXlaR1FCQUFCa3lNZ0NBQURJa0pFRkFBQ1FJU01MQUFBZ1EwWVdBQUJBaG93c0FBQ0FEQmxaQUFBQUdUS3lBQUFBQUFBQUFBQUFvUEQrSHdsSTVCUWkvYW5sQUFBQUFFbEZUa1N1UW1DQyIsCiAgICJUeXBlIiA6ICJtaW5kIiwKICAgIlZlcnNpb24iIDogIjUiCn0K"/>
    </extobj>
    <extobj name="C9F754DE-2CAD-44b6-B708-469DEB6407EB-2">
      <extobjdata type="C9F754DE-2CAD-44b6-B708-469DEB6407EB" data="ewogICAiRmlsZUlkIiA6ICI5MDkxMjQwNTg3NSIsCiAgICJHcm91cElkIiA6ICIzNjA3ODIwMzMiLAogICAiSW1hZ2UiIDogImlWQk9SdzBLR2dvQUFBQU5TVWhFVWdBQUJMa0FBQUhVQ0FZQUFBRFdhZnJ1QUFBQUNYQklXWE1BQUFzVEFBQUxFd0VBbXB3WUFBQWdBRWxFUVZSNG5PemRkVmlWOS9zSDhQY0p1aVFVSkNRRUM4VXVGQXZNMmEzVGJicHc0YnJuZXZ1NTh1dWNtNXR6czZhelozY1hOaFoyWUtDSWxDSU5KMzUvSEhrNEQ0YzZjSUtENzlkMTdkcDUrZ055NHJuUC9ibHZpU0lyVGcwaUlpSWlJaUlpSXFKcVR1NFFKQ2x0bTlTVUF5RWlJaUlpSWlJaUlqSUdCcm1JaUlpSWlJaUlpTWppTWNoRlJFUkVSRVJFUkVRV2owRXVJaUlpSWlJaUlpS3llQXh5RVJFUkVSRVJFUkdSeFdPUWk0aUlpSWlJaUlpSUxCNkRYRVJFUkVSRVJFUkVaUEVZNUNJaUlpSWlJaUlpSW92SElCY1JFUkVSRVJFUkVWazhCcm1JaUlpSWlJaUlpTWppTWNoRlJFUkVSRVJFUkVRV2owRXVJaUlpSWlJaUlpS3llQXh5RVJFUkVSRVJFUkdSeFdPUWk0aUlpSWlJaUlpSUxCNkRYRVJFUkVSRVJFUkVaUEVZNUNJaUlpSWlJaUlpSW92SElCY1JFUkVSRVJFUkVWazhCcm1JaUlpSWlJaUlpTWppTWNoRlJFUkVSRVJFUkVRV2owRXVJaUlpSWlJaUlpS3llQXh5RVJFUkVSRVJFUkdSeFdPUWk0aUlpSWlJaUlpSUxCNkRYRVJFUkVSRVJFUkVaUEVZNUNJaUlpSWlJaUlpSW92SElCY1JFUkVSRVJFUkVWazhCcm1JaUlpSWlJaUlpTWppTWNoRlJFUkVSRVJFUkVRV2owRXVJaUlpSWlJaUlpS3llQXh5RVJFUkVSRVJFUkdSeFdPUWk0aUlpSWlJaUlpSUxCNkRYRVJFUkVSRVJFUkVaUEVZNUNJaUlpSWlJaUlpSW92SElCY1JFUkVSRVJFUkVWazhCcm1JaUlpSWlJaUlpTWppTWNoRlJFUkVSRVJFUkVRV2owRXVJaUlpSWlJaUlpS3llQXh5RVJFUkVSRVJFUkdSeFdPUWk0aUlpSWlJaUlpSUxCNkRYRVJFUkVSRVJFUkVaUEVZNUNJaUlpSWlJaUlpSW92SElCY1JFUkVSRVJFUkVWazhCcm1JaUlpSWlJaUlpTWppTWNoRlJFUkVSRVJFUkVRV2owRXVJaUlpSWlJaUlpS3llQXh5RVJFUkVSRVJFUkdSeFpPYmV3QkVUN0tzbkZ5c1dMc2JCNC9GSXVGK0tuSno4OHc5SkNJaUlpSWlLb1d0clEyOFBkM1J1VjB6akJ6Y0F3NTJ0dVllRWhGcGtTaXk0dFRtSGdUUmt5am03Qlg4TkdzSjdpYy9NUGRRaUlpSWlJaElUNTYxWGZIK2EyUFJPcXlCdVlkQzlFU1JPd1JKU3R2R0lCZVJHY1NjdllMM3ZweGw3bUVRRVJFUkVWRVYvZStyMTlDcUdRTmRSS2JDSUJkUk5aS1ZrNHZuMy9wZXlPQ3FVOXNEcjd3d0FTMmFOWVc3bTZ1WlIwZEVSRVJFUktWSlRYdUEwN0huOFB0Zjg1R2NrZ0pBazlFMWQ4WkhuTHBJWkNKbEJibFllSjdJeEZhczNTMEV1R3A3ZUdEZTc3OGdzbXNFQTF4RVJFUkVSTldjdTVzcklydEdZUDRmdjZDMmh3Y0E0SDd5QTZ4WXU5dk1JeU1pZ0VFdUlwTTdlQ3hXZVB6cWl4UGc3T1JreHRFUUVSRVJFWkcrbkoyYzhPcUxFNFRsNk9QbnpEZ2FJaXJFSUJlUmlTWGNUeFVldDJqVzFJd2pJU0lpSWlLaXltcmVORlI0bkhBLzJZd2pJYUpDREhJUm1WaHVicDd3bUZNVWlZaUlpSWdzazRlN20vQTRKeWZmakNNaG9rSU1jaEVSRVJFUkVSRVJrY1Zqa0l1SWlJaUlpSWlJaUN3ZWcxeEVSRVJFUkVSRVJHVHhHT1FpSWlJaUlpSWlJaUtMeHlBWEVSRVJFUkVSRVJGWlBBYTVpSWlJaUlpSWlJakk0akhJUlVSRVJFUkVSRVJFRm85QkxpSWlJaUlpSWlJaXNuZ01jaEVSRVJFUkVSRVJrY1Zqa0l1SWlJaUlpSWlJaUN3ZWcxeEVSRVJFUkVSRVJHVHhHT1FpSWlJaUlpSWlJaUtMeHlBWEVSRVJFUkVSRVJGWlBBYTVpSWlJaUlpSWlJakk0akhJUlVSRVJFUkVSRVJFRm85QkxpSWlJaUlpSWlJaXNuZ01jaEVSRVJFUkVSRVJrY1Zqa0l1SWlJaUlpSWlJaUN3ZWcxeEVSRVJFUkVSRVJHVHhHT1FpSWlJaUlpSWlJaUtMeHlBWEVSRVJFUkVSRVJGWlBBYTVpSWlJaUlpSWlJakk0akhJUlVSRVJFUkVSRVJFRm85QkxpSWlJaUlpSWlJaXNuZ01jaEVSRVJFUkVSRVJrY1Zqa0l1SWlJaUlpSWlJaUN3ZWcxeEVSRVJFUkVSRVJHVHhHT1FpSWlJaUlpSWlJaUtMeHlBWEVSRVJFUkVSRVJGWlBBYTVpSWlJaUlpSWlJakk0akhJUlVSRVJFUkVSRVJFRms5dTdnRVFVZld6WjlNS3BDWGRFNWFIVFhqVGpLT3BtSVRiY1RpMmJ5c0dQdjB5cEZMengrOXpjN0p4Wk04bWhMYnNpTnAxZmMwOUhDS3F4bkt5TTRYSE5qWjJrTXBrNVI2VGw1dUR1emV2SWFCQnFFbGU4MVFxVmJWNGJUVzN2TndjSk4yTEY1YjlBaHVZY1RTNkRtNWZpd2VwU2NMeWdERXZtWHdNTWRHN2hNY2VudDd3RDI1czhqSG82MzdDYmFoVktuajVCbFRwUEJkT0hZVi9jQ000T0xrWVptQkVSS1EzQnJtSVNFZnM4WU80ZmYyU3NGeWRnMXdQVTVPeFljbWZPSHY4QU5ScU5Udzh2ZEc1MTJCekR3dEhkbS9DeG1WL1llUFN2K0RoNVlOZVE4YWpWWGdQY3crTGlLcWh6eVlORlI1UGZPY2JOR25adnR4anpzVkVZK25zSDJIbjRJaEdZVzB4OG9WM1lHVnRZL0N4NWVYbVlQV0NYNkZVS2pEdXRVOE1mbjVqU2t1NUR6Y1BUNE9lODg2TksvaGo2dnZDOHJSRjJ3MTYvcW82ZVdpMzZQM2JIRUd1cGJOL0VCNjM2OXJISW9KY1cxYk94N2tUMFhCeDgwQ2pzTGFJSERSVzc3K2R4RHMzTVcvNlo1QklKUER5RFVDSDd2M1FxZWNnSTQyNFpuaHZmQy9oY2RTZ3NlZ3ovTGtLSDd0MTFRTHNYTGRFV0s1dXowVWlNaDhHdVlqSW9sbFpXK1B5dVJpbzFXb0F3TGIvL2tHTGp0M2hhTVp2VVpWS0JRNXNXeU1zcHlUZVJTMjMybVliRDVHK0hxVGN4M2Z2UG11V2EvKzRjS3Racm10cFRoM2VBd0RJeWNwRVVrSzhVUUpjOStManNHREcxMGhOU2dBQWVQcjRvK2ZncDNYMlU2bFVTRXRPTlBqMUMzbDRldXUxZjI1T05sWXZtSW5ZRTlGNDQ4dGZVTmN2eUVnak00M2t4RHV3dFhPQWs0dXJ1WWRTYlNnVkNteGR0UURlL3ZYUnNtUDNLcDByTnpzTGwwNGZBd0NrcDZYZzlKRzlHREIya3Q3bmlUMStFQUNnVnF0eEwvNkc4TG1rdWxNVTVDTS9MeGY1ZVhtUC81K0wzSnhzNU9Wa0lUYzNCM2s1MmNqTnlVSmViZzV5YzdMUnBHVjdOR3pXeHR6REppSXFGWU5jUkdUUkhKeGNFRGxnTkRZdG53dEFNKzFuOC9LNUdQbkNPMlliMDhsRHU1SCtJRVZZOWcwTVFWQ2pabVliajZYUy9vYTNPaXYrN2ZHNUU5RlFxVlJtR2szcHd0cEZWSGhmTlZBdGZ3YlN5TXhJeDVWeko0WGxkbDE3RytVNkRvNHV5TS9MRVphM3IvNEhkWDBEMExSTko5RitXUmtQOGYxN3p4bGxESUIrR1JvUFU1UHh4OVQza1BwNHl2MkNHVi9qN1c5bXdkYmV3VmpETTdvbHYzK1BPemV2d3NzM0VJM0MycURmcU9jaGtVak1QU3l6dVJkL0EwdisrQUgzNHVOZ1pXMERMOThBMVBVTHJQVDVZbU9pb1ZBVUNNdXRPMFhCMXM1ZTcvT2NmUnprQWdDcFZJcm03YnRXZWt6RlhZbU5RVXBTQWxSS0paUUtCWlJLQlpSS0pWUXF6YkpLcVlSU3FZQ2lJQitLZ2dJVUZPUkRvU2g0dkt5MXJxQUFCWG01eU0vWEJMUUs4dlAwRHNhcGxFb0d1WWlvV21PUWk0Z3NYa1R2SVlqZXVRRVBIOWNoT2I1L0d6cEZEWVJQUUxESng2SldxN0Z2MDByUnVtNzlScHA4SEdRK2kyZE5GZDB3VlJjMVpTcUhwUVEvUjczMEh0cEdpTWVxVnFzTkVwdzRHYjBMS3FVU0FDQ1hXNkZsUitOTWhYWjJkY2N6cjMrR1A3NTdIeXFsRW1xMUdrdG0vNERKbjgrQWQ3M3FtUjNsNHVZQlY0ODZRcEFyTlNrQnkvNmFodWZlL01MTUk2dWMyOWN2SWY3R0ZRQ2F6RHBIWjVjbk5zQ2xWcXV4Yi9NcWJGMjFRSGlOTGNqUHc0SVpYMVVwa0JsemNJZG91VlBQZ1hxZkl6VXBBZmZpNDRUbDRDWXRESnA1ZC9QYUJXeGZ2Y2hnNTZ1Syt3bTN6RDBFSXFJeU1jaEZSQlpQYm1XTnZpTW1DSFZBMUdvMTFpNytIYTk5T3Qza1l6a2Zjd2lKZDRzK0FIcDYxMFB6OWwxTVBvNmF3RkFGKzlPU0U2RlVLQUFBTXBrY2JuVzhESExlSjhuclgveGl0TG82cDQvc3hlSlpVNDF5N3VwbTZqdlB3TWJXRHA3ZTlkQnI2SGg0K3ZoWDZqd25EaFFGTE1QYVJjRGUwY2xRUTlRUjJMQXBlZzk5Qmx0V3pnY0E1T2ZsNHArWlgrT3RiMzZ2VkxhTHNVa2tFb3g5K1NOTSsyUVNzak1mQWRCa1Z4N1l1aG9SZllhSzlsV3IxVkRxR1pBdWZDMHBwQ2pJcjlRNDVWYldGZG92ZXNkNjBYTGJMc2JKMnF2dVVoTHZZc1hjNllpN0ZDdGFMNVBKMFNhaUo2eHRiQ3QzM3ZzSnVIN3hyTERjb0dtclNqMHZ6eHpkTDFwdTNibG5wY1pUbXBEUWxrWVBja2trRXNpdHJHRmxiUU1yYTJ0WVc5dkN5c1lHMXRZMnNMSzJoYldORGF5c2JWaCtnWWlxUFFhNWlLaEdhQlhlQS91My9vZTdONjhCQUc1Y1BvY3pSL2NaZExwQWVSU0tBbXhZK3Bkb1hValRWcmgyNFpUSnhoQVFFbXFVMmp6bThPR1A4NnA4anV6TURIejkrbWhodVdOa2Z3d2UvMnFWejB1a0w2VlNnWWVwU1ZDcjFVaThjeFBkKzQrcTFIbHVYNytNaE50RkdTTWRJL3NiYW9pbDZqRmdOSzVkT0lPcjV6VlRKRlB1SjJEbDNKOHhmdklVQUlDRFV5MTg4blBwTitCVDN4NHZQTzdVY3hDNjlodGU1dlgyYlY2RjZCM3JLajFlWjFkM0RKL3dKdjc1OVJ0aDNjYmxmeU9vY1JoOC9Jc3lmRk9UN2xWNW11VkhFeXYzKzY5SVptVm1SanJPSE4wbkxOdmFPNkJac2FtaU5WMWViZzUycnYwWCs3ZXQxZ2t3ZXZuNFk4ekxIMVlwYS92WXZxMmk2WHBkK2c2cjlIa0syZHJaSTZ4dDUwcVBxU1RlOWVxaldadk9rTWxsa01tc0lKUExJWlBKSVpQTElaZGJRVzVsVmJSc1pWMjA3dkgvTXg2bVllMmkzNFh6UGZmV2wvRHlEU2dLWmxsYlZ6andXaHFsUW9FRXJXdzJmVDE2bUNwa0xWWjBmMjM2SEFzQXZnRWhUMnhXSkZGTnh5QVhFZFVJRW9rRUE4Wk13dXp2aXJwZWJWbytGNkd0d3lHWFc1bGtEUHUzL0NjVWFDNTBjUHRhSE55KzFpVFhCNENQLzdjQTduWDBLOUpjazhVYzNDRk1hNUhMcmREOUtlTlBIZjErL3FZcW4yUG1sMitJT3FSOS9jZC9SczNXc1NTalhucFA3MlAyYlZvcHlyQ01HalFXN25vV005ZFhZSU9tb3VXTWgybWltMmxYanpxVk91L2gzUnVGeHg1ZVBxaFQxdzlaR2VtVkc2UVdxVXdHTzN2SEVyZEpKQktNbWZRK3BuM3lFckl6TXdBQVo0N3VRLzFHWVFpUEdnQ3BWRnJoVG5SMjlnN2w3bXRuZ1BwWlllMGkwTHBURkdLaWR3TFEzSUF2L20wcTN2NzI5MHBuL1pqYTRaMGJSRk9mMjNmdFUyTyt4S2lJbU9oZDJMVDhieng2SUE1bVNDUVNkT2s3REgxSFRORHIvVDBuT3hNNTJWbEZLOVJxVVZha3E0Y242bmpYUTFySy9WTFBZV2Z2b1BNOHVYN3BMRkx1RjczMyt3YUdpRjYvSzhyWjFSMjF2VXJPWUxheHRjT3piMzZ1OXprTEpkNjVLVnIyOFBUV3U2RkRlZElmcHVLWHp5ZFgrdmhqKzdiaDJMNXRsVDVlMzJ0L1AyOWpsUU43UkZROU1jaEZSRFZHY0pQbUNBbHRpYXZuTlpsVGFjbUppTjYrcnR5c0FVUElTRS9EcnZWTGpYNmQ4c2hrcGdub21ZTktxY1NtRlhQMU9rWTdDOEs1bGh2MmIxdGRwVEgwR2Zhc2lXNHl4WVdBcFZLcENhNXBHWXJYdWFxSUUvdkZXVE5oN2JxWXZLYlV3N1NpWmhRMnRuWndxRVFIMk96TURKdytzbGRZVGttOGl5OWVIV0dJNGNFM01BUnZmVDJyMU8zT3J1NFlOdUZOTFByMVcySGQrbjlud3ora3NTZzdxam9aUFA1VlhEMS9FbzhlcGdIUWRDbGN1K2gzc3pZbXFhanN6QXpzMi9xZnNDeVZTdEdwMTJBempzaDBibDI3Z0ExTDV1RG0xUXM2Mnp5OTYySDR4TGNRMkxCcENVZVdiZC9tVmRpNWJrbXAyeCtrM0JkbEhaWWthdEJZOUJuK25HamRzYjNpanJEWExwekJ0UXRuOUI1Znh4NzlNV3pDRzNvZlIwUkVZZ3h5RVpGRitPU0Zva0t3TFRwMEsvVW1KWExnV0NISUJRQTcxeTlCMnk2OWpaNEZzM25GZk9UbDVwUy9vNUhKNURYM1pWMmxVbUxmNWxXVlBqNHQ1WDZWamdlQUh2MUhtU1RJcFZhSmcxd1NNd2U1NWsvL0hESWpaVVFXRk9RWjViemFpamNDc0RaRE5reGhJWFJBazRGVkdVZjJiRUpCdm5GK1h6YTI1ZGZYYXQ2dUMySTdkTVhwSTVyZ2NYQm9Demc0T2h0bFBJWmc1K0NJNFJQZnhyenBud25yanUzYmlzWXQycUZabTg3dzhQVFd1eUhEOVl0bjhNZlVvb3hoWXpWMDJMVmhLWEsxc281OEFrS1FucGFNOUxUa01vOHIvajUwNDhxNUtvK2xlRmFpc1Z5N2NCbzcxeTNCdFF1bmRiYloydG1qNTVEeDZOeHJFR1N5NnZNK2w1T1ZpYlBIRHhqa1hEWDUvWnVJeUpUNGFrcFV3Nno0ZTdxb05vUWhHS0tiV1ZWdkJQTHpjb1hIWlJYNkRXN1NIQUVoVFlSdmdIT3lNckY3d3pMMEgvTmlsYTVmbGt0bmo0dW1QTWprY3J6KytTK1ZubzZrajJWenB1SGk2YVBDc3FtbVpwSnhxYXRaSmxlbUFhYkRtWk9pUUJ6a3NySXhmWkFyTWY2RzhMaTBLVWxsVVNvVU9rWElEY25HMXE1Qyt3MTVaakx1M3JxT3lJRmowTWJBeGJXTm9Vbkw5bWdWM2dNbkQrMEdvQWw4YWIrZlZFZnBhU2s2LzlieGNaY3g2eHY5TTlBcWMweHhQeTdZQXFsTVZ1WHpsT2JpbVdQWXVYWUpibDNUemR5U1NDUm8wN2tuK28xNjNxRGRDZzNsNEk1MUJnczh5NjNFNzk4ZlBOdkhJT2N0eWZRcEx4dnNYTi9PV1F0ckcxdTRlWGpxL1ZsUCsvTmxTVmx5WmRtNmFvRW9NNittZEJBbW9xcGprSXVJYXB6SVFXTXhkOXFud3ZMQkhlc1EwV2NJWEZ3OURINnR6SXgwTEo4elRWUnJwMXUvRWZBTkRESDR0VXBTdkdqcWsvUk5zS2srMEJvaXlLc3ZsVW9sV3BaS2pYZUQrU1FvSHRRd1IwMm1lM2VLZ2x5bmord1ZUVHZVcHAxMUJBQmhiU1B3ekJ1ZjRjVEJIVWgvb0pueUtKUEw4Y0VQYytIb1hBc0FzSGJSN3ppK1gxUExwa1dIYmhqeC9OdkM4U2NPN3NDYWhiOEJBTnc4UFBIdWQzT0ViZi9NL0FhWFkwOEFBR3dxMkNuUndja0ZIL3d3MTZJS05nOGUveXF1bkR1SmhzMWFZOERZU2NMdnJicmF0bnBocGJzMldvcnN6RWM0ZVdnM2p1N2RnbnRhQVdCdGdRMmJZc0NZU2FoWHY2RlJ4dkNlMW5PaExOTStmcW5FOVFYNWVZaldxcm5wNHVhQjk3NmJVK0hYNi90M2IySG1sMFhURTR0L1NWWDhmY0NRREhsdTdjOC9SRVRWd1pOek4wUkVUNHpHemR2Qkp5Qlk2TFNvS01qSG9aMGIwSGZFaEJMM3o4bk94TWxEdXhFZU9VRHZHN2NWZjAxRFJ2b0RZZG5Od3hOUmc4WldmdkI2VXFtVW91VW5LY2hWa3hXZnJtak1MSXFLZVAyTFgrQWYzTmdvNXo1OVpDOFd6NXBxbEhNWHlzODNmNUNyZU9GbmZhaVVTdXpadUZ4WWJoVWVDZmM2ZFlYbGg2bEp3bVB2ZWtHaXJLenNqRWZDNDFvZWRVVGJ0S2VLMmxZd2t3dlFEYTVYZC9hT3p2amdoN2tXMGJ3aDdsSXNqdSt2bVJrcGFyVWFWOCtkeE5GOVczRXVKbHFuVzJLaCtvMmJvK2ZnY1FodTB0eW80L0h5RGFqUzhVZjNiaEZsdVhidE83elU1ZzBsS1Q3dHNqcE53eVFpc21SOE5TV3E0Vjc1NUNlOWoxbTk0RmZjVDdoZHBYUHMzYlFTRjg4YzArdVlqUFFIc0hkd01raWdKbkxnR1B3ejh4dlVjcStOWGtPZVFac0kzV2sxang2bVlkK1dWVGl5ZXhQeWNuTmdiKytJbHVFOUtueU42SjNyY2VGVTBWUkJpVVNDRVMrOGJkTHVWMHBGc1NDWGtUOGs1K1htWU4zaTN4RjdJaHAyZGc2SUhEZ0c3YnYzTStvMVMzUDhRTTI4RVFURXdVdUpSR0p4UVlYcVJqdVR5OHJheHVRM2srbHBLWGlZV2xSTHliWlk5MER0Mmt2V05yYWlvS2ExalMxT0hOd2hkRytUU0NUb1ZxeVpoblpudCtJMzdvOGVGbldtYzNVWFQ2SFcvcjFVcENhWEpTc3J3SlY0NTJhcDJUcmwwU2ZUczd6czA0TDhQQ3ovNjMraXpKam03YnVpOTlCbktueU54YlArRHdtMzQ0VGxEMzdRcjFsSFNRd1ZaTit5Y2o1MmIxaFc2dmFRMEZib05YU2N5V3FBVllWQ1VZQzlXalVlSFoxYzBFSFA5MEtsVXZ6K1hYeTZZbVd6bGJNeTBySDhyMm1penlkdEkzcUozak9idEd3djJoN1lzQ25HdlB4aGhidWtFaEZWWnd4eUVkVnc5UnZyLzAxbzhXa3JsVGxIVFBRdXZZL1p1UFF2eEo0NGlQcU5tNk5oczlibzFITlFwVy91bTdYcGpHRVQza0RiaUY2bHRvaE92WjhnS2tTK2JjMGlOTy9RclVMMWoyNWR1NGdOUzhSVEhUcEc5a2RJYUt0S2piZXl0SU1ocHNqaVdyUHdONXc0dUFPQXB0N1p5bmt6NE96bWdjYk4yeG45MnNVdG56UE41TmMwRmFWV29YUit1MTkxZVRuWndtUGJDazdMTTZSckY0c0thYnU0ZXVDem1lSU9iOXFCa25HdlRVR1RsdTJGWlVWQlByNS9mNkt3M0t4TlozajYrSXUyYTJkeWFXOERnUFFIUlVFdXQ5cGVvbTNpSUZmRk03bklPRFl0bjR2VXBLS0FwYU9UQzRZK08xbXZUcHpGMysvcWVQc1piSHhWRmRGN0NLSjNyQk1WeDdleXRrSHpkbDBRSGpYUWFOTVNqV0gvbHY5RXo3dHUvVWZxblNHcVZoZlB4SzU2VGMxeko2THgzNEpma1pHdTZTZ3FrOGt4L1BtMzRCZllRQlRrNmpmeWVmZ0dOc0QyMVlzQUFEY3VuOFAwVHlaaDhQalhTdnhTMEZoY3RZSnErbVRCQVpvdkFPeXJjZU1MSWpJZmZuSW1vbXJqMXZXTHlNL0x4Y1hUUjVGOEx4NmRxOUF1WFNLUm9HT1AvbVh1RTlpd0tZSWFOVVBjcFZnQVFFcmlYWnc0c0FQdHV2WXU4N2pVcEFUTW4vNjVxR2FLaDZjMytvODJYbkg3MHFpMHZnazJSZEg1Y3ljUDZhNDdFVzJXSUZkTlZxRDF0OFVwcUZXVGw1c2pxajlUMGRwVGhuVHR3aG5oY1ZEak1MMk8zYjkxdFhBekxaRklFRFg0YWRIMk96ZXZDWmsvZGc2T09vR3N3anBlQU9EdTZTM2FscGRURkd3by9uc3ByeWFVVkNZM2UwTUVZNmxkdC9UR0FBWDVlYUtzdkxMMlZTb1VTRXRPck5BMWIxdytoK2dkNjBUckJqK2pYNENydW5OeWNVV25ub093ZThNeWVQbjRvME9QcDlDNmM1VGV3UTF6eTBoL2dGM3Jsd3JMTHE0ZTZCUTFzSXdqU2xhOExsWlYzc1BUa2hPeGZzbWZPSGNpV2xqblhNc056N3orR1FJYWhKWTRYYnJYa1BIdzhQVEJ5cmsvb3lBL0Q3azUyVmcyNXlmRW5qaUlBV05lcW5RWFdIMU0rWGxScFkvdE1XQTBlZ3dZYmNEUkVGRk53VS9PUkZRdFpHZG1JQ1h4cnJBYzJMQ1pTYTdiYy9EVCtQUDdqNFRsbmV2K1Jadk9VYVZPejhqS1NNZGZQMDBSMWVHUXk2M1FvZnRUK09RRi9UL2tsdVdyMzFlV2U0T2pWQmJWTkRIRXQ4RGxjWFN1SlpwYVZiak9ITDc0cmZScEw0YjAxV1RUZjRqVzd0WlZIWUpjdjM3MXBybUhVR2s1V1ptaVphbFVpdmdiVnd4NkRaOTY5VXQ5elZDcjFiaDYvcVN3SE55bzRrR3VSdzlTUlRmVExUcDBnM2U5SU5FK3Q2OWZFaDc3QnpmV3lYN1ZmbDMxOEJUZnRPYmxGbVc0YVdkeXBhZWw0SnMzeTY0dE9PcWw5OUEyd2poTkdZci9ER3ExdXR5czNodFh6cFhiU2JDaVkvN3d4M21sYnJ0KzhReittUHAraGZaTlNvakhqeDgrWCs3MTBoK2tZTkZ2MzRxbUtZYTJDa2VMRGwzTFBkYlNkT3MzQW8xYnRMT0lLWW1sMmI1NmtTZ2JyYytJNXlwVnBrQ24zRUFsWHV0enNqS3haOU1LN04rNldoU1lidFM4TFVhOStDNmNYTnpLUEw1VmVBOTRldGZEb2xuL0o3eFduRDk1R0JmUEhFUDdybjNRYzhoNE9OY3EreHhFUk5XTitUODVFeEZCazhXbExhaVJhWUpjSWFHdDRCL2NHTGV1YWE2ZmxweUlFd2QzbHBqTnBTakl4N3pwWDRodUdnRmcwUGhYNEZFc1E4SlV0QXYzeWswUURPazNZaUlXei9vLzRSdG9aMWYzS21YY1ZVVjVIOTVOcmJSdWVaV2huV0dqVWlvTmVtNjMybDZvVjcrUndjNVgzV1ZscG91V2t4TGk4Y3Zua3cxNmpXL25yQzExR3VTdHF4ZEVtVC82WkhLdFhmeTdjRE10azh2UlovaHpPdnZjMW5ydERBZ0pGVzE3bUpva3VobjM5S2tuMm02b21seWFiRGxsK1RzQ1VCUVVJQ2M3czlUdGR2YU9PdDNwVkNwbGpaMjJXNUNmaC9rL2Y0RkhEOU9FZFhiMmpoZzI0WTB5anJKYzlvNU9GaDNnQW9EZXc1NkJuWU1qRG14Ymc3cCtBV2pUV1RPOVQ2VlM2WlhkcUZLS0MrL3JFK1RLenN6QXdSMXJzWC9yYXRFWFR6YTJkbmhxOUFzSWp4eFE0WFA1QkFUam5XLy93THAvWitQb25zMlB4NmJFNGQyYmNPTGdUblNLR29pT2tmMUZ6UzdLRTMvamlpalQzTnpxK2dXYXBlRUlFWmxIemZ6RVFFUVc1OWJWQzZMbG9JYW0reEFjT1hBczVrMy9URmpldFg0cDJrVDAxUG13cWlnbzBQbFEycnBUSkRyMjZDL0sxREFsVTJkeWhiV0x3SnQxZnNPRlUwZGdhMmVQMXAyanpGWVRJK0hXZGJOY3R6VEc2aENZbTVOdDBITzNpZWlwZDVETG1OUFMxR3ExVVZ2UVoybDFGelFHaVVSU1pqMnJVNGYzQ0k4OVBMMVIyNnYwNlczRkJUZHBnYmhMc2NoODlCQmQrdzdYdWNsVXFWUzRjcTdvdFNldzJPdG00cDFid21OblYzZlJ0TENDL0R6UmRLbXExQ3I3WStwN3VIUGphb1gyM2J0NUpmWnVYbG5xOW1tTHR1dGt4YW1VTlRmSXRmeXZhYUxmblVRaXdlaEo3MWZyN0prRFcxZFhlTi83ZDIvcHRiOGhOUXhyYTVTYVpJN090ZEJ2NUVSMDZONFBCZmw1a0Vna3VISDVISmJObVlheHIzeFk0VTYweW1LQllibTg1UHFoMmxLVDdpRjZ4em9jM2J0RkZNQUdnTEMyRVJnMC9oVzR1SHBVL0lkNXpOckdGaU1tdm9WVzRUMDB6WWZ1YWw0N0N2THpzSGZ6U3V6YnNnb2hUVnVoWTQrbkVOcXlZN25OQ1A3OC9rT2RyRzl6ZW5mcWJOVDFDeXAvUnlLcUVXcm1Kd1lpc2pqWEw1NFZIanU3dXNPOWp1a3lvNXEwYkE5di8vcEMwQ1ExS1FFbkQrMFN2cDB0Wkd2dmdFa2YvWURaMzMrQU96ZXV3ais0TVVZOC8zYUo1L3p3cDNtd2Q5Q3ZYWDNjNVZncy9PVnJ2WTdSRG5LWm9pWVhvUG5XMXljZzJDVFhLc3YwVDE4eDl4Q2VHSzk5OW5PRmI5ejBkZnJJWHFNRkNBRnhUU3Bqc0xheExYTXFYVUo4VWFlN1ptMGo5RHAzZU9RQXRPcllBN3MzTGtmVUlOM3BnemN1eHlJN013T0E1dlVwSUtTSmFIdmkzWnZDNCtMVEhITzFpdkVEZ0kxZFVhRE9xWlliUGltaFZzN1V0OGZyTmY3S0tsNDh2U0Evcjl6cFlIVjlBMHZzQkt3OXRiQzZpYjl4QldlTzdoZXQ2enRpQWtKYmRUVFRpQ3BtM2Ireks3enZyV3NYaFV4cFV4dmo1R0xVd3Z1RjllOTJyVitLYmY4dGhFcWx3b0laWCtITnIzNUZMZmZhNVI1ZlBOT3BlSGRGWVQrVkNwZk9ITWVSUFp0dzhmUlJuUzhGZkFLQ01XRE1Td2h1MHFLU1AwbVIrbzNDOE03Ly9ZSER1elppNTlwL2hkSU1hclVhVjJKamNDVTJCazR1Ym1qYU9oeE5XclpIY0pNV0p1MG9YVmsxdlhzc0VZa3h5RVZFWmxlUW40ZmJjVVYxWlV5WnhWVW9hdUJZL1BQck44THlydlZMMGJwVGxNN05xNjI5QTU1Lzkxc3MrdTFiakovOGFhbWRHKzBkblBRdUdGeVpUQXBSNGZsU1BpQVQ2Y3ZSeVFYalh2dEVXSzV0eEFMRUFTRk5STmN5dFBRMGNaQ3J4NERSYU5lMVQ1WE8rZnYvdll0SGo3c1cydG81bExudnBJOSt3UGJWaTdCMzB3cUV0ZTJzOTdWczdSM1FiK1RFRXJlZGl5bHFCTkVvckkxT3RwTjJ2UzRmZjNGZ3VuZ1dpUFpOb0ZRcWhadFcxek5US3o2dEtEOHZEK1hWSnJlMWQ2aFVKMkJ6OGd0c2dLZEd2NENOUy84Q29Na01aaUZ0eTVPZmx5dGtSV2FrcDJIK3oxOWc4dWMvbHh2ODBTNDNBT2grVVpWNDl4Wk9SdTlDek1HZEpRYnJhOWYxUmEvQjQ5Q2lZL2R5YTlaSnBUSlIxblh4S2NIYVpESTVPdmNhakxaZGV1UEF0alU0dUcyTnFBNXBSbm9hRHUvZWlNTzdOOExLMmdZaG9TMFFPWEFNL0lPYmxIcE9jMlAzV0tJbkM0TmNSR1IyTjYrZUYzM1lDMnFvWC9jeFEyald0ak04ZmZ5RkZQM2tlM2NRZS93Z3d0cnBabDQ0dWJqaTFTbi9NL1VRUzZRb0tCQWVteXFUcTdwNDRmMy9NOGwxL3Y1cFNvWDJtN1pvZS9rN1ZjQ3FlVE53NUhGZGxFSk4yM1RDYzI5K1laRHpWNFMxalMxYWRGR3NncEFBQUNBQVNVUkJWT2hta212VmNxK0RGdTUxakhiKzlMUmswYkovL1VaVnJxR25YZUJaT3dPcUpISzVGZnFObklobWJUdkRMN0NCWHRkNW1KcUVPemV1b21tYlRqcmJDdkx6RUJPOVUxZ09iUld1czArY1ZvWnN2YUNHb20zYVJlZUJxdDBFUHYzcXh5akl5eXQxdTNiV1pmdHVmY3Z0UkdkYmJDekZ4MnBzMzczN1hLbmJDZ3JFUDJkWit5cUxUVzh2U2JkK0k1QVlmeE5KOStKTHpRd200MGhLaURmSWVYb1BleFp4bDJOeDQvSTVBTURkVzlldzR1L3BlUHJWajhzOHJ2amZoL2FYWmdlM3I4WGFSYitYZUZ4ZHZ5RDBHREFLTFRwMEt6ZTRWYWlPdHgrKy9tTlZoZll0WkdOcmg2aEJZOUcxN3pBY1A3QWQwZHZYNFg3Q2JkRStCZmw1U0U2OEMwK2ZBTkg2Yi85Y1UrSHJMUG5qZTV3OHRGdFlOc1I3Nlk0MWk3RnQ5VC9Dc2ptNjZoS1IrVERJUlVSbWQrM0NHZEZ5OGJveXBpQ1JTTkNsejFDc25QdXpzRzdYaHFVbEJybXFFNFdpS01nbGU4SXl1UnFGdFRYM0VJemk0cGxqdXV0T0gwVjJaZ2JzSGZXYkFsc2VwVkpScmVxbWxFWGZ6TWhDeVlsM1JNc2VkU3RlRTZzMDJvMEJLcHFCV2RFQVYwNTJCbzdzMll5WTZKMjRlZVU4M0QyOVN3eHluVDZ5VnpSVnNXbHJjWkFyOGU0dFVmYUZmd054VWZyaS8rNVZxY21sVDUweEp4ZFhlUHZYTDNNZmV5ZHhuYi9zckl4S2phdXlVcE1TakxKdmFZWk5lQU81T2RtbFpnWlhOK1VGSWQ0Ylg5VEJzbDNYUGhqNVF1bGRMMU1TNytLSER5WUtVL0RhZHVtTlVTKythNWlCbHFNaW5TOHJRaXFWWXR4cm4yRDZsRmVROWZnNWQrcndIdmdHaEtCcnYrR2xIcWNiNUNwNkQrOFkyUjh4QjNjS25XQWxFZ2thaGJWRmw3NURFUkxhU3RoUCszZHREUFhxTjhJYlg4NUVlT1FBaEVjT1FOeWxXQnpkdXhubllnNGhMemNIY2l0clBQdkc1MVY2L1RBRzdVeFZtVnoreEgwSlNQU2tZNUNMaU16dVNteU04TmpPd1JGZXZnRm1HVWVyOEI3WXVPd3Y1R1JwT24vZHZYa05sMk5Qb0dHek5tWVpUMFZvWjVSWVdjZ05FcFV1NFhhY3p2UTZRRE90NWZTUnZRaVBxbmpIcklxSXUzUVdmMzcva1VIUGFTeVYrWFpmcFZMaDl2WEx3ckpVS29WSEZldjlLUlVLMGMycGpXM1oweFgxdFhUMmo2TGxCOG4zb1ZJcVJZV2VWVW9sOW00dXlzcG9IUjZwTXpYcStzV2lMdy9xZVB2QnNWaVFzSGlRcXpwbE9qZzYxUkl0Rzd0NWdMbFpXZHVJL3YwTUdiaW95cmxjWEQzdzJjd2xCaHRMU1R5OGZOQzRSVHRjT0hVVUFCQnpjQWQ2REJpbFYrQzBPbkJ4OWNEb1NlOWozdjgrRXdKMm01Yi9EZCtnQnFqZnFPVHNkS1ZXSmpZZ3pzYVd5ZVFZOHV6cldERGpDN1NKNklYMjNmcnExZDNRV0lJYU5VTlFvMllveU0vRGhWTkhBSW5FYkovWnlxTGRPZGF1bkNubFJGVHpNTWhGVk1OcDMraFVWRjZ4Z3NTVk9VZUdWanYwTXZkTGY0QTdONHM2UzRXRXRxeHcrcjJoV1ZuYm9IM1h2cUxPWDNzMkxxL2VRUzdGa3p0ZDBkamZZSnZEaVFQaVFFNzlSbUc0ZmtrejVlekkzczNvR05uZmJNOFBTM1F2UGs1MHMrUGxHd0NadkdvZmZZcFBuYXRzQm9OU29jRGwyQk00ZldSdm1mdko1SEprcEQrQWkxdFJ4N1JEdXpZSVU2c2xFZ2s2UnZiWE9lN3NzUVBDNHdaTlcrdHN6OVg2T2FwYnBvT3pxN3RvdWZpVTAvUzBGT1JrWnhydDVycWtnR3B1ZGhiKyt1a1RuU0xxWlFWZmt4TGlEWll0VkpORjlCNHFCTGxVS2hXMi9mZVBVZXYwR1V2ajV1M1F0ZDl3N04yaytReWhVcW53NzZ5cGVPZi9ac1BSdVpiTy9vb3lNcmtBb0Y3OWh2aHM1dEpxK1pwdlpXMkQ1dTI3bW5zWXBjck5LUXJpMjlvenlFWDBwR0dRaTZpR00wUm5LV04ycDdwMDlyaW9VMURqRnUyTmRxMktDSThhZ0gxYlZnbGp1bmJoRE83Y3VBcmZ3QkN6anFzMDJyWE1MR1dxQzVVc0p6c1RSL2R1RVpZOVBMMHhkTUliK09uREZ3QUFDYmV1SS9iRVFZVHAyYUh2U1ZaWUk2ZVFJYnFQRlMvWXJrK1FTNmxRNE1yNWt6aHpkQi9PeFJ3cWRhcW9SQ0pCU0doTHRPNGNoV1p0T29zS3NXZWtQeERWbW1uVHVhZE9zQ2Y5UVFyaUxoWFY0Mm9ZcGh1b0w4eFkxZndNMWVzbTBNbkZGVmJXTmlqSTE5Uy9lcENTSk5wKzQ4bzVMSjQxRlo3ZTlkQ2lZM2YwSFB4MGxhNW43K0JVWmpPQ25LeE16UG5oSTJIcW1EYTFXbzNVcEhzbDFubXpjM0NvY3BPREowRklhRXY0QlRZUWZyK25qK3hGKzI1OVJOUHlqT0hIQlZ2SzN3bkFCOC8xcmZBNSs0NllnQ3V4TVVpNHJlbXErdWhoR3Y3OS9UdTg5T0gzT3NFcVJSbVpYSVhLQzNBWm9uNVY4cjA3Mkx4aUhtSlBIQlN0RHdsdGlhZEd2VkRsODV1RGRwRExycnl1RlVSVTR6RElSVVJtZGVsMFVmMmh3cG9UNXVSVzJ3dE5XbmJBK1pPSGhYVjdONi9BdU5jcVZuemNsSFE2TXoxaE5ibTBhNTFjT24xTVZCQzNlYnN1cU9WaG1HTG0remJyVjZ5M3NnN3YyaWdLb0xRS2o0U25kejBFTkFqRnpTdm5BUURiLy9zSHpkcDBOdGczK3lHaHJReFdNTCtRZG9aZDFLQ3g2RFA4T1lPZVh4OW5qdTRYTFJza3lLV1ZHUVlBdGc1bDMwQXBGUXBjT1JlRE04ZjI0M3pNWWVSa1o1YTVmNmVvZ1lnY09FWW5td25RQkZTV3p2NUJDRkRaMk5xaGJ3bWRGMDhkM2lNRTZtMXM3UkFTMmxKbm54eXRBRnQxcTZjRGFJSzg5K0p2QUFDUzdvbUxYV2MrZWdnQXVKOXdHOGYyYmExeWtNdloxYjNVdWxGWkdlbVk4OFBIdUh2ckdnRE5sTmZDVG5xQTVubTdkdEVzdE8zU0c3MkhQaVA2ZDNOeWNTdXpIbFZwcWxLQWZ2ZUdaVWhOdW1lUWN4WHZjbWxNQThlOWpGbmZGUDJ1bHY4MUhlOTlOOGVvZjV2YVU0QU5SU2FUWTlTTDcrR1hMMThYdWg5ZlBYOEtlemV0UVBmK28wVDdLaFhGZ2x3bS9xSXFJejBOMjFjdnh0RjlXMFNkbW4wQ2d2SFV5T2ZSb0psdUJxaWx5Tldha1dETElCZlJFNGRCTGlJeUc2VkNnY3ZuaXVweCtRYUV3TW5GMVl3ajB1alVjNUFveUhYMjJBR2tqVXlFVzIwdk00NUtWMkdXUTZFbkxaTnJ3SmlYQUFDbmorekQvaTMvQ2V1YnRnN0h1TWxUREJZSXVoTlhsTDBoa3hubmJUUDlRUXAyYjF4ZWRCMjVITzI2OWdhZ0NYb1VCcmtTNzk3Q3NiMWIwTDU3UDZPTW83aUMvRHlzWHZBcmdrTmJva0hUbG5CeWNUUEpkUTNoUWNwOTNMeDZYbGlXeW1RSWF0aXN5dWZOelJJSHFlekx1WUc2SEhzQzg2Wi9YdXAyZTBjbm9ZQThBRFFNYTF0aWdBdlFUSisrY3U2a3NOeHp5RGc0MXhML202alZhbEYzenFhdHcwdk1FTW5OcnI2WlhJQm1hbWxoa0N2aDlnM1J0a2RhMCtIZFBEeU5Ob1o3OFhHWVAvMExwS1hjQndEWU96cWo5OUR4V1BQUExHR2ZUY3YvaGtxbHd0RzlXM0R5MEc1RTlCNkNIdjFIVldtS1ZQdHVGYzhjS3U3bzNpMmlJRmRWem1WS2dRMmFva1dIYnNMMDNZZXBTVmk3YUJaR3YyUzhUSEpqOFFrSVJ2ZW5SbUxYK3FYQ3VxMnJGcUp4aS9haXJFdWQ5M0JyMDd5SDUrWG1ZTy9tbGRpM2VaVm9PcmQ3SFcvMEdmNnNYbDBicTZ0c3JUcCs5dVY4RVVGRU5RK0RYRVExWEdXeU5HWisrUVp1WDc5VXBYT3MrSHM2anUzYld1WStWODdGaUticm1IdXFZcUdRMEphbzQrMG50QmUzc2JYSC9ZVGIxUy9JcFZWMEhnQ3NUUFFCMlZ4a2NpdTg4KzBmb25VWFRoM0JrdG5mQzFrcmRmMkNNT2JsRHczNkFmMlZLZE1NZHE3U3JGN3dxK2k1MEw1Ylg5UnkxMlNpdGVqUURidldMMFhpblpzQWdQVkwva1JJMDFZbStYdThjdTRramgvWWp1T1BhNFU5Lys0MzFlWjVXaDd0YkNaQVV5L0hFTFZac2pMRlJkRHR5cm1COHZJTDFGa25sVXJSc0ZrYnRPblNDMDFiaGVQRENlVUhMV05QSE1TV2xmT0Y1ZnFOd3RDMXIyN250clBIOWlNbDhhNnczTHB6enhMUGx5MmFybGo5TXJsOEEwSnc2dkFlQUpxQXg4UFVaTlJ5cncwQWVKQmFOSDNSdGJaeGdseG5qeDNBc2prL0NVRUFPM3RIVFByb2U1MHBwbzdPdFlRTXpJTDhQT3plc0F4SDlteEcxS0N4Q0k4YVVLMXFuVlYzL1VlL2lJdW5qd3EvenhNSGRxQ3ViMkNaSFFxcnE1NUR4dUZjekNIY3Yzc0xNcGtjUFllTVF4M3ZlcUo5aWs5WE5IYnpHSlZTaWNON05tSEhtc1ZDTmlTZytSdnVPZmhwZE9qeGxORyt5REUxN1k2c2h1NUtURVRWWDgxNEpTTWlpNlJkR0JrQUdyZG9aOUxyWHpwekhORTcxcUZkdHo1bzBxS0RVSkJhSXBHZ1U4OUIyUGJmUCtqU1p5ZzY5eHFzOTAxZ1pWcmU1eFlyK0YrZTRsTWRhbnAzUllsRUFtLy8rc0x5MmVNSHNPVDM3MFhUTER4OS9MQjl6U0tqWE4vVzFoNDloNHd6K0hsam9uZUpNZ2ZsVnRhSUdqaFdXSlpJSk9nNy9Ebk1uL0VsQU0yMzhFdG0vNEJYcC93UFVxblU0T1BSZGk3bWtQRFl4dGJPSU5QOVRLRWdQdzhIdHEwVnJXdmJwYmRCemwzOHVWMWVrTXZOd3hPMmR2Ykl6Y21HcDNjOXRPblNDMjA2UittVkZSZDNLUmIvL2w0VXpMVzFkOENZbHovUUNlWXFsUXBzWGJWUVdQYnlEU2h4cWlJQTVHajlITldwczJLaHdHSlpkeGRPSFJHNml6NUlUaFRXR3pyWXExQVVZT3ZLQmFJR0pIYjJqbmp4ZysvZzR4K3MwNGpsZ3gvbTRzQzJOZGk1Zm9rUUFNdk9mSVQxLzg3R3dXMXIwRy9VODJqUm9adEJ4MWhUMVhLdmpSSFB2NDNGczZZSzZ6WXUrd3Z1bnQ1bzJqcmNqQ1BUbjF4dWhWRXZ2b3NWZjAvSDZKZmVMN0d1WjM2eFRLN2lIVklOTGVWK0F0WXMvRTFZdHJHMVE5ZCt3OUcxNzNEWTJOb1o5ZHFtcEZhcmtabVJMaXpiT3pxYmNUUkVaQTRNY2hIVk1PR1JBOHhlMTZvaTQxQXFGVGgzc3VnRzJ0RzVGbndERzVoaWFJS0hhY200ZU9ZWUxwNDVCanNIUnd5ZjhLYlFMYWhkbDk1bzA3bG5wVC80L2ZDK2JwMGNReXVleWZVa1RWZmN0WDRwdHE1YUlNclVBVFJURjQzRnljWFY0RUd1MjljdllkVzhHYUoxVVlQRzZreFhDMjBkTHVxMGVQUEtlV3hZT2dlRG5uN1pvT1BSbHBlYmc3UEhpbXBhaGJYcm92ZE4ySzcxUzdGN3c3SktqK0hiT1dzclZSZm8wSzZOeUVndm10TG02T1Jpc0NDNjlqUVlBTEN6THo5TG9PZVE4UWdJYVFMLzRNWjZYKy9tbGZPWTkvUG5VRHgrdmtza0VveDkrU01oMDAvYmdXMXJrSng0UjFqdTNuOVVxVm1OMmhscGR0V3crNWhmVUFNNE90Y1NNazZPN3QwaUJMbVM3aFg5akhYcStobnNtdkZ4bDdGc3pqU2hjeVdnQ2J5OCtQNVVlUHI0bDNpTVRDNUh0NmRHb0cyWFh0aThjajZPN2QwaXZDNmxwZHpINGxsVGNXRGJHZ3dZT3drQklVME1OdGFhcWtXSGJyaDYvcFRRaEVPdFZtUHhyS2tZUDNrS1FsdDFOUFBvOUZPdmZpTzhPL1hQVXArRDJsTUZaVEs1NkVzTGxWSlpidjArZlJVLzM3akpVMUF2cUNFVUJmbkM2MHRsMmRvN1ZKc3NzS3pNUjZJdnZ4eWRYTXc0R2lJeWgrcnhha1JFQnVNYkdGSXRPZ0dXTjQ3MHRCUTRPTGtJQlpRYk5XOXI4aG9RNlE5U2hNYzVXWmxRYUdWR0dmc2JWVU1vL3FIMFNRaHlLUXJ5c1hMdURNUkU3elQzVUtvc0xUa1I4NlovTHFyTDRoL2NHRDBHakM1eC81RXZ2b3ZwVTE0V3B2SWMyTG9hRG83T2lCbzB0c1Q5cStyVTRUMmlRdmlkZXczUyt4eHF0Vm9uRUtudjhmckt5ODNCM2swclJPdkNvd1lhN0Fhc2VDWlhSZXE5ZE8wN3JGTFh1aHg3QWd0bWZDWDZHeGs0ZGhLYXROU2RNcHA4N3c2Mi9WZlVkZEc3WGhCYWhmY285ZHc1bWRVN2swc2lrU0NzWFFRTzdkd0FBTGg3NnhyMmJWNEYvK0RHeU5ZSzBCa2l5S1VveU1lT3RmOWl6OGJsb3FMeWRmMkM4TUw3MzhMRjFhUGNjemc0dVdERXhMZlFvWHMvckZuNEsyNWZ2eXhzdTNYdEluNzcraTAwYjk4VlQ0MTZ2dHBOZmE5dUJvOS9GWGR1WHNYZG01cGkvNHFDZkN5YytUVkd2Zmd1V25lS012UG85RlBXNTVxQy9LSWdWL0Z5QTNkdlg4Y3ZuMDgyMnJnQVlPNjBUdzEycmxjKytRbjFHemMzMlBtcUl2bHhxWWxDanRXZzFpc1JtUmFEWEVSa0ZtNjF2ZkRSVC9NUmR5a1d4L1p0UmJNMm5VMCtob2ZGMnRMWDlqSmNSb0FwNU9jVm4rcFFzNE5jOFhHWHNlelBuMFJkRkxXRlJ3M0FnREV2VlRsQW1acVVnRFgvek1LbE04ZUZkZmFPemxYcVVxWjdqWHVZODhQSG9yb28xamEyR0RQcGcxS25JTHJYcVl2K1kxN0NmL04vRWRadFhiVUFOcloyaU9nOXhHQmpBelJaQkhzMkZnV0tiTzNzNFY3SDI2RFhNSmIxLzg1R1J2b0RZZG5lMFFsZEtobGtLa20ybmpXNUtrdXBWR0ROUDdORUFhN092UVlqb3M5UTNYMFZDaXlaL1lNNEdQYjB5MlhlWUdkcEJibXFZK0Y1UU5NRTVQQ3VqVUt3YzhQU09hTHRFb2tFdGV2NlZ2cjhhclVhSncvdHdwYVY4L0V3TlZtMHJXbnJjSXllOUlIZVU5WDlBaHZnOVM5bTR2Q3VqZGk4WXE1b0d2cVpvL3R3UHVZUStneC9EdDJlR2xIcGNkZDBWdFkyZVBHRDd6RHJtN2VSL0RoclQ2VlVZdG1mUHlINTNoMzBHdnFNMGFkcW0wSmVUdEdYQ0pid3hacWxPSGxvbDJqWnZVNWRNNDJFaU15RlFTNGlNcXVnUnMwUTFLanFIYzhxSXpYNW5talowNmRlS1h2cTc2dmZWOExCeUNueXVoa2x4cTg3a1plYmczV0xmMGZzaVdqWTJUa2djdUFZbzNmNlV5b1YyTEZtTVhadlhDNmFnaERXTGdLK0FTSFlzbkkrMUdvMUR1M2NnR3NYVG1Qb3M2OVhxblpVVGxZbTlteGFnZjFiVjR1eTVJS2JOTWVZbHorc1VEWkhSZHk5ZFExLy96UkZGSWlSeW1RWS8vcW44UER5S2ZQWWpqMmVRdHpsV0p3NnRGdFl0Mjd4SDBoTnVvZUJUNzlzc0J1L21PaWRTRTFLRUpaemM3S3hhdDRNakh2dEU3M09FelZvTFBvTWY4NGdZNnFJUzJlT0M5T2NDblh2UDhxZ2hkVXpINldMbHUyTTFKNWVKcFBqaGZmK0Q3OTkvUll5SHoxRXA2aUJHRFR1bFJMM1hiM3dWOFRIRldVT3RZbm9XZTV6SUN1ejZPZW9qdE1WQWNEVHV4NDZSdllYc3JtS0MycllyTkxCZ1p0WHptUE5vbGxDdGxBaHFVeUdwMFkrWDZWaTV4S0pCT0ZSQTlDMGRUaldMdm9kWjQ4WDFaOVVLaFh3Q2FoZnh0RlBub0w4UEJ6ZnZ4MUJqY1BnOVhoYXFLT1RDeVo5K0FOKysrWXRJUUNwVnF1eGM5MFN4RjJPeGRPdmZteXcxMlJ6eWMwdENvQldabHIyazBTcFZGUW9HL2ZZdnEyaTdySlcxamFvVzBMekR5S3EyUmprSXFJbmxuWUhNbGNQVDRzcnZQb29MVVcwN0dDQ0RrSnIvdmtOSnc3c0FLQUpDcTJjTndQT2JoNW8zTnc0VFFNdW5EcUNUY3YrRm1WdldWbmJZUEM0VjRUZ21xZVBQNWI5K1JOeXNqT1JsQkNQMmQ5OWdDWXQyNlB2aUFtbzZ4ZFU3ald5TXgvaDRJNTEyTDkxdGFoem1yMmpNd2FNZWRGZ0JjczFQODlSL1B2N1ZORTBRQUFZOXR3YkZmNGRqbnJ4WFR4TVRjS055K2VFZFFlM3IwVlN3bTJNZTIxS2xUdEo1V1JuWXRQeXVUcnJUeC9aQy9jNmRkRjN4SVFxbmQ5WTB0TlNzT0x2LzRuV2VYajVvSE5QL2FkWmxpVXRwYWpvdVZRcWhhTnpMWU9lWDV1SHB6Y212UDBWWWs4Y1JQL1JMNWE0ejc3TnEwU0JQUmRYajFLRFlZVnlzak5GQVdQYkNnVHF0UC9lQU9oa1BobEwvOUV2NHNibGM3Z1hmME5uVzd0dWZjbzhObG1yZGxkeE1pc3IwWHNBb0drU01QYVZqeERRSUxSeWd5M0cyZFVkejd6eEdjNGVQNEExQzM5RFJ2b0RkT2t6RkNHaHJReHlma3VYK2VnaG9uZXNRL1RPRGNqT2ZJU1hQLzRSMEtwOVZzdTlObDc1WkJyK25qWkY5RzhaZHlrVy8vdGtFdnFPbUlBTzNaOHllYWtEUTlGK3Z5a2U1UElMYkZDcHp0WmxTVXFJeDQ4ZlBpOHN2L1B0SDZKbUx0WFpnVzFyc0hQdHYzRDE4SVNyUngwNE9ydkMyc1lXMWphMmtGdFpJVHN6QTljdm50RjVuUWhyRzhFc09hSW5FSU5jUkdSeHRJdTFWbFpPVmlZZVBTd3FUTzFkcjJvZjlHenRIRkN2ZmlOaDJSUUZXQk9LZlpoemNhdHQ5R3Vlanptc3MrNWN6Q0dEQjdsdVg3K01qY3ZtSU81U3JHaTlkNzBnUFAzYUovRFVhc1VlMnFvajNwMzZKNWJOK1FuWExwd0dvQWttWFRoMUZBMmF0VWEzdnNNUjByU1Z6bzFRNHQxYmlONitGaWNPN2hSTjg1TEo1ZWpZb3o5NkRSbG5zSzVNaW9KOGJGajZGNkozck5QWjFuL01pMmpmclcrRnp5V1hXMkhDVzE5aDFyZnZpQXBrWHpsM0VqOTk5QUlHalhzVkxUcDByZlJZTnl6NVU1aEdLWkZJMENpc0xTNmVPUVpBVTBnK0x6ZkhvRmxqaHBDYm5ZVy9mdnBFOUp5V1NxVVlNK2tEZzk3Z0ZPVG40ZjZkb3QrNWkxdHRTR1V5ZzUyL0pQN0JqVXN0V0g5czN6WnNYUGFYc0N5VHlmSE1HNStXbTEzMm9OaFViYWR5YXRhY09yd0h5K2RNRTYzYnNYWXhmUHpybzBuTERtVWVXMVhXTnJhWTlQR1BXUER6RjdoNTlZS3d2bkdMOW1nVkhsbnFjWWwzYnVMUDd6OFVyYnQ1OVFMYVJ2UUNvQWtpVEhqN2E4ejU4U09vVlNwMDZqa0kvVVpPTkVwR1RWamJDQVEzYm9HOW0xZWkxOUR4QmorL3BVbEtpTWYrcmYvaHhNR2RvcXpaZ21MZEJnSE5WTE0zdnBpSkJUTytGQnB2QUVCMlpnYittejhUUjNadnh1RHhyeUt3WVZPVGpOMlFzcldtREZ2YldOYVhiS2JtWDc4eGNuT3ljUy8rUm9rQjc1TFlPenFqNzRqbmpEc3dJcXFXR09RaUlvdGdZMnNuWkw4azNJNnI4dmt1bkQ0cVdxNVh2MkdWenVjWDFCQnZmRG16U3VmUWgxcXR4c1ZUUjRSbHFVd0dMOStTdTM4WmtyMmprMDZISmdjRHQrZFdxOVhZc1dhUktNQmxhMmVQcU1GUEk2TDNrQklEaUxYY2ErUGxqMzlFVFBRdWJGcitOeDQ5U0FVQVhJbU53WlhZR0xoNmVLSjFwMGcwYTlzWnQ2OWZ4dkg5MjNENytpWFJPV1F5T1ZwMWlrU3ZJZVBnNnVGcHNKOG40ZFoxTFAzelI1MFA1bEtaRENPZmZ3ZHRJbnJxZlU1N1J5ZTg5dW4vOE5kUFUwVFQxRExTSDJEeHJQOUR6TUVkR0RUK1ZYaDQ2bGRIS3laNkY0N3QyeVlzaDBjT3dJQ3hMMkhHWjY4aDhYRkE3ZUQydFlpUHU0S1JMN3hkYXNjNVUxSVU1R1ArakMrUmVPZW1hSDJQQWFNcjFjMndMSmZPSGhjMXFERGtGR2Q5SGQ2OUNhc1h6QlFWNXg4MC9oWDRCNWZmd2UvNjQyQndJZmM2cFJkQzM3bHVDYmI5dDFDbkNZQktxY1NDR1YvaXFkRXZva3Vmb1ViTnBuRjBjc0Zybi8yTXkyZFA0TTdOcTNDdlV4Zk4yM2N0OVpyMzR1TXcrN3NQa1pVaG5scDZkTTltaERScGdSWWR1Z0hRVEVVZStmdzc4UER5TVhyblEzdEhKL1FiYWZ5dXU5V1ZTcVhDeFZOSGNIREhlbHc5ZjdMRWZYSzBNcHUwMlRrNDRxVVB2OGVhZjM0VFRVVUROTk8vWjMzN0R1bzNDa1AzL3FQUXFIbkZ1MHUvTjc1WHhYOEFBOHZMemNHamg2bkNjbFV6Y0dzNmZWOXIzV3A3NFpuWFB5dXhDeTBSMVh3TWNoR1JSWEIxcnlQY1pLY2xKK0wwa1gyVnpsYkp6RWpIOXRXTFJPdXFTMWVnaW9vNXVCTnBLZmVGWmU5NlFTYnBydGhuMkxOWU12c0g0WWJYeWNVTm5Yc05OdWcxSkJJSm5uM3JDOHlkOWhtdVhUaUZ0bDE2bzkvSWlSV2FGdGE2VXlTYXRlbUU2SjNyc1cvektpRWo2VUhLZmV4Y3R3UTcxeTNST2NiVzNnRWR1dlZEUk84aGNIRXpYSTJYckl4MGJGMjFFRWYyYk5JSkVOalkybUhjNUNsVnlvQ3pkM1RHeXgvL2lBVXp2dEs1YWJ4NDVoZ3V4NTVBOHc3ZEVEbGdOTHg4QThvOTM4MnJGN0JxM2d4aDJibVdHL3FPbUFDNWxUVW12dnNOZnZ2bWJTRjRlT3ZhQmZ6dmswbG8zU2tLblhzUGhvOS9jS1YvanFySXpueUVlVDkvZ1p0WHpvdldOMmphQ2oySGpEUG90UXBydzJrTGFtaWVlb0k3MXkzQjFsVUxST3Q2REJpTjhNZ0I1UjZiazUySmZWdFhDOHUyOWc3dzlBblEyVStsVk9LL0JUTjFhcHhGRGh5REV3ZDNJRDB0QlNxVkNodVcvSWt6Ui9laHo3Qm5TOHlZQkRUWmlvVUNLaENFSzRsRUlrR2o1bTNMRFdJazNJN0Q3TzgrRURVSThQTHhGOTQvbHM3K0VmbDV1V2pYVlRQVnNUSkJaa05SS1pWNCtDQ2wvQjMxb0IyRUJTQjZuNmdxbDFydWtNbkx2blZRS2hTaTVaeXNUT3plc0F5SGQyL0NnMUxHWW1WdGd6YWRvOHA4UHNua2NneWYrQmFhdE95QWxYTi9GdFUwQklEcmw4N2krcVd6OFBJTlFQdHVmZEdpUTdkeU14VE5LZmI0UWRIN1FpMER2dmVVUnFrVS85dkFncVo1MmpzNm8wSFRWbmlRbW9UYzdHd1U1T2Vpb0NBZktxVVNhclVhY2l0ck9EZzV3N3RlZlRSdDFSR3RPa1Z5bWlMUkU0eEJMaUt5Q0VHTndvU2JGQUJZK3VjUHVIUHpDaG8yYTEyaGVqSlFxNUdSL2hCM2IxM0RvWjNyUlIrUTNUdzhEWjd4WVN3cWxRb25EbXpINm9XL2lkYTNhTi9OSk5kdkdkNERIbDQrT0gveU1HenRIZEEyb3BkUkN1ekw1Vlo0N3EwdmtIby9RZSthSVdxMUdsNitBV2plcmdzTzc5NElsVXBWNXY2T3pyV1FrNTJKQzZlUG9sNVFRM2o2MUt0U3dGQlJrSS9EdXpkaCs1cEZ5TW5LMU5udUY5Z0E0eVovWXBCdWhUYTJkbmp4L2YvRDF2OFdZcy9HNWFLYkpwVktoVk9IZHVQMDRUMW8zS0lkMm5UdWhTWXQyNWY0czkyOWVRMXpwMzBxVEJlU1NxVVkrOHBIc0gxY2tOeXR0aGRlL3VoSHpQM2ZaMEpCZXBWS2hlTUh0dVA0Z2UybzdlV0xobUZ0NEJmVW9Nby9rMXF0aGtxcGhFSlJBS1dpQUlxQ0FzMk51MFFDTjYwTXU5U2tlL2o3cHlsSVRoVFhYZkx4RDhhemIzNVI3cFRoUnc5U2NldjZSYmg1ZU1IVm8wNlpVMU96TXRLeGN1N1BPbG1rVFZwMXJNUlBXSGtLUlFGVy9qMGRNZEhpN21FZGUvUkh2NUVUa1orWGkyUDd0c0xaMVIxT3pxNndkM0tHblowRDVGYldVQlRrNDliMWk5aTZhaUVlcGhaTlYyeld1cFBPMU5QOHZGejg4K3Mzb2c2akVva0VRNTk3SFIxNzlFZFkyd2pNL3Y0RDRlLzc5dlZMbVBQangzQ3ZVeGZOMm5SR1VLTm04UElMaEt0N0hVZ2tFblRyVi9WT2dpcVZDZ1g1ZVZyLzVhTWdQdzhxbFJKK1FacE0zSVJiMXpINyt3OUZBYTRlQTBZamN1QVlUSi95TWxLVDdrR3BWR0RGMzlOeExpWWF2WWM5cTNlQU5yQkJVM3p6NStyeWQ2eUFodzlTTVBWdDQwNWZOT1Q1My96Nk4vZ0ZsdjBjMTU1Q0RRQ3hKdzRpOXNUQkV2ZDE5ZkJFZU5RQWRPaldyOEpkU3B1MDdJQjN2NXVETlF0L3c1bWorM1MySjk2NWlYV0wvOENHSlgraVFiUFdlUHFWajQzV0FWVmJiazQyc3JNeWhMLzVzcVFrM3NXbTVYK0wxaFgrRFJ2VDNWdmlKZ3VXMXBINXBRKy9OL2NRaU1oQ01NaEZSQlloUEdvQWp1elpKQVFzbEFvRjltNWFpYjJiVmxiNTNIMUhUREJMNGRxSHFjbVk4ZG1yc0hkeWhyMkRFMnp0SEdCalp3OGJXenRZV2R2QXlzb2FVcGtNRW9rRWViazVTRTlMd2MyckY1Q1JuaVk2ajUyREk5cDBNZDIwQzcrZ2hpYjVRRzVqYTFlaEFGZksvUVRjdm40SnQ2OWZ3cTFyRjNIMzV0VlNBMXRTcVZSblcwcmlYYVFrM2hVeVZpUVNDZHhxZTZHT2R6M1U4ZmFEZSsyNmNQV29BMWNQVDlSeXIxTnFwNzdjbkd3YzNyMFIrN2VzMXZrM0tqeHZsejVEMFcvazgrVm1RK2hES3BPaDM4aUpDQWx0Z1NWLy9LaHpiYlZhTGRRb3M3V3pSMWk3Q0F4NVpyTHdMZmVWY3lleDhKZXZSTVh3KzQ2WW9OT2RyNDYzSDk3NitqZXNtditMenMxbGN1SWRuV0FUb01rNDJyMWhHYVJTR2FReW1TYVlVdmhjVTZ1Rm9KeEtwWUpLcVlSS3BkVEplaXZVdm5zL2pKajRGZ0RnOUpGOVdMMXdwcWltRGFDcDMvUEMrOTlXcUlsRVFVRWVGdjd5dGJBc3Q3S0djeTAzT0RnNnc4N1JDVlpXTnBESlpNak95c0N0YXhkMTZnWFZiMVRVQ2M0VVVoTHY0cC9mdmtYQ3JldWk5Ukc5aHdpRjVxMnNiYkI1eGJ3SzF5MlVXMW1qeDREUk91dXZuajhsQ25BQkVBSmNBT0FURUl6WFBwMk9oVE8vRmhVRVQwMjZoNzJiVjJMdlpzM3JzbFFxaGEyOUE2eHRiQ0dWU0NHUmF2NEdwRklwSkkvL1gvaDNJWkhJd0dqRDVRQUFJQUJKUkVGVUlKRktvQ2pJRndKWW12L25vaUEvWHpjTDViR1c0VDN3OUNzZmxSamdLc3dDQllEbjMvMFd2MzN6dHJDOThEbmhYUzhJSVUxYm9hNXZJRnpjUEdCamF3K1pYQWFKNVBFNEpSSklKRkpJcEZydkVZLy9STlZxTlRJZVBvQmFyWUpLcFlKYXBmbS9TcVdDV3EyRVNxV0NVcUdFU3FtQVVxbUFVcW1FVXFtQVNxRkFYZi82TmJLajNwN041YjhuK3dVMVJQZitJOUcwaEFCclJUZzZ1V0Q4NUNtSTZEVVlHNWJPd2ExckYzWDJVYWxVY1BQd0tqUEFOZkdkYnlwMHZYblRQeXQzbjZ5TWRIejM3ck93c3JaQjdicSs4UFN1aDFwdXRXRnI3NkQ1ejg0ZVNvVUM4WEdYRVJPOVMvUWNsY3V0MExoRit3cU5wVFEzcjE3QWhWTkg0T2hjQzQ3T3RXQnI1d0JyR3h0WVdkdEFLcFhpWHZ4TmJGazVUM1NNbzVQeG1tWVFFWmtUZzF4RVpCRzhmQU13WU93a3JQOTNkcWszd1pVUk5XZ3NXb2IzTU5qNTlGSEx2VFpVYWhXU0V1SXJmUTZwVklwaHo3MEpSeU5rVTFVM2ViazVTRXE0alh2eE41QndPdzczYnNjaElUNnV4R3dwYmJXOWZCSGF1aU9hdHU0RTM4QVEzTHh5SGhkT0hjR0ZVMGVRY2o5QlozKzFXbzNVcEh0SVRicUhpOFZxdHdHYVF0aUZOeEtPenJVUU5XZ3Njck96OE05djM0cTZaV256OFEvRzBPY21WNmhlVW1XRmhMYkNCei8ralczLy9ZTkR1emFJdXVjVnlzM0pobmU5K3JDeXRvRmFyY2F1OVV1eGZjMGkwYjV0STNxaGUvOVJKVjdEenNFUjR5ZFBRY2NlVDJIWCtxVzRldjVVdWVNcXZPbEhzV2xVK21vZEhvbWNyRXo4dDJBbVRoL1pxN1BkTnpBRXo3LzdiWVduS0xuVnJndHJHMXZoWmxOUmtJKzA1RVNrSlNlV2M2U21mdHZnWjE3VmEveFZvVmFyc1hEbU43Z1hYNVJKSnBGSTBHL2tSTkcvbFVRaWdaZHZnRTY5dVpKSXBWS01lUDR0MUs3cnE3T3RTY3NPcU9zWEpGeXYzOGlKUW9DcmtKZHZBTjc1OWcvczJiUkNwek5wSVpWS2hlek1ESjFncENHRlB4N1huWnZYUkFHdWtOQ1dRbEFVMEFScDMvamlGOHlmOGFVbzJ5amhkcHhCNmp6cTY4MnZmcTF4UWE1eko2Sng2dER1VXJlSGhMWkVqd0dqRVJMYTBpRFhDMmdRaXRlLytBVm5qeDNBenZWTFJBSGd1bjVCR1BqMHBES1BiOUt5YW9FbGJlNTE2c0xPd1JFNVdabEl1SFZkSnhoZGxvamVRNm84dGJJZ1B4ZTdOeXlyOFA0ZVhqNG15WEFqSWpJSEJybUl5R0pFOUI2Q090NSsyTGx1Q1c1ZHZWRHVOTFRTeU9SeUJEZHVnZTc5Uitwa3E1aWFkNzBnWEx0d3BsTEh1cmg2WVBqRU42djhEWEIxcFZRcXNQN2ZQNUVZZndQSmlYZEVuZlBLWW1mdmlLQkdZUWdKYllFR1RWdWpqcmVmYUh0d2t4WUlidElDQTU5K0dTbUpkM0g5MGxuY3VId09ONjZjUTJyU3ZYTFBuNStYS3dSRHZQM3J3emNnQkVxbEFyVmNQWkJZN0ViZjF0NEJmWVk5aS9Db2dTYnBSbWhuNzRqQjQxOUZoeDVQWWYyL3MzRWxOa2EwdmZld1o0VWFhZ20zcjJQSG1zV2lBRmZMOEI0WStlSzc1VjZuOEhlWWtuZ1g1MDhkd2JVTHAzRXZQZzdwYVNrR0RVSVhjbkgxUUdERHBraThjN1BFd0dQajV1MHcvdlZQOVFvYVNDUVNlSGo1NkhVekNtaW10ejc5NnNlbzZ4ZWsxM0ZWSVpGSThNd2JuK0xYcjk1RWRtWUdiR3p0TUhyUysyaldwclBPdm5YcStwVWI1UElQYm9MK28xOG90U09kUkNKQjc2SGpzZUNYcjlDcDU2QVNzNzBBVGVaWXJ5SGowYTNmQ01TZWlNYkYwMGR3OCtvRlBFeE4xditIcklRNjNuN0N6OUM2Y3lSMnJGMk1CeW4zVWR2TEY4KzgvcGxPNTBzUEx4Kzg4KzBmT0xCdERmWnYvYS9DcnltRzV1bGREMzVCRGFGVUt2RGVkM1BNTW9iS0tLK1JSWk5XSFJIY3BJWFE1YlpRYUt1T2lCdzR0c29OWGtvVDFpNENZZTBpY1AzU1dSell1aHBYejUvQytNbFRURktuVWx0dEw5OEtCWmkxaGJXTlFOOFJFd3h5YlgxMDZUTzB5dGNrSXFxdUdPUWlJb3ZTc0ZrYk5HeldCbm01T1hpWW1vUzgzSndLMzFSTHBWTFkyam5Bclk1WHVmVjZUTVVuSUFUeGNWZWdLQ2dvZFRwT0lhbE1CdWRhYnZBUGJvS0d6ZHFnVmFjZWtNdXRURFJTMDVQSjVIQ3I3WVhvSGV2SzNNL0Z6UVArd1kxUnIzNGoxRzhVQnQvQUJoV2VmdXJoNVFNUEx4KzA3OVlYQVBEb1lScmlyMS9DM1Z2WGtYQmI4MjE4YVlXYkpSSUpoazk0U3pQZFNpYkQwNjk5Z2w4K253eUZvZ0MyZHZibzNHc3d1dlFaWnBhdVdWNCsvbmpwZys5dzU4WlY3Tm00SEdlUEgwQkU3eUhvT2ZocFlSOGYvMkFNR1BzUzFpNzZIUURRb1hzL0RIM3VEYjJtN25wNCthQnIzMkhvMm5jWUFFMDJWSFptQm5KenNsRlFrQ2RNMWRKa2N5bUYvME1OcUtHR1dxVUdvSWE2dElDMVJBS0pSQUxuV3U2UVNDU282eGVJWjk3NERIT25mUXFWU2dXcFRJYWVnNTVHNUtDeGxRb2l0dW5jRTFkcnVTTTdLd081MlZuSXljbENmbTRPQ3ZMem9WSXBJWlhLWUd2dkFFY25GM2o3MTBkSWFDdTA3TmpOTEFXTmEzdjVZc3pMSDJMcnlnVVlOL21UVW05cWV3MGRqMWFkSWxHUW53ZUZvZ0FxaFFJcXRRb1NpUlQyRGs3dzlxOFA1MXB1NVY0dnRIVTRJZ2VPUWU5aHo1YTdyN1dOTFZwM2lrVHJUcEVBTklIZ0J5bjNrWnVUaGZ5OFBDaVZDczFVUHFVU0tuWGgxRlN0djRuSHl4S0pwR2lLb0ZTcW1lYXFOYlZSbUVMNGVGbTdjNXBNSmtma3dESFl1SFFPSnJ6OVZhbFpLaks1SE4yZUdvR0lQa053L2VKWlhEMS9DdmZpNC9BZytUNXljckpRa1BmNDkxYk85Tm1xYU51bHR6RG1palNGc0JSU3FSVGpKMC9Cak04bjQwSEtmWGg0ZW1Qb3M2K2pRYlBXSnJsKy9VWmhxTjhvRFBsNXVXYkprdlAwcmxleExFcVpESDZCRGRDcDV5QzBNbEFtZWVGclpIbC9ydzVPTGhWdVVrRkVaS2traXF3NHc3OTdFMUdwdWc5OVUzaThmK3Q2TTQ2a2RETy9mRVAwUVczYW91MW1ITTJUbzdEZ3R2SngvWmJDcmtGcXRScFdWdFpDRWZBbmlWcXR4cHdmUHNMVjg2Y2drVWpnNmw0SGRlc0ZvYTVmSUh3RFFsQ3ZmaU00dTdvYmRReTUyVm00bjNBYktmY1RrSEwvTGxMdUp5RDEvbDM0QnpjUmFpRVZPclJyQXg0OVNEVmJjS3MwRDFPVDRPSld1OFFBMXNKZnZrWklhRXVFUjFuT1RjL2V6U3R4Yk45V2pIbjV3M0lMWVZ1Qzk4WVgxZFNiK000M1pVNmpVcXZWWnFraGFBbVVDZ1Z1WERtUDRDYUc2NVpiVkd0TENhVlNDYlZLcGFuQnBWWURhclVtbzFpdDFncmE2cEpJSklBRWtFQUNTQ1J3Y0hRMmFGMis2dWJ1cldzNHZHc2pCb3lkVktINmVLYVNmTzhPa2hQdkNzdUduSzVZU0sxV0l5ODNCM201MmNqUHk0VlNvWGt2VjZxVWdGb05HMXQ3MUhLdmJaUWdYTUx0T0NnS05QWHJsQW9sMUdvbDFDck4zNlpjYmdWSEYxZlVxZXRYN1Y0LzF2MDdHK2RPUkF2TFUzNWVWTWJlMVZPWFBnT0Z4M3RXLzJMR2tSQTlPZVFPUWFXK21ESElSV1JpbGhEa0lxcE9NdExUa0pxVWlMcCtnZFhxaG9uTVM2RW9xTkdaakVUMC8remRkMXlWZGYvSDhmY0JIRXdueW5aZ2J0RWN1U3EzbVpwcGFzTXl0U3gvMXQyd29XMnpkZDhORzNlM2xVMHJLMU5UTXlkT25Kam13TDFUUUZUQXhSUU9oOThmSmtsc09JZUxDMTdQeDhQSEE2LzVPWndEM3kvdjYzdDlMOEFjQ0xtQTBwZGZ5RlYrTHlNQkFNb0Z6Mm8xNVZtdDROdXJVTEVRY0FFQUFPQ2ZIRDhMTGdBQUFBQUFBT0JnaEZ3QUFBQUFBQUF3UFVJdUFBQUFBQUFBbUI0aEZ3QUFBQUFBQUV5UGtBc0FBQUFBQUFDbVI4Z0ZBQUFBQUFBQTB5UGtBZ0FBQUFBQWdPa1JjZ0VBQUFBQUFNRDBDTGtBQUFBQUFBQmdlb1JjQUFBQUFBQUFNRDFDTGdBQUFBQUFBSmdlSVJjQUFBQUFBQUJNajVBTEFBQUFBQUFBcGtmSUJRQUFBQUFBQU5NajVBSUFBQUFBQUlEcEVYSUJBQUFBQUFEQTlBaTVBQUFBQUFBQVlIcUVYQUFBQUFBQUFEQTlRaTRBQUFBQUFBQ1lIaUVYQUFBQUFBQUFUSStRQ3dBQUFBQUFBS1pIeUFVQUFBQUFBQURUSStRQ0FBQUFBQUNBNlJGeUFhV3NhdFVxV1YvSG56dHZZQ1VBQUFBQWlpc3UvbHpXMTY2dWxRMnNCTUJWaEZ4QUtmT3JXeXZyNjUyNzl4aFlDUUFBQUlEaTJyVm5iOWJYZm5XOURhd0V3RldFWEVBcHUvR0dWbGxmZi9MRk43cVVrR0JnTlFBQUFBQ0s2bEpDZ2o3NTRwdXMvM2Z0ME5MQWFnQmNSY2dGbExJN0IvZFVYZThha3FUWXVEaU5HZitFVm9XdHp6YmNHUUFBQUVEWkV4ZC9UcXZDMW12TStDY1VHeGNuU2ZMeHJxbTdodlF5dURJQWttU3hKaDNMTkxvSW9LTDVJK0tRbm5sMW10RmxBQUFBQUNpaHFWTWVWZHRXalkwdUE2Z3dYTndiV3ZKYXgwZ3V3QUR0UWhycnZWY2Z6UnJSQlFBQUFNQmM2bnJYSU9BQ3loaEdjZ0VHU2twSjFld0ZxN1Z4Nng2ZE9oT3JsSlEwbzBzQ0FBQUFrQWRYMThyeXErdXRyaDFhNnM3QlBlWHVXdFhva29BS0o3K1JYSVJjQUFBQUR2RGp2QldLUFhkQmtqU285NDFxVU4vWDRJb0FBQURNTDcrUXk2VTBDd0VBQUtnb3Z2NXhpVEpzdHF6L1B6RjJ1SUhWQUFBQWxIL015UVVBQUFBQUFBRFRJK1FDQUFBQUFBQ0E2UkZ5QVFBQUFBQUF3UFFJdVFBQUFBQUFBR0I2aEZ3QUFBQUFBQUF3UFVJdUFBQUFBQUFBbUI0aEZ3QUFBQUFBQUV5UGtBc0FBQUFBQUFDbVI4Z0ZBQUFBQUFBQTB5UGtBZ0FBQUFBQWdPa1JjZ0VBQUFBQUFNRDBDTGtBQUFBQUFBQmdlb1JjQUFBQUFBQUFNRDFDTGdBQUFBQUFBSmdlSVJjQUFBQUFBQUJNajVBTEFBQUFBQUFBcGtmSUJRQUFBQUFBQU5NajVBSUFBQUFBQUlEcEVYSUJBQUFBQUFEQTlBaTVBQUFBQUFBQVlIcUVYQUFBQUFBQUFEQTlRaTRBQUFBQUFBQ1lIaUVYQUFBQUFBQUFUSStRQ3dBQUFBQUFBS1pIeUFVQUFBQUFBQURUSStRQ0FBQUFBQUNBNlJGeUFRQUFBQUFBd1BRSXVRQUFBQUFBQUdCNmhGd0FBQUFBQUFBd1BVSXVBQUFBQUFBQW1CNGhGd0FBQUFBQUFFeVBrQXNBQUFBQUFBQ21SOGdGQUFBQUFBQUEweVBrQWdBQUFBQUFnT2tSY2dFQUFBQUFBTUQwQ0xrQUFBQUFBQUJnZW9SY0FBQUFBQUFBTUQxQ0xnQUFBQUFBQUpnZUlSY0FBQUFBQUFCTWo1QUxBQUFBQUFBQXBrZklCUUFBQUFBQUFOTWo1QUlBQUFBQUFJRHBFWElCQUFBQUFBREE5QWk1QUFBQUFBQUFZSHFFWEFBQUFBQUFBREE5UWk0QUFBQUFBQUNZSGlFWEFBQUFBQUFBVEkrUUN3QUFBQUFBQUtaSHlBVUFBQUFBQUFEVEkrUUNBQUFBQUFDQTZSRnlBUUFBQUFBQXdQUUl1UUFBQUFBQUFHQjZMa1lYQUFCQVNTUW1wZWpJbjFGR2x3SGtrR0d6WlgyOVovOXh6VjIwMXJoaUFBRFp1RmF0TEg5ZmI2UExBSEpvVkQ5QUh1NnVScGRoV2hacjByRk1vNHNBQUtDNGR1NDlyQWt2Lzgvb01nQUFBSUFTKytEMWY2bE5pK3VNTHFOTWMzRnZhTWxySGJjckFnQUFBQUFBd1BTNFhSRUFVSzYwYnRISTZCSUFTZExCb3llVm5tYVZKRld1WEVuT1RseGJCQUFqSlNhblpIM3Q0ZWFxNEFiK0JsWUQvRzNYM2lOR2wxQnVFSElCQU1xTjFpMGE2Y1BYSHpPNkRBQUFVQVpkTzhWQmNBTi8rZ3dvTTU1OCtXT0NManZoa2lJQUFBQUFBQUJNajVBTEFBQUFBQUFBcGtmSUJRQUFBQUFBQU5NajVBSUFBQUFBQUlEcEVYSUJBQUFBQUFEQTlBaTVBQUFBQUFBQVlIcUVYQUFBQUFBQUFEQTlRaTRBQUFBQUFBQ1lIaUVYQUFBQUFBQUFUSStRQ3dBQUFBQUFBS1pIeUFVQUFBQUFBQURUSStRQ0FBQUFBQUNBNlJGeUFRQUFBQUFBd1BRSXVRQUFBQUFBQUdCNmhGd0FBQUFBQUFBd1BVSXVBQUFBQUFBQW1CNGhGd0FBQUFBQUFFeVBrQXNBQUFBQUFBQ21SOGdGQUFBQUFBQUEweVBrQWdBQUFBQUFnT2tSY2dFQUFBQUFBTUQwQ0xrQUFBQUFBQUJnZW9SY0FBQUFBQUFBTUQxQ0xnQUFBQUFBQUpnZUlSY0FBQUFBQUFCTWo1QUxBQUFBQUFBQXBrZklCUUFBQUFBQUFOTWo1QUlBQUFBQUFJRHBFWElCQUFBQUFBREE5QWk1QUFBQUFBQUFZSHFFWEFBQUFBQUFBREE5RjZNTEFBQ2dKRHpjWE5XNlJTTkpVcU1HL2daWEF3QUF5aXI2RENpcnJ2MDhlcmk1R2xpSitWbXNTY2N5alM0Q0FJRE16RXhGeGNScTM2RS9GUmwxUmlkUG5WVjBUSnlTa2xPVW5IeFpLWmRUWmJYYWluUk1GeGNudVZhcEtqZTNLbkozYzVXL2IyMEYrZFZSWUVCZE5XOWNYd0crM3JKWUxBNTZSUUFBbEIrT2FLZVJQL294NVV0Q1VySWk5aDdWa1QrakZSbDlWcEduenVyaXBjU3NueDlKV2U5M05TOFBCZnJWVWFCL0hUV3E3NitRRnNIeWRIY3orQldVSFM3dURmUDg0Qk55QVFBTWs1YVdyczNiOW1yenRyM2FIbkZJRm1jWGhiUm9ybnBCZ1FvSzhGZUF2NTg4UFQzazV1b3FOMWMzdWJnNEYrbjRWbXVHa2xPU2xaeVNvb1NFUkVWRm45TEpxR2lkT0JtcGlMMzdsR216cW0ycnh1cmN2b1U2dDIraHlwVXJPZWlWQWdCZ1BvNXVwNUUvK2pIbUYzVXFWaXZDdGlwOCt6NUZub3BUcStiTjFPUzZZQVVHK0Nzb0lFQTFhMWJQK3ZtUmxQVituenQzUVNlam9oUVpGYTJEaDQ5cTk3NzlDdlNyclU1dG02dFB0dzRLOFBNMitKVVppNUFMQUZDbUhEb2FxVVVyTm1udHBwMXFjdDExNm43VGpXclhKa1QrZnI2bFdrZjBxUmo5c1ROQ2E5ZHYwS0VqUjlTdGMyc043Tk5GallNRFM3VU9BQURLa3JMU1RpTi85R1BLcG93TW05WnMzSzc1U3pmbzlOa0w2dE9qbTI3dTJsbk5temFXczNQeGd1Q01qQXp0TzNCSTZ6WnVWdWlhdGZLclcxMkQrOTJrSGwzYnl0bTU0azIxVHNnRkFDZ1RkdTgvcHUvbmhPcmtxVGdOdVcyQSt2YnNydHExYWhwZGxpUXBOajVlb2F2V2FzR2lKYXJuWDF2M0RldXJWczBhR2wwV0FBQ2xwaXkzMDhnZi9SampaV1RZdEdSVnVHWXRXS1U2M2o2NmU5Z1FkZXJRVGs1TzlnMmhiRGFid3JmK29aL216bE5zN0JuZFBiaVgrdmZxVktIQ0xrSXVBSUNob21QaTlQRlh2eWo2ekFYZGUrY3c5ZXZkbzloWHNod3RJeU5EeTFhdTBRK3o1OHEvYm5VOTl1QlErZnZXTnJvc0FBQWN4a3p0TlBKSFA4WVkrdzRlMS92VDU4akxxNlllSEhXdlFsbzBMNVh6UnV6ZHA2KysvVUdYTHAzVFUrT0dxM21UQnFWeVhxTVJjZ0VBREpHZWJ0VVB2NnpRZ21VYmRkL2R3elY4OENDN1g4MXlGSnZOcGprTEZtcm1yRGthM0srcjdoM2FSNVVxOFZCaUFFRDVZZVoyR3ZtakgxTTYwdExTTmYzN2hRcmJ2RnVQUHZ5Z2VuZS8yWkE2VnE0SjA3UXZ2bGEzenEwMGJ1U2djajgvR3lFWEFLRFVSY2ZFNmRYM3ZwR2ZiNkNlZkhTY2FXOTNpSXMvcHcrbWZhYlRwNk0xK1preDh2ZXBaWFJKQUFDVVdIbHBwNUUvK2pHT0UzVXFWbE9temxCZ1lIMU5ldkpmY25Nejl1bUh5Y25KZXZ1RGp4VVpkVUt2UGpPbVhJL2dJK1FDQUpTcXNFMDc5ZUhuY3pUbS92czBaR0Ivbzh1eGkvbS9MZGFNNzMvVWsrT0c2K2JPclkwdUJ3Q0FZaXVQN1RUeVJ6L0d2bmJ0UGFJcDc4N1FBNlB1MCswRGJqVzZuR3dXTEZxcWI3NmJxY25QamxickZvMk1Mc2NoQ0xrQUFLVm05c0kxbXJka285NmEvS0t1Q3k1ZkU1NGVQbnBNTDB4NVUzZjA3Nm83Qi9Vd3Vod0FBSXFzUExmVHlCLzlHUHRZSHg2aER6NmZxeWt2VGxLYlZpMk5MaWRYTzNmdjBTdHYva2RQalJ1bW16cVd2MUNUa0FzQTRIQzJ6RXg5L3QxQ2JkbHhXRlBmZWszZXRjdm5jUGpZdUhnOTljSXI2blQ5ZFhyNC9rRnlzdVRaeGdJQVVHWlVsSFlhK2FNZlV6THJ3eVAwM3kvbjY5MDNYMVZ3Zy9wR2w1T3ZJOGVPYStKTFUvVDQyQ0c2cVZPSTBlWFlWWDRoRjdNS0FnRHM0dlB2Rm1yWC9raE5tL3AydWU0NGU5ZXVwVSttdnExZCt5UDF4WGUvR1YwT0FBQ0ZVbEhhYWVTUGZreng3ZHg3V085UG4yMktnRXVTR2pWc29IZmVtS3ozUDUralhYdVBHRjFPcVNIa0FnQ1UyT3lGYTY1Y0dYNXppanc5UFl3dXgrRThQVDAwOWMwcDJyemprR1l2WEdOME9RQUE1S3VpdGRQSUgvMllvb3M2RmF2WDN2MVdyNzMwdkNrQ3Jxc2FOV3lnMTE1OFRsUGVuYUdvVTdGR2wxTXFDTGtBQUNXeWJ2TXV6VnV5VVZQZmVxMUNkWnc5UFQzMC9sdXY2WmZGRzdSdTh5Nmp5d0VBSUZjVnRaMUcvdWpIRkY1YVdycW1UTDB5eVh4Wm5ZTXJQMjFhdGRTWSsrL1RsS2t6bEo1dU5ib2NoeVBrQWdBVVczUk1uRDZZUGx0dlRYNnhRdDc2NEYyN2x2Nzk2a3Y2Y1BvY1JaK09ON29jQUFDeXFlanROUEpIUDZad3BuKy9VSUdCOWN2Y1V4U0xZdkRBV3hVWVVFK2ZmZmVyMGFVNEhDRVhBS0JZMHRPdG1qSjFoc2JjZjErRmZqclRkY0VOTlhya0NFMTU3NXNLY1hVTUFHQU90Tk1vRFBveCtkdDM4TGpDTnUvV3BDZi9aWFFwSlRieHljY1V0bm0zOWgzNjAraFNISXFRQ3dCUUxELzhza0srUGdFYU1yQy8wYVVZYnNodEErVGo0NjhmNTYwMHVoUUFBQ1RSVHFQdzZNZmtMaVBEcHZlbno5R2pEejhvTnpjM284c3BNWGQzTnozNjBBTjYvN1BaeXNpd0dWMk93eEJ5QVFDS0xEb21UZ3VXYmRTVGo0NHp1cFF5WThLajR6Ui82UWFHK3dNQURFYzdqYUtpSDVQVGtsWGg4dktxcWQ3ZGJ6YTZGTHZwM2FPYnZMeHFhc21xY0tOTGNSaENMZ0JBa1gzODFTKzY3KzdocWwycnB0R2xsQm0xYTlYU2ZYY04xOGRmempXNkZBQkFCVWM3amFLaUg1TmRSb1pOc3hhczB0aFI5eGxkaXQwOWVQOEl6VnF3cXR5TzVpTGtBZ0FVeWU1OVJ4Vjk1b0tHRHg1a2RDbGx6dkFoZ3hSOTVvSjI3ejltZENrQWdBcUtkaHJGUlQvbWIyczJibGNkYngrMWF0SE02RkxzTHFSbEMzbDcxOVdhamR1TkxzVWhDTGtBQUVYeS9kd1Z1dmZPWVhKeW9nbjVKeWNuSjkxNzUxRE5uQnRxZENrQWdBcUtkaHJGUlQvbWIvT1hidERkdzRZWVhZYkQzRFBzRGkxWXR0N29NaHlDMzN3QWdFSTdlQ1JTSjAvRnFWL3ZIa2FYVW1iZDBydW4vb3lLMWFHamtVYVhBZ0NvWUdpblVWTDBZNlNvVTdFNmZmYUNPblZvWjNRcER0T3BRenVkT25OQjBURnhScGRpZDRSY0FJQkNXN3h5azRiY05rRE96czVHbDFKbXVUZzdhOGh0QTdSb3hXYWpTd0VBVkRDMDB5Z3ArakhTaXJDdDZ0T2pXN2tlRGVuazVLUStQYnBwUmRoV28wdXh1L0w3cmdFQTdDb3RMVjFyTisxVTM1N2RqUzZsek92YnE3dkNOdTlVV2xxNjBhVUFBQ29JMm1uWVMwWHZ4NFJ2MzZlYnUzWTJ1Z3lINjlhMWk4SzM3elc2RExzajVBSUFGTXJtYlh2VjVMcnJlRkpUSVhqWHFxWHJnaHNwL0k5OVJwY0NBS2dnYUtkaEx4VzVINU9RbEt5b21EZzFiOXJZNkZJY3JsbVR4b3FNamxOQ1VyTFJwZGdWSVJjQW9GQTJiOXVyN2pmZGFIUVpkcEYyT2RYaDUraHhjMWR0MnJiSDRlY0JBRUFxWCsyMG1hVWtKK3B5YW9wRHowRS94bkVpOWg1VnkyYk5Lc1F0dnk0dXptclJ2S2tpOWg0MXVoUzdJdVFDQUJRb016TlQyeU1PcVYyYkVJZWZ5MmF6NmJreEEvVGNtQUVsT3M1ell3Wm82Z3YvbCt1NkdSKytxbmNtUGFpVTVNUVNuU00vYlZ1SGFIdkVJV1ZtWmpyc0hBQUFTS1hiVGp1YXZmb0JlVm0vZkw2KytlQlYvVHJ6VTRlMDBTK1B1ME1mdnZKb2lZOURQOFlZUi82TVZwUHJna3Y5dk91V3pkUDhiLytuaEl2blN2VzhUUm9GNitpSlU2VjZUa2R6TWJvQUFFRFpGeFVUS3llWFN2TDM4N1hiTVdOam9yUjgzcmRxMnZvR3RiK3h6OThyTWpObHRaWjhEZ2lyTlYxV2ExcU81UWtYeituSXZwM3lEV29vVnplUEVwOG5Md0grZnJJNHVTZzZKazRCZnQ0T093OEFBSTVvcHgzTjBmMkEzS3hkTWtlTGZ2cENrdVRzN0tLR1RWdXBWZnVDUjc5ZE9oOHZhNGExME9leFpXVG9YTnlaUW0xYnMzYmRYSmZUanpGR1pQUlpkZXpZcE5UUHUzWGRjc1ZFSGxldjIwZVU2bm1EQWdMMCs5WU5wWHBPUnlQa0FnQVVhTitoUDlXcWVUTzdIblBUcXQrME16eE16czR1MlR1M3hYVHB3am10K3ZWSHRlN1lUUTJidHNwenV6ODJySkxOWmxQN3JyMUxmTTZDaExSb3JyMkhqbGVvemlFQW9QVFpxNTIycHFmcHVRY0cycUdpSzk3N1BqVFBkZmJ1QnhSazdlSTVXalRyQzFXdjVhM2hEMDdRbks4KzBQZi9lMVAzam45T3JUdDJ5M2ZmTDk5N1VhZE9IaXYwdWVMUHh1aXRDU01MdGUzVjd4SDltTEloOHRSWkRROElLUFh6SmljbVNKTGNQYjFLOWJ5QmdmNzY1ZGZDQmJKbVFjZ0ZBQ2hRWk5RWjFRc0t0TnZ4MHRNdWE5djZGWktrTHIxdnM4c3g0MDVIYStQS2hhcFJ1MjZlbmNQTXpFeUZyMTBpWjJjWFhkKzFsMTNPbTUrZ3dBQkZSWjkxK0hrQUFCV2J2ZHBwaThWSjNyNzUvNEVmZHpwYW1abVpCVzZYSDBmMEEvS1NkamxWczc5OFh6dkQxNnBHN2JvYS84SzdxdW50bzBkZW5LclAzbnBXTTZlOXBlZ1RSOVZ2NkNnNTVURVAwMjBqSGxaS1VsS2h6dmZkeDYvTHEwWXREYjd2a1NMVlNUK21iTGg0S1ZFMWExWXYxWFBhYkRZbFhEd256Mm8xNU94Y3VoRk5yUm8xZFBGaTRUN2Jaa0hJQlFBbzBNbFRaOVc3WjF1N0hXOUQ2QUtsSkNlcVFlT1dxdGVvdVYyT2VUNyt5bFdvMm5YOTh0em00TzV0aWpzZExVbDY5WkhoQlI3VFlySG9uVytYeVdLeEZLdW1vQUIvclY1Yi9oN05EQUFvVyt6VlRqdTd1R2pTTzEvbnU4M0VVZjNrN0ZLcHdPM3k0NGgrUUc2aVR4elJUNSsrcmRQUkoxUy9jUXZkLzYrWDVGV2psaVNwcHJlUEhuM2xBMzMzM3plMCtyZFpPcnAvbCs0Wk4xRzFmZnh6SE9lNkZuOS9id3N6cVh5VktxNXFFdEkrNy9WVlhYTXNveDlUTmlRblg1YWJhODczeDVIT3g1MlJ6V1pUVFcrZlVqMnZKTG01dWlvNTVYS3BuOWVSQ0xrQUFBV0tqb2xUZ0gvZW5hNmlTRTFKMXByRmN5Ukp4dy90MFRNaisrYTViWDdySktsRjJ5NGFNK0ZWU2RMcHlEOGxTYnQrWDZlakJ5SWtTWW1YTHVqWG1aOUtrbnJlZHBmQ2xzeVZkS1VEZVhXK0REY1BUN2w3VnRQbGxHUmR1bkJPWHRWcnFvcXJtODdGbnBhTFM2Vmlkd3lsSy9OWlJNZkVGWHQvQUFBS3c1N3RkSDR1cDZiSVpyUEpxMGExWWgvRFVmMkFhNlVrSldycDNHKzBlZFVpWldabTZxWmJobWpnUFEvbEdDVlRyVVp0UGZMU2UvcnR4OCsxSVhTQjNuM3VJWFhzZnF2NkRMbFhudFZxNW5yT0Z4KzZ2WUJYS01XZWpzcDN1OXh1NDZRZlV6YWtYRTZWbTZ0YnFaN3piRXprWDE4Vi83MHFMbGMzVnlVNytHbWdwWTJRQ3dCUW9LVGtGSGw2Mm1keTB4VUxaaW81OFZKV3B5dzNzVEZSa2xUZ3JSRFZhOWJPK2pyNnhCRkowbzdOYTdLV3BTUWxhdjN5K1pJa0gvOTZPcngzaC96ck5kS0VOejdSb2QxLzZQTjNubGZmSVNOMVk5L0IyaEM2UUF1Ky8wVERIcGlnNXRkMzFKc1RSaXFqaEJQZmVubDZLaW1wZkhVY0FBQmxqejNiNmZ3a1hqb3ZTZktxWHF2WXgzQlVQMEM2RXNKdFhyMUlheGJOVmxMQ1JkV3E0NmRoRHp5ZWJTVFdQems3dTJqd3lFZlVyTTBObWpmamY5cTA2amR0WFIrcWRsMTdxY1BOZlhNZGFkYXlmVmNOR1puN0V4UmZmMktFYXRYeDB5TXZ2cGRqM2Z6dnAyblB0bzI1N2tjL3BteXdXbTF5Y2NuOXRsVkhpVHArV0pJVWVmeWdMcWVtNURyU3oxRXF1YmpJYXJXVjJ2bEtBeUVYQUtCQTlocTZIWG5zb05Zdm15Y25KeWVOZSs1dCtkZHJsR01iVzBhR0pvNitWWklLZlN0RWh0V3E0NGYyS3JocGlNYi8xYWw4Wm1SZmVmc0daQjNqMHplZmtTVGRPbnlNcEwrdm12a0dOcEFrWFR3ZkwwbXE2WDNsS1VlWFUxUGs3bEd5eVQvTDR4QndBRURaVTFxM1dKMkxQUzFKeGI2dHlsSDlnTVNFaXdwYk1sZWJWeTlTYW5LU25GMWMxR3ZRUFdyYXVvT212ZjVVb2V2N3o5ZUx0R3JoVDFxN1pLN0MxeXhSK0pvbENncWdoMDJzQUFBZ0FFbEVRVlJ1cXNjbWY1UnRSRlRseWxWVTdSOEIyN1djbkoxeVhWKzVjcFZjdDZjZlU3R2RPTEpQMHBYUC9vR0lyV3A5dzgwR1YyUnVoRndBZ0FMWlkrajI1ZFFVelpyK3JtdzJtN3IzSDU1cng3YTRqaDNjcmZTMHl3cHUxanJYOVJHL3I5ZlJBeEZxM0xLdG1yYnVJT2xLUjl2SnlVa0JEUnBMdWpJZmdzVmlVYTA2dm4vVm02eGFKWndib1R3T0FRY0FsRDJsZFl2Vm1laVRrcVE2dmtXZjVONlIvWUJNVzRiQ1Z5OVcydVZVM2REdEZ2VWRNbExWYTlYUnVkalRhdHVsWjZHUDQxS3BzbTRaT2twZCs5eXVzQ1Z6dFduVmIrcllyVitPVy82MmIxcXQ3WnRXNTNtYzJKaW9BbSsxdkJiOW1Jb3J3MnJWc1FPN1piRllaSEZ5VXNTV2RZUmNKVVRJQlFCd3VNek1UUDAwL1IyZE9YVlN2b0VOMVcvNGFMc2VmOGZtS3gzTnZDWjVyVnlscXVyNkJXbklxSDlsMVhOay95NzUxUXZPR2hKK091cFAxYWhWUjVVcVYxRkdobFVaVnF1cWxQTEVvd0FBR09YdGlROFV1RTFTd2tWSjB1YlZpN1FqZkUwQlcxOXhmYWNlNmpQa1BvZjJBenlyMWRTSVI1NlRkMTMvYkJQSDEvVDIwWWp4enhYNWVCNWUxVFhnN3JIcU1mQXV1YnBudnczVXg3K2VHallOMFkxOUIrZTY3enVUSGxSTmJ4K05mZWJOSE9zMmhDN1FzYi9tMjdvVy9aaUs2OUNlUDVSMk9WWDFHalZYbGFwVnRXL25GcVVrSjhyVnpmRzNINWRYaEZ3QWdBSzVWcW1xNUpSa2VYbDZGbXYvcE1STE9uNXdqNnE2dVd2VTR5L0x4YVdTWGV1NytkWmhTazVNVUZCdzAxelhOMjNkUVUxQzJtZGRpWTA4ZGxBWHo4V3BZN2NydDBOWTA5TVVlenBLelZyZklFbTZuSklzU2FwUzFiMUVkYVVrcDhpdEZPZFZBQUJVVENWdHA2Vy81OEVxaklTTDU1Vnc4WHdodHozbjhINkFwS3cyM0o3Y1BQNytmbHF0NlVxNmRGRVBUZngzZ2Z0WkxFNjV6cXZVYTlBOTZqWG9IaVZjUEMvUGFqV3lsdE9QcWJpdXpzSFdvbTBudVh0NDZkQ2U3ZHEyZm9WdXVtV0l3WldaRnlFWEFLQkFibTVWbEp5U1V1ek9zNGRuTlkwWVAwbk96aTY1UHBxN3BIejg2Mm4wazYvbVdKNmVscWExUytabys2YlZHalRpLzlTbytaWGJBRGF2V2lSSmF0M3h5bkR3UHcvdlY0YlZtdFc1VFAycmMxaTFoRmRBazFOUzVPYWErL3diQUFEWVMwbmJhU24zSi81ZEsrNTB0UDd6N0JqVnF1T241NmZPS1BMeEhka1B1RlordHdsZU84ZlYyeE1meURmWXUzWmJTVHB4ZUo4K2ZldlpRdFVRZi9hVVhuOWlSS0dQVFQrbVlrcE92S1NJMzlmTFlyR29UYWZ1Y25YejBJS1puMnI5c25ucTJudVFuSnhMZHdMODhvS1FDd0JRSUhjM1Z5VWtKTXFuVHAxaUg2TkpxeXREOEpmTm5hRmR2NjhyMUQ0RjNUcVIyNFMwRjgvRlpSMy9RdnhaTGZycEM3bTRWTkxsMUNzZHZyT25JclY5MDJvRk4ydXR1djcxSkVrSGQyK1RKQVUzQzVFa3BTWW5TWktxVkMzWi9DYVhFaExrN3M0VlVBQ0FZOW1qblM3STlxeGI2dHBKdWpKSnRpd1dPVGs1RldyLzB1b0hTRkpWVnpjMXY3NVR0bVY1emFHVjI1eGR1VzNyRzloQUR6ejFlcjcxU05MWDc3K3NhalZyYStqb0ovSmNueC82TWNaeWNYR1MxWnBSS2s5WVhMOTh2cXpXZERWcDFUN3JZUTdYZCs2dTM4T1dhK3Y2VUhYc2ZxdkRhMGkzV3VYaVVyaWZZYk1nNUFJQUZNamZ0N2Fpb2svcHV1Q0dKVDdXcFF2bkNuMUxSR0czUzdoNFhqczJyMUhFNyt0MDRzaCtaV1ptU3BKYzNUdzA4SjZIRkhMRFRYSjE4NUF0STBPenYzcGZObHVHQnR3MVZ0S1ZlUzEyYkY0ak53OHZCVGE4Y2dVMEpUbFJrbFRWcldURC9LT2lUOG5mTisrbkx3RUFZQS8yYktkelk3V21LM3oxWWtsU200N2RKVWtUUjk4cXoybzFOUGwvUHhmcFdJN29CL3lUWi9XYU9lYml5aXZreW0zT3J0eTJkZlB3VXZQck94YnEvSldyVkMzMHRoTDltTExFSHJmK0ZrYmlwUXRhdjN5K0pHVzdOZkdtVzRabzY3cFFMZi9sVzdYcDFEM1gyMTd0cVR6ZWtrcklCUUFvVUpCZkhaMk1pcmJMc2U0Yys1VHVISnYzNDd5dmZYUjRRYmRPWEhWb3ozWXQvT0V6U1ZKZC8zcHFmMk52TGY3NUszbFVxNTd0S3RqQ0g2ZnJ6ME43ZFdQZndRb0tiaUpKMnI5eml5N0VuMVhISHYyenJrYW5KUDNWT1N6aGs2cE9Sa1VyeU05eFY5VUJBSkRzMjA3blp1dTY1YnAwNFp6cStBV3FZZE5XSlRxV0kvb0JqdmJtaEpFNkgzZW0wTnNYOUhURmE5Yy85Y2FuaW9uNmszNU1HV0dQVzM4TFkvR3NMNVdha3F4NmpacGxQVEZUa253REd5cWt3MDNhOWZzNkxmcnBDdzBkODdoRDZ5aVB0NlFTY2dFQUNoUVlVRmZiSWlLTkxpTlBnUTBhcTB2djI5VGhwcjRLYkhpbDA3ZjQ1Nit5YmJOODNuZmFFTHBBL3ZVYmFlQTlEMG02MHBGZU91Y2JXU3dXM2RoblVOYTJ5VWtKa3FRcUplMGNSa2FwZlVqUkg3TU9BRUJST0xLZFRrNU0wTkk1TXlSSnZRYmxQYzlVZWRaNzBEMUtTVWtxMUxhTGZ2cENIcDdWMUgzZ25ZVmE3MVd6dGx3cVZhWWZVMFpVOC9MUXVYTVhISHJyNzc0ZFc3UjFmYWdzRm9zRzN2MVFqdlg5aG8vVzN1MmJ0WG4xSWpVTmFhOFc3Ym80ckpiNDgrZFZyVnJKUnZ5Vk5ZUmNBSUFDTlc5Y1g5L01LaHRYVTNOVHh5OVFkNHg2TE0vMUt4YjhvQlh6WjZwRzdicDY4T2szc3A3cXRITGhqNHFKUEs0Mm5ickpOL0R2V3p5dVBpSzlxbXZKR3YySXZmczBhdGpOSlRvR0FBQUZjV1E3UGZlYkQ1V2NlRW4rOVJybE9uOVZmbjc2N0cyMTZkekRJVTgrZEpTcnR3cGVxMk9QL29YZWY5RlBYOGpWdzFQZCt3OHY5SG9QejJyMFk4cUlRTDg2T2hrVnBlWk5HenZrK1BGbll6VHI4M2NrU1IyNzM2b0dUVnJtMk1iYkowQzlCdDJqNWZPKzAwL1QzOUdqTDcrZjdmMjFwOGpJYUFYNjFYWElzWTFDeUFVQUtGQ0FyN2RzMW5SRm40cVJ2NSt2MGVVVVdkc3VQWFZ3OXpiZDk4ano4cXBlVTlLVjRmMHI1cytVcTV1SGJoc3hMdHYyaVg5MURsMUxNSmRGVlBRcFpkcXNGVzR1Q3dCQTZYTlVPNzFtOFd4Ri9MNWV6aTR1dW52Y003SllMRVhhZjBmNFdwMk9QbUdxa092RWtmMlNKQmVYeXRtVzcvbGprMlo4K0dxaGpsSFE3WXBGUlQrbTlBVDYxMUdrZzI3OVRiaDRYbCs4KzRLU0V4UGs3UnVRNDMyN1ZzL2I3dGIrWGIvcjVORUQrdnp0NXpYdStYZms4OWVEQnV6cFpGU1VBdjNMMXkycGhGd0FnQUpaTEJhMURXbXNQM1pHbURMa3FsWEhWLzk2K1lPcy94L1p0MHZmZmZ5R0pPbXVoNTVXdFJyWk8zRG5ZNi9NdStIdTZWWHNjMjdmRmFHMklZMkwvQWNCQUFCRjVZaDJPbnpORWkyZTlhVWs2Zlo3eHhkNUpFbEtjcUpzR1JrNTJ0alNVTlNRYWZwL0p1bENmS3d5TTIwNjk5ZmNXLzcxZzdOdDQxY3Z1RkR6SS8zeXpYL2xXYTJHK3Q0eE1zLzFSVVUvcHZRMHF1K3ZoU3UyMi8yNEYrTFBhdnJienludWRMU3FWSFhWNkNkZnpYZFNlV2NYRjQxNi9CVjk4UElqU3JoNFh0TmVuNkNSajc2b3hxM2EyYld1ZzBlTzZ2WSs5ajJtMFFpNUFBQ0Ywcmw5Q3kxYXRVR0QrdDlpZENrbHNqTThUTE9tdnlPck5WMEQ3MzVJemRwa2YvcFI5SWtqMnIvcmR6azd1Nml1Zi8xaW4yZk51bzBhVk00NkRRQ0Fzc3VlN1hUb3ZPOFZPdjk3U1ZMMy9zUFZwZmR0T2JheFdDeEt1NXlhNXpHdUJpMDFhcFgrS0pHcXJtNXFmbjJuYk12eWVycWlKRld1NHFxNE05SEt6TXhVbGFxdWF0aXlsZm9QZnlEYk5qVnIxMVhubmdQelBhOHRJME8vZlBOZnVicDc1TG50MW5XaHF1bGQvTnZENk1jNFZraUxZTDMxM3grVWtaRWhaMmRudXh6eitNRTkrdTdqMTVWdzhid3FWNm1xc2MrK3FicCtRUVh1VjYxbWJUMDg4ZC82OU4vUEtpVXBVVis4KzRKdTduZUhiaGs2U3BXclZDMXhYVlpyaHZidU82QlhucnlyeE1jcVN3aTVBQUNGMHJsOUMwMzk3R2ZGeFo5VDdWbzFpN1R2eFhOeGV2MkpvazlXVzlpcnNJVjUrbEpHaGxXTFpuMnA5Y3ZtU1pJRzNQV2d1ZzhZcmc5ZWVrVG5Zay9MMWQxREZvdEY1MkpQS3pNelU1MTY5Qy8yVTRsaTQrTjErT2dSZFg3Ky9tTHREd0JBVVpXa25iN3Ewdmw0emY3eWZSMkkyQ3JweWkxVC9lOThJTmR0UGJ5cUsrSGllVzBJWGFCT1BRZGt6Uk1sU2NtSmw3UjYwYytTSkcvZmdGTHZCM2hXcjZrUjQ1L0x0aXkva0d2TWhGZUxYSnNrbllrK0lYZlBhcXJxNmlZbkoyZjlzV21WcFB6bnducjgxYUtQNUpMb3g1UVdUM2MzQmZqVzFyNERoOVNxUmJNU0hTczk3YkpXTFBoQmF4ZlBsczFtazV1SHA4WThPVVVOR3VlY2h5c3ZmdldDOVgvUHY2T3ZwcjZzUytmakZiYjBGKzNZdkVZanhqK25SczNibEtpKy9RY1BLZEMvdGp6Yzh4NVJaa2FFWEFDQVFxbGN1Wks2ZDJtajBOVnJOV0w0SFVYYTE4blpXZDYrQVE2cXJKQTFPRG5yM05rWVZhcGNSWGM5OUxUYWRPb3VTZklKcUsvb0UwZVVrbnpsY2R0dUhsNXExN1dYQnR6MVlMSFBGYnBxcmJwMWJxTktsV2htQVFDbG95VHRkSWJWcWcyaEM3VHkxeCtWa3B3b0Y1ZEt1bjNrSStyY2MwQ2UrN1RwMUYzcmw4L1hndTgvMFlMdlA4bDFtMHFWcTZoNTI4NmwyZzhZLzhLN3FsUTU1eWlYZDJZc2xleDg2OTIzLzMxTlowL2xmS3FsSStZZ294OVRlanExYmE1MUd6ZVhPT1NLUEhaSVlVdm15bWF6eVNlZ3ZzWk1lRlcxNnZnVitUais5UnJweVNuLzA4eFAzdEt4QTd0VnJVWnRCUVUzTFZGdGtoUzJjWk02dFcxUjR1T1VOUlpyMHJHY2o0OEFBQ0FYaDQ1RzZwVjN2OVdzYno2MzJ4QnVSM2xtWkY5NSt3Wm8wanRmWnkxTFRreFE0cVVMcXVPWDgzSFlHUmxXU1pLemM4azZkTmFNRE4wOStpRzlQbkcwR2dkWHJNZHVBd0NNVmR4Mk9pVXBVUis5K3BqaVRrZkx4NytlN2hrL1NmNzFHdVc3VDRiVnFoVUxadXJnN2o5ME9UVTUyMU1KWFZ3cXFZNXZvTHIxSDY2ZzRDYkZmajJPOVBiRUJ4UWJFMVdvMGVCNStlV2JqM1I0MzA1bDJtekt0TmxVeGRWTkxkcDJWcDhoOTVXNFAwRS94amhScDJMMXhNdlROTytIYitUazVGU2lZMjFldlZqbnpzYm9sbUdqc28xMkxJN016RXh0V2J0VXpkdDBsRmVOV2lVNmxzMW0wNUI3Uit2ak54NHo1Y01GWE53YjVwbFlWOHhvRmdCUUxJMkRBeFhrVjF2TFZxN1JnRnQ2RzExT3ZuTHJ0THA1ZU1yTnd6UFg3VXZhS2J4cStjclZxaC9nWFdFN2hnQUE0eFMzblhaMTk5Q294MS9XZ1lodHVybmZIWVZxRTUxZFhOUnYyR2oxR3phNkJCVWJwMVg3RzNYcFFueUpqakYwekJOMnFpWW4rakhHQ2ZEemxrK2Q2Z3JmK29lNmRPeFFvbVBsTnhxeXFDd1dpenIxNkcrWFk0VnYvVU4rZGF1Yk11QXFTTWxpU1FCQWhUTnllRi85TVB2SzBHdGtaN1BaOU1Qc1h6UnltTGtuNXdjQW1GZHgyMm5md0licU1lQk91NFVsWlYzL094L1EzUTgvYTNRWlpRcjltTDhOdWZWR3pabzczK2d5SE9hbnVmTTB1TjlOUnBmaEVJUmNBSUFpYWRXc29menJWdGVjQlF1TkxxWE1tVE4vb2Z6clZsZkxaZzJNTGdVQVVFSFJUcU80Nk1mOHJVZlh0am9iZTFvUmUvY1pYWXJkUmV6WnE5allNK3JSdGEzUnBUZ0VJUmNBb01nZWUzQ29aczZhbzdqNGMwYVhVbWJFeGNkcjVzOXo5TmpZWVVhWEFnQ280R2luVVZUMFk3SnpkbmJTM1lONzZhdHZmekM2Rkx2NzZyc2ZkZmZnWG5KMkxwOXhVUGw4VlFBQWgvTDNyYTNCL2JycWcybWZHVjFLbWZIQnRPa2FjdXVOOHZjcDJVU2dBQUNVRk8wMGlvcCtURTc5ZTNYU3BVdm50SEx0T3FOTHNadVZhOEtVa0hCZS9YdDFNcm9VaHlIa0FnQVV5NzFEKytqMDZXak5YN1RFNkZJTU4vKzN4VHA5T2xvajdpamJrL0VEQUNvTzJta1VGdjJZM0RrN08rbXBjY00xN2ZPdmxKeWNiSFE1SlphVWxLeFB2dnhHRThZTkw3ZWp1Q1JDTGdCQU1WV3E1S0xKejR6UmpPOSswT0dqeDR3dXh6Q0hqeDdUak85LzFPUm54cWhTcFlveFdTOEFvT3lqblVaaDBJL0pYL01tRGRTdGN5dTkvZUgvakM2bHhONzU4R1BkM0ttbG1qZXViM1FwRGtYSUJRQW9ObitmV25weTNIQzlNT1ZOeGNhVjdESGNaaFFiRjYvblgzMURUNDRienZCK0FFQ1pVOUhiYWVTUGZremhqQnM1U0pHUmYrclh4VXVOTHFYWUZpeGFxcWpvay9xLysyODN1aFNISStRQ0FKVEl6WjFiNjQ3K1hmWDBDNjhvSVNIUjZISktUVUpDb3A1NjRSVU5IWENqYnU3YzJ1aHlBQURJVlVWdHA1RS8rakdGVjdseUpVMStlclMrL25hbWR1N2VZM1E1UmJZallyZSsrVzZtSmo4OXVrS00xaVBrQWdDVTJKMkRlcWpqOWRmcDZSY25WNGdPZEVKQ29wNStjYkk2WDk5WWR3N3FZWFE1QUFEa3E2SzEwOGdmL1ppaUMvRHoxdVJuUit1Vk4vK2pJOGVPRzExT29SMDVkbHlUMzNwYms1OGRMWC9mMmthWFV5b0l1UUFBZHZIdy9ZUFVwbG1RSG5sNlVybStKU0kyTGw2UFBEMUpiWm9GNmFIN2J6TzZIQUFBQ3FXaXROUElILzJZNG12ZG9wR2Vlbmk0SnI0MHhSUkIxNUZqeHpYeHBTbDZhdHd3dFc3UnlPaHlTZzBoRndEQUxwd3NGbzBiTlVqOWU3YlQrQW5QbHN0SmJnOGZQYWJ4RTU3VmdKN3ROVzdVSURsWkxFYVhCQUJBb1ZTRWRocjVveDlUY2pkMUN0SGpZNGZvcVJkZUx0TzNMdTZJMksyblhuaFpqejgwV0RkMXJGaTNvMXFzU2NjeWpTNENBRkMrck51OFN4OU1uNjB4SSsvVmtOc0dHRjJPWGN4YnVGZ3padjZvQ2VPR00zY0ZBTURVeW1NN2pmelJqN0d2WFh1UGFNcTdNelRtL3ZzMGVPQ3RScGVUemZ4RlN6VGp1eDgwK2RuUjVYWUVsNHQ3d3p3VFdrSXVBSUJEUk1mRWFjclVHZkx4OGRlRVI4ZXBkaTF6UHJVbkxqNWVIMHlicnRPbm96WDVtVEU4ZlFnQVVDNlVsM1lhK2FNZjR6aFJwMkkxWmVvTUJRYlUwOFFuSDVPN3U1dWg5U1FsSmV1ZER6OVdWUFJKVFg2NmZNL0JSY2dGQURCRWVycFZQODVicWZsTE4raSt1NFpyK0pCQmNuSXl4NTN5TnB0TmMrWXYxTXlmNTJqSXJUZHF4QjI5SzhRVGFRQUFGWWVaMjJua2ozNU02VWhMUzlmMDd4Y3FiUE51UGZyUUErcmRvNXNoZGF4WXZWYWZmUG1OdW5WdXBmKzcvL1p5LzE0VGNnRUFEQlVkRTZlUHYvcEYwV2N1Nk40N2grcVczajNsNHV4c2RGbTVzbVprYVBuSzFmcGg5aS95cjF0ZGo0MGR4bFZQQUVDNVpxWjJHdm1qSDJPTWZZZisxUHVmelphWFYwMDlPT3BlaGJSb1hpcm5qZGl6VjE5OTk2TXVYVHFucC83dlRqVnZYTDlVem1zMFFpNEFRSm13ZS84eHpad2JxaFBSY1JvOHNMLzY5dW91N3pKeWUwUnNmTHhDVjYzVi9OOFdxMEZnSGQwM3RLOWFObXRnZEZrQUFKU2FzdHhPSTMvMFk0eVhrV0hUa2xYaG1yVmdsYnk5NitxZVlYZW9VNGQyZGg4ZGFiUFpGTDcxRC8wMGQ1NWlZOC9vN3NHOTFMOVhKems3VjV4Um1JUmNBSUF5NWREUlNDMWFzVmxobTNmcXV1Qkc2bkZ6VjdWdEhhSUFmNzlTclNNcStwUzI3NHJRbW5VYmRmam9FWFhyM0VZRCszUlc0K0RBVXEwREFJQ3lwS3kwMDhnZi9aaXlLU1BEcGpVYnQydkJzdldLT1hOUnZYdmNyRzVkdTZoNTA4WnlMdVlJeVl5TURPMDdjRWhoR3pkcHhab3crZnZVME8yMzNLZ2VYZHRXcUhEcktrSXVBRUNabEphV3J2QS85bW5UdGozYUhuRklGaWNYaGJSb3JxREFBQVVGK0N2QTMwOWVucDV5YzNXVnE1dXJLcmtVYlg2QmRLdFZLY2twU2s1SjBhV0VCRVZGbjlMSnFHaWRqSXhTeE41OXlyUloxVGFrc2JxMGI2bE83WnFyY3VWS0RucWxBQUNZajZQYmFlU1Bmb3o1UmNmRWFVWFlWb1Z2MzZ1VDBYRnEyYnlwbWpRS1ZsQkFnQUlEL1ZXclJvMnNueDlKV2U5My9Qbnppb3lNMXNtb0tCMDhjbFI3OWgxUWtIOXRkV3JiUW4yNmRTalhrOG9YQmlFWEFLRE15OHpNVkhSTW5QWWVPcTZvNkxNNmVlcXNvbVBpbEpTVW91U1V5MHBPVFpIVmFpdlNNVjFjbk9SVzFWVnVybFhrN3U0cWY5L2FDdktyb3dEL09tclJ1SUg4Zld2TFlzbXpqUVFBQUg5eFJEdU4vTkdQS1Y4U2twSVZzZmVvanA0NHBjam9zNG84ZFVZWEx5WmwvZnhJeW5xL3ExVnpWNkJmWFFYNjExRndQVCtGdEFpV3A4RlBieXhMQ0xrQUFBQUFBQUJnZXZtRlhCWHY1azBBUUxuU2Y4Uno2bm5IRTBhWEFRQUFBTUJnaEZ3QUFGTkxTMDhUUTVJQkFBQUFFSElCQUFBQUFBREE5QWk1QUFBQUFBQUFZSHFFWEFBQUFBQUFBREE5UWk0QUFBQUFBQUNZSGlFWEFBQUFBQUFBVEkrUUN3QUFBQUFBQUtaSHlBVUFBQUFBQUFEVEkrUUNBQUFBQUFDQTZSRnlBUUFBQUFBQXdQUUl1UUFBQUFBQUFHQjZoRndBQUFBQUFBQXdQVUl1QUFBQUFBQUFtQjRoRndBQUFBQUFBRXlQa0FzQUFBQUFBQUNtUjhnRkFBQUFBQUFBMHlQa0FnQUFBQUFBZ09rUmNnRUFBQUFBQU1EMENMa0FBQUFBQUFCZ2VvUmNBQUFBQUFBQU1EMUNMZ0FBQUFBQUFKZ2VJUmNBQUFBQUFBQk1qNUFMQUFBQUFBQUFwa2ZJQlFBQUFBQUFBTk1qNUFJQUFBQUFBSURwRVhJQkFBQUFBQURBOUFpNUFBQUFBQUFBWUhxRVhBQUFBQUFBQURBOVFpNEFBQUFBQUFDWUhpRVhBQUFBQUFBQVRJK1FDd0FBQUFBQUFLWkh5QVVBQUFBQUFBRFRJK1FDQUFBQUFBQ0E2UkZ5QVFBQUFBQUF3UFFJdVFBQUFBQUFBR0I2Rm12U3NVeWppekN6YjM5ZXBoay9Melc2REFBQUFKUVJvKys2VmFQdTZtZDBHUUFBbEVzdTdnMHRlYTRyelVMS3M5RjMzV3AwQ1hDd25YdVBhT2VldzJyVDhqcWpTNEdEblQ1N1RxZlB4c3VuVGkyalM2a1FUcCtObHlSNXVMc1ZhLyswOUhSbFpOalVxbGxEZTVZRkI3ajZPN1JOaTBaR2x3STREQmMvQVFBd0RpR1huWEMxcmdMNGVabDI3am1zRDE3N2w5R1Z3TUd1anREODZiTlhqQzZsUXVoeHh4T01lcWdnZXR6eGhOcTBhTVI3alhLTmtBc0FBT013SnhjQUFBQUFBQUJNajVBTEFBQUFBQUFBcGtmSUJRQUFBQUFBQU5NajVBSUFBQUFBQUlEcEVYSUJBQUFBQUFEQTlBaTVBQUFBQUFBQVlIcUVYQUFBQUFBQUFEQTlRaTRBQUFBQUFBQ1lIaUVYQUFBQUFBQUFUSStRQ3dBQUFBQUFBS1pIeUFVQUFBQUFBQURUSStRQ0FBQUFBQUNBNlJGeUFRQUFBQUFBd1BRSXVRQUFBQUFBQUdCNmhGd0FBQUFBQUFBd1BVS3VFc3BVcHRFbG9KVHdYbGNjdk5lbGorOTV4Y0Y3allxQXp6a0FBTVp3TWJvQXMrdlQ3UWJWOWE1cGRCa29CYnpYRlFmdmRlbWErSzhSQ21uZXlPZ3lVQXA0cjFFUjhEa0hBTUE0Rm12U01TNDFBUUFBQUFBQW9NeHpjVzlveVdzZHR5c0NBQUFBQUFEQTlBaTVBQUFBQUFBQVlIcUVYQUFBQUFBQUFEQTlRaTRBQUFBQUFBQ1lIaUVYQUFBQUFBQUFUSStRQ3dBQUFBQUFBS1pIeUFVQUFBQUFBQURUSStRQ0FBQUFBQUNBNlJGeUFRQUFBQUFBd1BRSXVRQUFBQUFBQUdCNmhGd0FBQUFBQUFBd1BVSXVBQUFBQUFBQW1CNGhGd0FBQUFBQUFFeVBrS3VZMHRQU0N0d21NU0ZCSzM3N1RlZmk0bktzTzNib2tOWXVXK2FJMHNxMHcvdjNLKzN5NVR6WEoxeTZwRk9Sa2FWWWtYRXlNek4xOU9CQnhaMDVVNno5clZhcm5Tc3FmeTZlUDYrVHg0N2xXSDdwd2dWRm5UaFJyR1B1ajRqUTNwMDc4MXkvWThzV0hUMXdvRmpITnJ1akJ3OXEwNW8xZWE3ZnRHYU5qaDQ4V0tSalptWm15cHFlcnN6TXpCenJiRGFick9ucFJhNnpQUGg5dzRaY1A5c25qeDNUN3hzMktPN3MyVUlkNStTeFk3cDQvcnk5eTNPb1A0OGUxZThiTmhSNVhYR2RqNC9Yc1VPSDdIcE1tRTlHUm9aV0xscWtzekV4UnBkU2FNbEpTVHA2OEtBcCtnc1JmL3loL1JFUlJwY0JBQ2dIWEl3dW9LeElUMC9YNVpRVXBTUW5LemtwU1NuSnlVcE1TTGp5NzlJbEpTWWs2TktGQzdwNC9yd3VYcmlnbXJWcjY2bkprL005Wm1KQ2dsWXVXcVQ2alJxcFp1M2EyZFlkUFhoUUcxYXRVdmQrL1J6NXNzcVVpK2ZQNjZ1UFBsTFhuajExMjUxMzVycE5lRmlZVmk1YXBHZGVlMDNlZGVzV2VNeWw4K2FWcUtaYjc3aWpSUHVYeEptWUdIMzU0WWRxMUxTcEhuemlpU0x0bTNiNXNqNTg0dzNWOGZGUjkzNzlWRDg0V05LVnoxeEtVbEtCKzlldVcxY1dpNlZZZFp0SitMcDFXcjFraWQ2ZVBqM2I4czFoWWJrdUw0emZOMnlRMVdwVml6WnRjbDBmRmhxcW9JWU5GZHkwYWJGcU5yTWRXN1pvNjhhTjZ0S2pSNjdyZjUwMVN4MjZkbFZ3a3lhRlBtWk1WSlErZXVNTmpYdjZhVFZzM0RqYnV2Q3dNUDA2YTViKy9lbW5jbktxV05kc2Z2bitlOTNZcTVlQ0dqYk10bnpYdG0zYXNHcVZobzhhcGRwMTZoUjRuR2x2djYyZS9mdnJsdHR2ZDFTcGRyYzlQRnhiMXEzVERUZmVXS1IxeFQ3ZmxpMEsvZlhYWXYyK0tJL2VlZWtsMWZMMkxsUzdsWnFhcWtONzl5cWtYYnVzWlZhclZTNHUyYnVmazhhTnkvVnptTmR5ZTlkcHM5bTA0S2VmMUR3a1JFMWJ0WkowcFYvNDdiUnA2bjNiYmFvZkhLeERlL2RxeFcrL3ljM2RYWFY4Zll0Y2p6M3FMS3JkZi95aGVULzhvUHZIajgrenpTb3NSOVlwU2NzWExKQ1B2NythaFlRNDVQZ0FnSXFqUW9kY3Yzei92WFp1M2FyMHRMUmNSd2xjWmJGWTVPVHNyQXlyVlEydXUwNStnWUdxWHF0V3RtMG1qUnVYNS81ZmZ2aGhudXR5MjgvRHkwc3Z2L3R1SVY2QnVXd1BEMWRtWnFZNjNuUlRydXN6TXpPMVBUeGNRUTBiRmlyZ2txUzF5NWVYcUNaSGhsdzd0bXdwY0JzZmYzOGQycmRQWWFHaDhxcFdMZDl0bTdacUpWYzNOMGxTcGNxVjFYZlFJSzFhdkZpZnZ2T09tb1dFNlA3eDQ3Vm02Vkp0V0xXcXdQTys5Y2tuY25aMkx0d0xNWUg5RVJHNVhxbU9QWDFha3JSNysvWkNMYitxVmR1MlNrbE8xcXNUSnVSNXp2eCs1bU9pb3JSbDNib2N5OHZMSDhrWlZxdDIvUDU3anVWWFJ3OXQyN1FwejMzanpwN05kZjMxTjl5Z1BUdDI1RmgrL3R3NVNkS1JBd2VVY1BGaXRuWFJKMDlLa2lLMmJjczF0RzNkb1VNK3I4SWNmbCsvWG1sNWpCeU9Qbmt5eDgvNzFlL0o0WDM3bEpxU2ttT2ZobzBieXk4d01NL3puWXFNMUVkdnZGR2tHaDMxdVU1T1N0SzJqUnR6TEkrSmlwSWtyUXNOTGRLNnlsV3FxRk8zYmxrLy83bng5dkVwYnJrVlJueHNiS0ZENVQzYnQydk90OS9xL05DaDZ0YTNyNnpwNmZyZzlkZlZ0R1hMUEM5MkdWR256V1pUNVBIaml0aTJUVSs4OUpKcTFLcWxsYi85cGlNSERxaG4vLzZTcEQ4MmI1YXJtNXZhZCtsaVdKMkZZVTFQMStsVHB5UmQrVjNzN3VrcHIrclZjNHhlOWdzTUxOSjVpMXBuZm0ya0pEMzJ3Z3VxWHFPR2poNDhxTXVwcVlvN2UxWkJEUnRxMTlhdDJiYTdybmx6dWJtN0YvcThBQUJVNkpBck5UVlZhWmN2NjZiZXZWWFYxVFhyMzV4dnYxWHoxcTNWYjhnUWVYaDR5TTNEUTcvT21xWE5hOWRxN0JOUHlLVlNwUnpIZW1iS2xCekw0czZlMVl4cDB6UjgxQ2pWKzhmVjlvMXIxbWg3ZUxnZWUvNzVIUHVWeHhFSkdSa1oyaHdXcGlZdFd1UjVCWFR2enAwNkZ4ZFhwQ3UyUmYzamFsMW9xSmJPbnk5SjZqOTBhSkgyTGFwWlgzOWQ2RzJYL1BKTGdkczg4ZEpMY25WejAvNklDSGw2ZWFsTmh3NEthZGRPMjhQRFpiVmE1ZVRrcE40REI2cGQ1ODd5Q3d6VS9vZ0l6WmcyVGMrOTlaWnEvQlhLcmdzTlZlakNoVXBQVDVjeU0rWHNVajUrQmN5ZU1VUEorWXhnbTVuSDV5U3Y1VzlQbjY2cXJxNjUvbHd2K09rbldhMVdEUnM1TXRkOXYvMzBVL2tGQktqUGJiY1Zvbkp6U2t0TDA1eHZ2ODF6Zlg3cmpoOCtyT09IRCtkWTNpd2tSRDkrK1dXZSs2MWF2RGpQZFQ5OTlWV3V5OHREeUxWODRVSWxYcnFVNjdxOHZwZVN0SFByVnUzOHh4K0xrblRiblhmbUczSjVWcXVXOVVmOXRWWXZXYUtnaGczVnFCUkhLQ1lsSkdoeFByOGJpN3JPdzAwd28zMEFBQ0FBU1VSQlZNdExuYnAxMDN2NWpNSitlL3AwSFQxd1FMWnJMbnlkaTQyVmRPVjIrMnRkMTZ4Wm5zZkJGZTI3ZE5IWm1CZ3RuVGZ2eWtXZHZYc1ZkK2FNZ29jT1ZmZy9MZ1JFbnp5Wlk5ay9sMWQxZFZVYkIveGN1N2k0YU1UWXNmcndqVGUwNE1jZjFhVm5UNFdGaHFwVHQyNXEyTGl4THB3L3I3MDdkOHBtcytubHh4OHY4SGlQVHBxVVk1U2xQY1NlUGwzZzV6Y3VObFlmdi9WV3R1WC8rL2UvYzJ6N3ludnZ5ZDNUMCs0MVhxdnY3YmNycEcxYlJXemZydEJmZjlVelU2Ym83T25UK3U3VFR5VkpNZEhSMlg3dmJ3OFAxL2J3OEd6SGVQeUZGd2k1QUFCRlVqNyt3aTBCaThXaWdjT0haMXMyNTl0djVlN2hvYnJYaERGWFI3MVlNekp5RGJseXUvcnJXYTJhUm93ZHErQW1UZVRoNVpWdDNXM0RoNnYvSFhlb2NwVXE5bmdaWmQ2dXJWdDE4Zng1Tlc3ZVBFY250a3FWS3JxK1kwZXRXYlpNVGs1T1NrcEt5cldqSzBtTm16ZlBjZXRuWWFRa0oydjJqQm5hdDJ1WHZLcFgxNzBQUDV4MWk1K2pPR0owUTJabXBsWXZYYXFUeDQ0cHVFa1Q5ZXpmUDl0VjVXWHo1MnYzamgxNjdzMDNGWHY2dEZ4Y1hGU3RSbzJzOVdscGFiSTRPZW5ma3licHBqNTkxSHZnUUx2WGFJU25KaytXeldiTCt2K2xpeGZsVmEyYXdrSkR0WEgxYXIzd24vOWsyejZ2NWRleVdDenk5dkhSNWRSVVhicHdJV3Q1dDF0dWtmSVorVGx3MkRCVitzZnZpUEoyZTJoVlYxZTlNblZxanVXL3paNnRIVnUyNkpXcFUzWHkyREg1QndWbEMxSmZlL3BwWGQreFk2NGpPTnc5UExMOXpLUWtKNnRLMWFvNkhSMmQ1KzJLNjFldTFLSTVjN0xkcnBpWm1WbXV2dGQ1amVxZE5HNmNidXpWSzhmMzhyZlpzN051Vnl6T2lCTlBMeS8xNk5jdlI5dTBlc2tTMVE4T3puWVJJdTN5WlllMllkNCtQcm4rSHAzM3d3L2FzbTVka2RkZDYrNEhIbEJkUHo5OTlNWWJtakI1c21JaUk3TXVUSHo1MFVmWmZwOWM5YzlSMmVWbFpLYWo5UnN5UkVjT0h0U1BuMyt1MU5SVWRlM1JRODFidDg0eDB1ZmduajA2dUdkUGp2MnZYVjdMMjlzaElaZDA1Zk4yWTgrZVdydDh1WTRjUENqZmdBQU5IRFpNa3JSaDVVbzVPVHZuR2dCZksvcmtTZTJQaU1pMW4yZ1A3cDZlR3BETEJicTlPM2NxOGg4anRmcmZjWWZxQlFjcjRkSWxlVjdUQjkyN2M2ZldyVmdocDFJWXplM3A1U1Z2SDUrczgzdjcrRnk1eVBZUEV5WlBWaDBmSDZXbXBHUUZXZ2YyN05FM0gzOWNZZnJKQUFEN3FkQWhWNmJOVnVnL2hxN09INUdSbmk1VnJacnJOcmtOelg1bXloUjVlSGtwTlNWRk02Wk5VN3ZPbmRXK1N4ZnQzTFpObTlhczBXUFBQNisweTVlMVlkVXFuVGg2VkNQSGo4OHhWNFhaWlZpdFd2SGJiNUtrclJzM2F1cy9iaitwVnIyNm5KMmRGZlhubjVLa2hiTm01WG1zKzhhTkszTElGZlhubjVyNStlYzZIeCt2UmsyYjZwNnhZK1hoNEt1WC83UjQ3bHl0VzdHaXlQdjk4NDhvaThXaVJ5Wk8xSjRkTzdUODExKzFlTzVjUGZiQ0MzSnljdEt4UTRlMFpmMTZEYnYvZmxXdVVrVkhEaHhRWUlNRzJVWUdwbDIrTEE5UFR6VnQxVXBybGkxVHU4NmRzMFo1bVpubk5iZDZKbHk4cU0vZWUwOHQyclJSaDY1ZFZhVnExV3hCbnlRMWFkbFN6czdPT1pibjVzRHUzZm1PTUNxTVZ6LzRJT3RXMC9MQVlySEkzY01qeC9LNnZyNEthdEJBKzNidDByeVpNOVdrWlV1TmZ2VFJyUFZCRFJxb3JxOXZydnRleTJhejZmUDMzMWR3a3licU5XQ0E3bjdnQWRYNXg0V0VQVHQyS0hUaFF0MDVaa3pXWi94eWFxbytldU1OOVI4NlZDMnZ2OTRPcjdUc1NFOVB6emJKZnMvKy9lVWZGS1NVNU9SczJ3VTFhS0FiZS9WU3pkcTFzOVpabkp4VTlacDJ5MnExWm50NGl0VnF6ZHIyd3Jsem1qNTFxb2JjZTY5YXQyK2ZiMDNmL085L2txU0hKa3dvMVJISTdUcDNWa0M5ZWtwTlNaRTFQVDNyZTVPZW5xNUdUWnFvdHJlM2RtL2ZydFNVRktXbXBNamR3ME50TzNVcTlQSEhUNXlZTGNqZXRubXp0cXhicDBjblRYTEV5eW5UVGg0L3JzRDY5UXZzSzhXZlBhdGFlY3dCNStUa3BKdDY5ZEtzcjcrV2YxQ1FCdngxWWZIYTlxMmtjM0xabzA1SmF0R21qZFl1WHk0bkp5ZU5ldVFSdVZTcXBJc1hMbWh6V0pqYWQrbFM0QWpkeld2WGFuOUVSSjZqcEV0YXA1dTd1Mjd1MnpmSDhtT0hEK2VZZzYrT3I2K3FWSzJxTHovNlNMMEhETWlhQS9icXczM3ltN0xBWHQvUG92aDExaXpGUkVicTRhZWZsb3VMUzlaRGlnaTVBQUJGVmI3U2xDS3kyV3lGN3BoWGNYV1ZkR1YwUVg3RHU0ZU9IS2tHalJwSlVyWWg1VlZkWGRXMFpVdk5temxURFJzM1Z2eVpNMHBPVEpRa0xaMC9YNXZYcnRXSWh4NHFkd0dYSkcxYXUxYm40dUowLy9qeCt1N1RUOVd1YzJjTitPdnFxSFFsQlB2MDNYZFZxMDRkUGZMc3M3TDg5WjRzbmp0WGYyemVuRzNFU05VOEFzYThiRnl6Um92bnpwVXRJME05Ky9kWDMwR0REQjNsa2R2dGI3bFp2WFJwamlIN1Yxa3NGclZxMjFZdDJyUlJVbUtpd3BZdlY2dDI3YlIrNVVvMWJkVks3YnQwMFptWUdCM2V2MStENzdrbjI3NHBLU21xVXJXcStnNGFwQjFidG1qcC9Qa2FNWFpzaVY5WFdiSnk4V0paMDlOVnVYSmxuWStQVjQxYXRYSjkycHEzajArMjVmNUJRZklQQ3NxeFhlc09IZks5N1czU3VIRWFNWFpzdWJnMXJxUzYzWEtMRWhNU05QZTc3OVFzSkVURFI0M0tXcGVVbUtpbUlTRzZxVStmQW8rei9OZGZkU295VXFjaUk3Vis1Y3FzNWQxdnVTVnJIcjBtTFZxb1JzMmFDbDJ3UUszYnRaTkxwVW9LVzc1Y3lVbEpEaCtsYVlSbDgrY1hhcjY5cTY3ZDFzM2RYWlBmZnovci8rRmhZZnB0OXV5cy82OExEYzJhdytyZm4zNHFEeTh2TFowM1R5M2F0TW16VFRwMjZKQ09IVHFrenQyN096VGd5c3pNMUpzVEp5bzFOVldaTnBzeU1qS3k1dEQ4NWZ2djg5M1h5Y2xKVlYxZDVlUHZYNlNRSzZoQmcyei9QL3pYMDFJZGNmdFpXUlo5NG9TbS9lYy82dEMxcTRiZGYzK2UyNFV0WDY2bDgrZnJvUWtUY24yb3hLbklTQzM4K1dkSlY1NmdiTzgyMkY1MUh2My85dTQ4S3FvenpSLzR0L1ppQjBIMlhUVGlyaUFLYWtCSlVIRkJvMGJ0YURRa0hVMDcraHVUVExxVG5NbHl1by9keWFSbnVyV3ptREhSYUd3VGwwUlVWRlJjY1FGQkVCVlFWSWk0b0lMSXZoUkYvZjZnNm5ZVlZCV0ZnVXdLdnA5emNnNTE3MXVWMTZLNGRlOXpuL2Q1Q2dydzdaZGZBbWp0b0szTDVrdlp2UnNhalFZeGt5ZDNPQmUxV2cwQVJ2OXV1bXFlNmFkT29lcnhZNE9BMjkyU0VnUnF6ejMxZWZuNklpd3lFZ2QrL0JHMmRuYUltREJCeUtReUZZanJxbmwyVm1SME5ENzk2Q01rYmR1R09Zc1hvMEViZUZkcXo3K0ppSWdzMWZNaUtwMmdibTYyT0YzYlhwdDVVRk5UQXpjelJkR2RYRnlNTGwyc3JLakFpREZqb0ZLcElKVktjZi9lUFRnNE9xS3lvZ0poWThkQ0pwTWhJRGdZbFJVVlVOallkRHFZODJ2MXFLd01oL2Jzd1lEQmc0WE9QbEtaekNDVEkzbm5UandxSzhQU0ZTc01sblhxMHYwN3l2b3daZWZtelRoLytqUnM3ZXd3UHpFUkE0Y00rUm4va3E1aGFWRmpTK3BQaU1YaTFvdlR3NGRoWjIrUEYxOTdEVTJOamFpdHFjSFdMNytFaDdjM3dzZU5NM2hPVlVVRmJHeHRZV05yaThrSkNhaXBydTVSeTd0dUZ4Y0xCZCtOWlEyYUU1ZVEwQzdJbFoyZWJsRnR0WDl1Mk5CaHR0ZUN4RVNNSERQRzR2bFltNGYzNzJQN3hvMTRVRnFLdVMrK2lORnRQbnZYQ3dwd1pPOWVGT1RtWXZIeTVYQjBkamI2T2hjek0zRWlKUVVMRWhNeFlQQmdBSzAxNjdJek1vU3VXeTB0TFhqODZCRmlwMDJEUnFOQlJYazU2dXZxY1BMd1lVUk5tb1Q2dWpyVTE5WDF5Q0xpaXpvbzV0eldtV1BIVUhybmpzRzIvcUdobUtPdEtiZHJ5eFlNSERwVU9ENkx4V0pNVGtqQXQrdlg0OXlKRXhnZkc5dnVOVFVhRFE3KytDT1VOalo0dHB1WFBJdEVJc1RObkluNitucElKQkpJcFZKSXBGSklwZExXTEp1S0NqVFUxMlBBNE1HUUt4U1F5K1dRS3hSUUtCUW9mL2dRRGs1T1Qvd2QwdHRsblQwTEFFSzNRVk9lR2pvVUIzNzhFZnQzN2NLL3ZmMjJ3ZmRKZm00dS9ybGhBeHlkbkJBMWNTS083TnVINHV2WDJ5MDk5dkwxTmRwOHhkVDJycDVud2FWTDJQVHBwM0J5ZHNZejA2ZGp6L2ZmNDBwT0RuejgvWkYxOWl4OEF3SndKU2ZINk92NkJRVUpkVmZWMmdZb3hvSmNYVEZQb0xWRzNJbERoeEF5Y0NDQyt2ZHY3ZnBkVWRHdTlxdk9ySVVMMGRmREF5TWlJZ0MwWmp1THhXS1RtVnhkTlUrZ05hajVzTFFVMWRxNmdnOUxTMUZSWG03MDlUeDlmSkN3WUFGU2s1TlJYMWVIS3UwOEZUM2tmSmlJaUg0NXZUdklwVmEzcTUxamlpNzRvbCticHpQVy9PRVB3czlIOXUwenV2MkU5azY2dGJWek4rZGFYaDQwR2syN2pDS2RtcW9xbkRsK0hNUEN3cnE4YlhUeDllc0FnRlh2dnZ1cldaTFhVYmNoUzZuVmF1emN2QmtYejUvSDgwdVhJaXd5RWtCclBaRHRtelpCSXBVaWNlVktsTjIvRDZsTUJwbE1obnUzYitQRzFhc1lHeDBOQUlpTWllbVN1ZnhhTkRVMll2dW1UWkRKNVhqend3OHRXb29JdEFhZzEvemhEMmFQQmVZeThENTUvMzFNbnpmUGJCRFZYS0ZnYTZkdWJzYUp3NGR4TkRrWm9jT0dtUXhnRFE4UGg2MmRIYjc5NGd1cysvT2ZzZVMxMStBYkdHZ3c1dXFWSy9oKzQwWUVCQWNqZU1BQU5LdFV1SGY3TnJMT25rWGN6Smx3Y1hWRlpVVUZ4QktKeWZmMFJFb0tUbWk3cnZiRW1rbERSNDNxMVBqODNOeDJRUzRQYjI5NGVIc0RhQTF5ZWZ2NUlXTDhlR0gva0pFajRlSGxoV01IRGlCaS9QaDJ5NFZ5TWpMdzA4MmJtUEg4ODkxZXVCb0FJaVpNd0xXOFBCdy9lQkNKSzFjS04wQTBHZzNXclZtRHlvb0tqSnMweVdCSmNHVkZCYjVhdXhZeXVSeXIzM3ZQNHUvNmg2V2x5RzNUZGJYbzJqVUFRT3IrL2UzR1I4WEU5S2lseURyTktoV3lNekpnYTJlSDBBNkNIWjdlM2hnYUZvYmN6RXhjenM0MitJeDYrdmhnZkd3c0prNlpBckZZakJPSER1RjZRUUdDQnd4QVNsSVNqdXE5cDd1M2JjUHViZHZhdmI1dXU3RnpvNjZhNTREQmcvSHNqQm1JakltQjBzWUdLVWxKS0Nvc3hQRHdjSVJIUlVFbWx4dGtQK3FiRkI4dkJKaWFUV1J5ZGRVOEFTQnU1a3dVWExxRTdaczJZZlY3NytGYVhoNEFtTXlteWp4ekJnL3UzVVBxL3Yxb1ZxbVFrWllHTHhQTko3cHluZ0J3S0NrSmg1S1NoTWZtdmd1ckt5dmg0KytQT1lzWDQzcEJBZEpQbllLbmo0L1pPUkFSRVJuVHE0TmNLcFhLNGhQZlBuMzdBZ0RLN3Q4M08rN3J0V3VOYnRlLzJMcDYrVEkyZmZvcFZyMzdMcng4ZlMyY3JYVWErL1RUWm92RjJ6czY0cmVyVjZOdkY5VjBNT2JYRU9DeXM3ZUhhOSsrZU9uZi9zMmk4V2RQbk1EbE5oZGFPZzBORGRqODJXZTRjK3NXRWxldFFzakFnYWl2cThQT3padHhKU2NIbzhhT3hZem5uNGVOclMyMmJkaGcwR0d0ajVzYm5yWmd1WmcxK21IclZ0eS9kdy9qWTJQUjFOaUloNldsSnNmcVovZzBhKys4bXpzV3lCVUtnNEMwemx0Ly9DTUF3TkhKQ2RWVlZWaHZwQmg3VHd5MEFLMUJ4ZHlzTEJ3OWNBQjFOVFdJblRZTkFmMzY0ZDZkTzdoVlZHUllLNm1wQ1NxVkNrMU5UZkFMQ2tKaGZqNCsvK1FUUEw5MHFWRDNxYjZ1RHYvODhrdElwVklVMzdqUjd2MU9TVXBDaXZaaTZhUDE2dzNlMTR2bnorT2ZHemIwMlBkYTM1TUV5anZibVV3a0VtSGkxS200bkoyTlJpUEY1ZXZxNnVBWEdJaW9pUk03UFpjbkpSS0pjT1BxVlJ6YXMwZm9qQ3NTaVpDd1lBRSsrL2hqcENZbkMwMWs2dXZxOFBXNmRhaXBxc0xDbDE4MityZGRWVmtwL0xzcXlzcFFWVmtKQUNpOWU5ZmdvbHlmc2UwandzTjdaSkRyWWxZVzZtcHJNZUdaWnl6cXdoc2JINDlMV1ZrNHRHY1BCbzhZSVN4aGRYRjFGUUpUYXJVYTlnNE91TjJtUVByc0YxNFFmcTZycVVGS1VoTENvNkxncDdkczlNZXRXN3Qxbm1LeEdMSFRwZ25qSEoyZGNlLzJiVGc2TzJQZWtpVUd4eDU5YmY4ZWRYWHpKRzArYzEwMVQ2QjFtZUg4eEVTc1c3TUcrMy80QVk4ZVBrUWZOemV6QWFHTXREUmhtYSs3bHhlZSs4MXZqSTdyeW5rQ3JTVThJc2FQUjBaYUduWnQyWUtQMXEvSDNaSVMvUDFQZjJyM1dpZVBIQkdXVFFPdDU0Y3o1OC92Y0E1RVJFUnQ5ZW9nVjJORGc4VnAwRzU5KzBJa0V1R0JtUXRuQUppM1pJbFFrK3ZqLy94UEFQL3E5dFRXMzdRWHlNYjBwSXUxamdyRmQ3WitUbUYrZnJzdVYrWlljbEhZM2U5M3pKUXBRdEZYUzh5Y1A5L2t5WjFNSm9PN2x4ZG16cCtQNndVRmNITjNoM09mUGdnZE5nelJreWZEUHlnSXYxKzJERk5uejhia1diTVFGaFdGRnJVYUNxVVN0VFUxS0h2d3dPUlNNV3QxYU04ZVpLZW5JekltQm1tcHFSM1dMdEwvZmV2cWs4ams4bmJqWEZ4ZE1UdzhISTdPenZqZ2YvNm4zWDc5V2lHQklTRkd4d0N0eXo0c3pTeXpGcmxaV2RqeHpUZkM0NE83ZHhzZEo5TmJQaWFYeXlGWEtoRXljQ0R1MzcyTGJSczJvUHpCQTB5S2o0ZU5yUzJXYW9QQVgzenlpZkE3K3YyeVpYanp3dy9SMTlNVEQwdExlM1JXbkNVV0pDWjJhbno2cVZPNGYvZHVwLzgvSThlTU1ibThkdHpFaVlpS2lmbEZsem4zRHczRjhOR2pjZXJJRVl5SWlJQzNOaE1sb0Y4L0RCbytISTBORFFCYUExd2IvdjUzUExoM0R3dGZmaG5EVEJUUDM3OXJsL0R6cGs4L0ZYNGVPbXBVdSsrRC9OeGNYTHB3QWM4dlhkckYvNnBmcnpQSGprRWtFZ21adngzeDlQRkI2TEJoeUx0NEVkbnA2VUoyc2I1RGUvYWdvcnk4M2VkbTdOTlBDejlYbEpjakpTa0pJUU1IR256K1RBVzV1bU9lcDQ0Y3djUFNVb2pGNGs3VmJnWCtkZE9rYlNaWFY4L1QyODhQTVpNbjQ5akJneENKUkdicmhZMGVOdzZqeDQxRGk3Ylprcm0vMis1NFB5MzF6TFJwR0ROaEF0UnFOU1FTQ2ZxNHVmMmlEUzJJaUtqbjZOVkJyb2I2ZWpoWmVMRXZsY25RMTlNVHQ0cUt6STV6Y0hKcTEybG02dXpaaUkyUFIxMXRMYlorK1NVMEdnMFNWNjJDVkNwRmRXVWx2bHE3RmlHaG9ZaC83amwrb1Z1Z2o2dXJSUVZnTTlMU1VGZGJhOUhZN3RKVnl4UDFMN29rRWdsbUxWeUkydXBxcENZbkl6VTVHWXVYTDBkNFZGUzc1L1Z4YzBNZk56ZG9OQm9jTzNBQWgvYnNRVUJ3Y0d2M3NCNml1YmtaVjY5Y3dhU3BVekY1MWl5Y1BYN2M1SkxmNHdjUDRzQ1BQeG8rWDl0bHpsaTJSMkJJQ0FKRFFvUWxqVzI5cFJlb0xyNSszV1FtbDZVWmZOWmtXRmdZSHBXVndkWGRIZmIyOWxBb2xhMDFrUlFLS0pSS0tCUUt5T1J5a3hkVWxSVVYyUGlQZnlBbEtRbVBLeXJ3M0FzdklLaC9mN01aZVByKzhzNDc3V3E3NlArOTlhUWJCZm82VzlldE1EKy9VMEd1RkJOWlRBQlFmT09HMGYxOTNOemExV0RyRGxObno4YkQwbEtoSUxpT1ZDWkRZUC8rQUZxUGo3YTJ0bmpoMVZmTmR0aGNrSmdJRDI5di9QMVBmOExxOTkvSHZaSVNrL1gzN21xWHpQYVdJRmZ4alJ1NFhWeU0vcUdoN1RyMm1UTng2bFRrWGJ5STFPUmtqQnd6eHVCOFJsZHJ6OTNMQytVUEhnaFpSYisyZVY2OWNnWDdkKzJDaTZ1clVPdXZNelhkMUNvVlJDS1JRWkNyTytZSkFMSFRweVBuL0hrOEtpc1Q2bTNwMHcvZW1yTDZ2ZmVFRExEdW1xY2xzcytkTStpUzNGWmtUSXpaYnBCRVJFVDZlbldRcTdhbXhtZzNOVk1DZ29OeC92UnBWRmRXbXYweWJzdkcxaFlseGNYWXRYa3pXalFhdlByNjYyaFdxWEI0NzE3TWZmRkZ2UEx2LzQ2Ti8vZ0h2bDIvSGpQbXorK1JuY0c2a3F1N3U5Qmh6WndyT1Rtb3E2MjFhR3gzQ28rS2V1SkFtN2t1aTNZT0RsajV6anY0YXUxYWZMVjJMZDVlczhhZ2NMKytwTysrdzluanh6RjAxQ2l6M1pLc2tWUXF4ZS9lZXV1SlQ0QjFHU0RtMnBTYnkrU3l0Yk9EUkNvMW04blZFOGtWQ3NUTm5QbkV6M2R5Y2NIeU45L0U5eHMzWXREdzRlMzI2d2VzakdWdi9YYjFhclJvNjk4VVhMNk1mVHQyV055OTFKcDE5M0xGbzBicVR1bmN1bmtUdDI3ZWJMYzllTUNBYmd0eWxUOTRZUEI0MGF1dnR0dWVtNWtKaVVTQ1FHMWRKRjBOeUxiUGxjcGtQUzZqc2pzY1AzZ1FBRHE5dE4wL0tBaEIvZnVqcUxBUUY4NmRFMjY4NU9mbTR2dU5HekZ5ekJnRTl1dUhIN1p1UlVOOS9hOXVub1g1K2RqeStlZDRhc2dRUERWNE1IWnYyNGFHK3ZwT0JibFV6YzN0c3JpNmVwNDZUWTJOUXBmdTNLd3NQS3V0cytmbzVJU0VCUXZNdnZhZFc3ZVFlZWFNd1pMRTdwcW5KWTVyNnlpYTB0TnFpQklSVWZmcXRVR3V1dHBhTkRVMmRuakNlK2ZXTGFqVmF2Z0hCU0Y0d0FDY1AzMGErYm01aUpnd3dXQ2M3czV5MjVwY0QrL2Z4NTd0MjNIdHloVzRlWGpBM3NFQkVva0VqeDg5UW5aNk9wNTc0UVdVM3IyTFBtNXVrRWdrK1B6amp4RVlFb0xFbFN2WlVhYUhzTFd6RTJwQTFkWFdvcmE2dXNQbjZNWWJ1empOejgwMWVEeHh5aFFVNXVXaHBMallZUHVEMGxKaHJJdXJLd1lOSDQ2d3lFZ1VGUllLWTVRMk5nalNaa0JZczdZQnJxUDc5NXU5V05kWG83MUkwQzNudExXemE1ZDk5SWZseTgyK3hwWXZ2akM3djZkbUZRR21sMk5iNHFQMTY3SGtkNzh6dWs4WE1QeGc5V3FzZlB0dHVMcTdvL3pCQTZ6Nzg1OEJBSzdhT29rQWNMZWtCSURsM1V1dG1YNzlJcDJjakF3VUZSWWEzWmQxOW15SHRTVDFtZnFzL243Wk1qejk3TE9ZTm5ldTVaUHRBcnBsL3gzSlRrOUhkbnE2MlRFK0FRRlk5YzQ3SGI2VzdtSmZwMWg3ekd5N3ZmK2dRWjI2VVdZTjdwYVVJRDgzRjE2K3ZrSjMwODZJbVR3WlJZV0ZPSHJnQUVhTkhZdnNqQXpzL09ZYkJQVHJoK2NXTFVMZXhZc0FZQkRrTWhhNC9lN3JyODEydHUzcWVSWmN1b1J2MTYrSGo3OC9Gcno4TWk1bFpRSDRWN2RFSFYzTkxWTlVUVTFDWTRUdW1LZCtsdFR4bEJRME5EVEF5OWNYeDFOU0VCNFZCUmRYVjlqYTJYVllMKy9DdVhQSVBITkdDTWgxMXp4M2JkbUNYVnUyQ09QYS9xNzdoNGFhL1g1TVRVNUc2djc5ek9JaUlxSk82YlZCTHVHaXlNUEQ1QmlOUm9OdjE2K0hvN016WHZ1UC84REFvVU1oRm91UmMvNTh1eUJYVTJNakFHRHg4dVh3OFBJQzBKcDkwTWZORGM1OSttRHlyRmtZTjNFaXZ2djZhM3kxZGkwU3RQV1dydVhsWWNlbVRYaG0rblRFVHB1R0t6azV1RnRTd2dCWEQ1VjUralNTOVdyQm1HTHVwTS9VRWdUOUF2TkE2OFd0cmhXNGp1NENROGZEMnh1djk4QWFSMk9mZmhyalkyTXRHbHVvN1V6bDJyY3Z6aDQvam94VHAvRGFXMisxYTFpUXVIS2wwZnB5WDY5Ymg1RVJFVWFYa1QwcUs4UFg2OVk5d2IvQStzeFp2Tmppc2RucDZiaXA3VmhuaW40eGI0VlNDUnRiMjE1OVhCd1JFUUV2WDEraldSSjNTMHBRVkZob1VOdEl4OVBiRzVVVkZSYjlQeDVYVktCRnJlNndqdUl2YWVtS0ZVYTNYOG5Kd2ZuVHArRVhHSWlTNG1KNCtmcmkvdDI3R0Q1NnRORE1vQzFMQzhTM1hkSnNhcnRjb2VoeFFhNFViVzI5SjgwK2ZtcklFS0YrWG01bUpsejc5a1gvUVlPd2VOa3l5R1F5SVZqUnJCYzgwcTh6VjF0VGc3M2J0Mk5zZExSQlZudmJnRmRYejNQQTRNRVlOWFlzcGovL1BKUktwWENqbysyaXluYzdXSHJlckZKQnJsZmZzYXZucVZ1VytMQzBGR21wcVJneWNpVGk1OHpCZjMvd0FmYnQySUhGeTVlanZxN083R3ZLNWZKMnRjTzZhNTV4Q1FrWU5tb1VjaTljd0tHa0pMejU0WWQ0VUZxS3paOS9EcUMxcklUSjF4dzhHRTJOalZDWXliSW1JaUl5cHRjR3VRcno4d0cwMXR3eFJWZDhjLyt1WGJoejZ4WjgvUDBSRWhxS3dydzhsTjY1WTlESnBycXFDZ0RnR3hBQTV6NTloTzBTaVFSekZpMFNIaTk2OVZVVTM3Z2gzQjBNSGpBQVMxZXN3RUJ0cStZaEkwZWFyU05DM1V0WDhMUzcvZm56ejQzV3JVamR2OTlrWnk4ZFUwdml6cDgralpUZHV6RTJPaHBwcWFrWVBXNGNydVhsd2RISkNYT1hMREZhZjY2bjFvQ3p0YmMzbXRWenE2Z0lxZnYyd2Q3UkVRcUZBbVVQSCtMcTVjc0k2dDhmVGk0dWVQem9FU29mUHpaNk1kekh6YzNvYTBva0V0ZzdPdmFLTENKeklzYVB0M2pzN1o5KzZqRElwUitZcWE2cWdseWhFSTZ6ZTdkdk45cGNvRzJXUUUvSW9OTjlWd0d0U3p6MUgrdFVQWDdjYnF3K1czdDdZWitidXp1VU5qYTRkL3UyVUtzckl5ME5aNDRkUTBOOVBaNlpQaDNQenBqeHhQUHQ2bU5vNkxCaDdiYWRQbm9VbVdmT3dOdlBENG1yVnVIRDExOUhZRWdJb21KaThNUFdyWEJ6ZDhlaytQZ25QcjYxL2R6b2pzczk0Zk5rVGxGaElRb3VYNGE3bHhlR2p4NzlSSzhoRW9rd0lUWVdQMnpkaXN2WjJWaTBiQmtTVjY0VTl1dCtKL3AxMWZSdkVGU1VsMlB2OXUwSTdOZlBZTHQra0tzNzVqa2lJc0pnS2I4UUJHcnpXVGFXTGVtckYraHNhbXdVbXBoMDF6elZhalcrMjdnUkVva0UwK2ZOZzR1cks4Ykh4dUo0U2dxdUZ4VGdmenRZTmo5dnlSTGh4cXhNTHUrMmVTNWRzUUplZm41d2RuR0JnN2FVUWw5UFR6ZzRPMlBwaWhWd2MzZkh1alZyVEw1bTRxcFZhS2l2NzVIZFM0bUlxSHYxeWlDWFdxM0doWFBuNE9Uc2JMYmxNdEI2OS96QUR6OGdMVFVWODE5NkNaSFIwYmgyNVFvTzc5Mkx4WHBMbU1ydTM0ZFVLalhadFU2ajBhQ29zQkRaR1JtNGVQNDhvdVBpQUFBWHo1L0h2aDA3TUhEb1VJeUlpRURvMEtFR3FlNzB5N2xSVUlEdG16Wmh3Y3N2ZC9zU1BsM25wclowOVRYTWFYdkNkKy8yYlNUdjNJa2JWNjhpZnM0Y1RIam1HYVNscHNMTjNSM1B6cGlCelo5L2ppLys2NzhRSFJlSGNaTW1tYTA5MVdPWUtHcnM2T3lNd3Z4OHFMVzFuTVJpTVFZTUdpUmMzRHdvTFlXRG82TkIxMFFkYzEzOWtyNzdEa25mZmRjRkV5Y2QvVUwvYlF2NlQ1dzYxU0JycVNmWDVPcE1KMWxMeGs2ZFBSdlZWVlZDa0ZBaWxjTEIwUkUrL3Y2dG5kSzBOMXllUkhjZlEydXFxN0Z6ODJiazUrYWlmMmdvRmkxYlp2QzNHakZoQWlSU0tYWnQyWUlyT1RtWXRYQWhBa3pVdUt5cXJCU09oUlZsWmFpcXJPenkrVnFid0pBUVBMOTBxZEVsMjUweEtqSVNqczdPd3MwN2ZicGxpc1lhZmZ5YTV0bTJWcU5DcVlTOW82UFJiRW1ENXpVMkNzL3BybmttNzlpQjI4WEZTRml3UU1nNG5oUWZqMGZsNVhEMzlNU2lEdXIyK1FZRUNGbmVjb1dpMitacExFQU5BRXFsVXRqM3h6WWxQdlJKWlRLa256elpxWnFDUkVSRVFDOE5jcVdmUEltcXg0OFJsNURRN2d1OVFYdGlVL1g0TVpKMzdrVFd1WFBRYURUSXpjekU5TGx6RVRwc0dEeTh2SEE1T3h0WGNuSXdlTVFJQUsxZGFUeDlmWTBHTHE1ZXVZSWRtemFodXFvS3ZnRUJtRHhybG5CWEsvaXBwL0RzakJtNG1KbUpiOWV2aDFLcHhOd2xTekIwMUtodWZoZDZ2cFpPZG0rU0tSUlFOVGZqZi8vMk44eGR2QmlqeG83dHBwa0IvMjNoeGJpNURsUS8zYnlKdE5SVVhNcktnb2UzTjFiOC92ZndEUXcwR09QazRvTGZ2ZlVXVXZmdngrRjkrM0R5OEdFTUh6MGFJeUlpNEI4VTFDTXp1Y1JpTWNyTHlvenVjM1p4d1pyUFBrTkxTd3ZVemMyUVNLWENlMUJiVTRNN3QyNGg1S21uakQ1MzJSdHZHTlNCMGxuLzE3OGlMQ29LNFVaYXA1Yy9mR2kwNHlLWlptdHZiektiU05YVWhKTGlZdGc3T01EZXdVSFkzcE5yY3EyMllEbHhhbkl5Y2pNekxScnI0T2lJaC9mdm82K0hCL3dDQStIcDQyTlFmUHJuNks1anFFcWx3dW5VVkJ3N2VCQk5qWTJJalkvSE16Tm1HRDEraFVWR29xK0hCN1o5OVJVKysvaGpCUFRyaDZpWUdBd2NOZ3hLdmVXdSsvV1dqVnZTaGE0M0VJbEVDRE55SE5OblNWZEVtVXhtTXNCUlVsd01YR210a1FBQUNacEpSRUZVc1Zoc2NXZHJZMzZKZWRacWJ6anBncWd4a3lkM3VKUlBvOUhnVVZtWmNCenFqbm5tWGJ5STA4ZU9ZZWlvVVFaMXR4UktKVjc0N1c4QndLTHp4MGRsWlZEYTJBaC9ROTM5ZnBwaTdxWmJRMzA5ZnJweG8wZlVEU1Vpb2w5V3J3dHlWWlNYSXlVcENmYU9qaGhucEREbjBlUmtBSzJCcVd0NWVYaHF5QkQ0K1Bzak5Ua1o1MCtmUnN5VUtaZzJieDYrWHJzV083NzVCcTd1N3ZEMDlrYit4WXNZR2hhRytybzZLSlJLM05OZWRNbmtjdmdGQm1Kb1dCakNvNkxncFEyRW5UeDhHQktwRk82ZW52RHc4a0xNbENtNFcxS0NqTFEwQlBmU0wzUzFXbzNHaGdZb2xFcTBxTlc0VjFJaXBQMTNwTEdoQWZYMTliQzF0WVZVSnNPdG9pSlVsSlYxNm02eGYxQVFWcnoxRnI1YXV4YmJOMjFDVFhWMXA3c01kVVN1VU1EZTBSSHZmdlNSMFF1MDV1Wm10S2pWYUdscGFiMmdMeW95T0Ftc3I2dkQyZVBIY1RFekU2VjM3c0RlMFJFejU4L0gyT2hva3dFcmlWU0t1Smt6TVhyY3VOYlBjVm9hemg0L0RybENnZUhoNFppemVQSFB1bnY3YStQbDY0dExXVmxJZG5hR2g3YmJWRWNhR3hxUWtaYUdacFVLbzB5YzdLdWFtb1FsSHZvMEdnM1VLcFhSZmFxbXBzNU4zb285U2RlL3Rxb3JLL0dvdkJ4K1FVSElUazlIYlUwTjZ1dnFVRnRUZzdxYUd0UnEvM055ZHNaTGVrdWdlakpQQ3o3RHV1eE9TOFlDZ0oyOWZiZDA4ZTNxWTJodGRUV09IenFFckROblVGdFRBMjgvUHp5M2FCSDgyZ1R6Mjgwak9CaXZ2LzgramgwNGdGT3BxZGoyMVZjUWk4VVlFUkdCK1MrOUJLQzFEbFRiT25yMWRYVm1QOGZHOWlVc1dOQmhrVzlyVmxkYmkyYVZDaloyZHBCSUpMaDg0UUlBV0p4eFhsdGREVlZ6TXh3Y0hWRlNWSVRNTTJjUUdCSmlFRmg5a3NMelhUMVBkWE16UkdJeHhHSXhHaHNhVUhEcEVtenQ3RXllZzl5NmVSTU9UazZ3c2JPRFFxR0F1cmtaSjQ4Y1FkWGp4MGJyTTNiVlBQdUhobUxFNk5FVzEwQ3NyS2lBVkNxRndzWUdJcEVJNnVabVhNdkx3OFhNVEpNM2RMcGlucDExK3VoUlBMaDNEM0tsRWxLSkJJME5EY2pMelVWTmRmVVRMNkVrSXFMZXE5Y0Z1WFp1M295RytucThzR2lSMFNWSi9zSEJrTWxrR0JzZGphaUpFOUhIelEwdExTMUlQM2tTV2VmT0lXYktGRHcxZUREQ0lpT1JrNUdCT3ovOUJEdDdlenl1cUVCWVpDUzJiOW9rRlBjT0hqQkFxTStWc0dBQkdob2E4TzZLRlpES1pHaHFiTVRvY2VNTWdndmVmbjVDNi9QZXFLbXhFUisrL3JyQk5rc3oya3J2M3NWbkgzM1VidnVBUVlNNk5RZFhkM2NzZStNTnJQL3JYM0Y0NzE0TUN3K0hjeGUybkI4YkhZMngwZEVtOTVjVUZlR0xUejR4MktaZlJGbHBZNE03dDI1QjFkU0VtZlBuSTJMOGVJc0RnUzZ1cnBqNzRvdUluek1IT1JrWnVKeVRnOGpvNkI0VjRBS0FPWXNXNGZ1TkczSHk4T0ZPUGMvSjJSblQ1czQxV2JUYVhBSDUxUDM3a1dwaE44ZWVxaXNLejJlZE80Y0RQL3dnUEJhTHhYQndkSVNkZ3dNY0hCM2g1T0lDYisyeU92cDE2c3BqcU5MR0JyZHUzb1JDcVVUOG5Ea0lpNHkwK0hnbGs4c1JsNUNBY2JHeE9IZnlKSEl6TTRWTW5KakprNDBHd0hYUDZRei80T0JPamJjMmhYbDUrT2VHRGUyMlczb3pydXpoUTRQdlpvbEVncmlaTXczR1dITHMwTy9RMXgzekxQbnBKNnovNUJNb2JXelExTlNFWnBVS2tURXhKc2QvdjNFanloNDhhTGZkeWRrWkU4dzBQZm01ODVUSjVWajR5aXNXalFXQWc3dDM0OEs1YysyMjI5amFZc3JzMmQwMno4NVNOemZqWEpzdXZhN3U3cGo5bTk5d1pRTVJFWFZhcnd0eVRaODNENWN1WE1Bd0V4ZXlRMGFPeE50LytRdnM3TzJGYldLeEdQTmZlZ2srQVFIQ3Rsa0xGMkxNaEFsQ3ZZLy85KzY3Nk9QbWhybUxGNk5tOW14SUpKSjJTNXVVU2lXV3Yva21WQ29WbEVxbHdldjFGb09HRDRlM241L1JmVGEydG9oTFNCQXlZcHhkWERwTW9kZnA0K29LZHk4dnRMUzBRS1BSUUNxUndDOG9DRk9mZTY3VGMzUnljY0dyYjd5QngrWGxQenZBTlhMTW1FNzlubjM4L1JHWGtJQVd0UnFhbGhZNHViZ1laQmFKUkNJc2ZPVVZTQ1FTc3hkN3YzbmxGWGo1K2hyZHAyc3YzbE96RDN3Q0F2RDZCeDlBMWRSazBNSExIS2xNWmpickx5NGhBWkhSMFoydURWSmZWNGVMbVptZGVvNjFjZEptekhXbThIeHRkVFVhaldTK2pSZzlHbDYrdm5CMGNvS2preE5zN2UwdENtcElwRktqTnkxNmk5Q2hRNFVsOE4zRnhkVVZOaForL3J2cUdDcVJTcEc0Y2lWa2N2a1RMNjIyczdkSGJIdzhZdVBqaFcybXZoZWtVcW5CT0FLOC9mM2g0ZTB0WkJuTDVYS0VEQnhvTmtDaXo5M1RFMC9IeFVHdFVrRmhZNFBobzBjTEdZZGVQajRZSGg1dTBiSGplbjQrdk13RXQzL3VQRDI4dkJBNmJCaGFXbG9nRW9uZzQrOXZkbm5pcEduVGNLK2tCTTNOelZDcjFSQ0xSSER6OEVCWVpLVFo3NG1mTzgvT0NvK0tncU9Uay9CWUxKSEEyY1VGUTBhT2hKM2VrdS91bnFlYnU3dlpETGVuNCtKYVB5ZHFOVFFhRGNUYXJEb2lJcUluSVdxdXZkbTV3a1ZFUkVSRVJFUkVSRVQvQjZSMndTYnZoUE0yQ1JFUkVSRVJFUkVSV1QwR3VZaUlpSWlJaUlpSXlPb3h5RVZFUkVSRVJFUkVSRmFQUVM0aUlpSWlJaUlpSXJKNkRISVJFUkVSRVJFUkVaSFZZNUNMaUlpSWlJaUlpSWlzSG9OY1JFUkVSRVJFUkVSazlSamtJaUlpSWlJaUlpSWlxOGNnRnhFUkVSRVJFUkVSV1QwR3VZaUlpSWlJaUlpSXlPb3h5RVZFUkVSRVJFUkVSRmFQUVM0aUlpSWlJaUlpSXJKNkRISVJFUkVSRVJFUkVaSFZZNUNMaUlpSWlJaUlpSWlzSG9OY1JFUkVSRVJFUkVSazlSamtJaUlpSWlJaUlpSWlxOGNnRnhFUkVSRVJFUkVSV1QwR3VZaUlpSWlJaUlpSXlPb3h5RVZFUkVSRVJFUkVSRmFQUVM0aUlpSWlJaUlpSXJKNkRISVJFUkVSRVJFUkVaSFZZNUNMaUlpSWlJaUlpSWlzSG9OY1JFUkVSRVJFUkVSazlSamtJaUlpSWlJaUlpSWlxOGNnRnhFUkVSRVJFUkVSV1QwR3VZaUlpSWlJaUlpSXlPb3h5RVZFUkVSRVJFUkVSRmFQUVM0aUlpSWlJaUlpSXJKNkRISVJFUkVSRVJFUkVaSFZZNUNMaUlpSWlJaUlpSWlzSG9OY1JFUkVSRVJFUkVSazlSamtJaUlpSWlJaUlpSWlxOGNnRnhFUkVSRVJFUkVSV1QwR3VZaUlpSWlJaUlpSXlPb3h5RVZFUkVSRVJFUkVSRmFQUVM0aUlpSWlJaUlpSXJKNkRISVJFUkVSRVJFUkVaSFZZNUNMaUlpSWlJaUlpSWlzSG9OY1JFUkVSRVJFUkVSazlSamtJaUlpSWlJaUlpSWlxOGNnRnhFUkVSRVJFUkVSV1QwR3VZaUlpSWlJaUlpSXlPb3h5RVZFUkVSRVJFUkVSRmFQUVM0aUlpSWlJaUlpSXJKNkRISVJFUkVSRVJFUkVaSFZZNUNMaUlpSWlJaUlpSWlzSG9OY1JFUkVSRVJFUkVSazlSamtJaUlpSWlJaUlpSWlxOGNnRnhFUkVSRVJFUkVSV1QwR3VZaUlpSWlJaUlpSXlPb3h5RVZFUkVSRVJFUkVSRmFQUVM0aUlpSWlJaUlpSWlJaUlpSWlJaUlpSWlJaUlpSWlJaUlpSWlJaUlpSWlJaUlpSWlMcTdmNC9SVzZBMC83bWhqTUFBQUFBU1VWT1JLNUNZSUk9IiwKICAgIlR5cGUiIDogIm1pbmQiLAogICAiVmVyc2lvbiIgOiAiMTAiCn0K"/>
    </extobj>
    <extobj name="C9F754DE-2CAD-44b6-B708-469DEB6407EB-3">
      <extobjdata type="C9F754DE-2CAD-44b6-B708-469DEB6407EB" data="ewogICAiRmlsZUlkIiA6ICI5MDkwNjY2NjUyOSIsCiAgICJHcm91cElkIiA6ICIzNjA3ODIwMzMiLAogICAiSW1hZ2UiIDogImlWQk9SdzBLR2dvQUFBQU5TVWhFVWdBQUEzTUFBQUhSQ0FZQUFBREFBdUMyQUFBQUNYQklXWE1BQUFzVEFBQUxFd0VBbXB3WUFBQWdBRWxFUVZSNG5PemRkVnpVOXg4SDhOY0ZYVktDaEFLQ0xYYWhXTml6blRuZHBnc1hybnV1NTIvcG5BdWQwMW5UMmQzZDJGallnWTFJS2RKdzhmdmo1TXQ5NzZpREMwNWV6OGRqajkzMzdoc2Y4TGo3dmoveGZrc1VtWEZxRUJFUkVSRVJVYVVsZHdxUjZENG50VVJEaUlpSWlJaUlxR0lZekJFUkVSRVJFVmtoQm5ORVJFUkVSRVJXaU1FY0VSRVJFUkdSRldJd1IwUkVSRVJFWklVWXpCRVJFUkVSRVZraEJuTkVSRVJFUkVSV2lNRWNFUkVSRVJHUkZXSXdSMFJFUkVSRVpJVVl6QkVSRVJFUkVWa2hCbk5FUkVSRVJFUldpTUVjRVJFUkVSR1JGV0l3UjBSRVJFUkVaSVVZekJFUkVSRVJFVmtoQm5ORVJFUkVSRVJXaU1FY0VSRVJFUkdSRldJd1IwUkVSRVJFWklVWXpCRVJFUkVSRVZraEJuTkVSRVJFUkVSV2lNRWNFUkVSRVJHUkZXSXdSMFJFUkVSRVpJVVl6QkVSRVJFUkVWa2hCbk5FUkVSRVJFUldpTUVjRVJFUkVSR1JGV0l3UjBSRVJFUkVaSVVZekJFUkVSRVJFVmtoQm5ORVJFUkVSRVJXaU1FY0VSRVJFUkdSRldJd1IwUkVSRVJFWklVWXpCRVJFUkVSRVZraEJuTkVSRVJFUkVSV2lNRWNFUkVSRVJHUkZXSXdSMFJFUkVSRVpJVVl6QkVSRVJFUkVWa2hCbk5FUkVSRVJFUldpTUVjRVJFUkVSR1JGV0l3UjBSRVJFUkVaSVVZekJFUkVSRVJFVmtoQm5ORVJFUkVSRVJXaU1FY0VSRVJFUkdSRldJd1IwUkVSRVJFWklVWXpCRVJFUkVSRVZraEJuTkVSRVJFUkVSV2lNRWNFUkVSRVJHUkZXSXdSMFJFUkVSRVpJWGtsbTZBcFdSbTUyRFptbDA0Y0RRVzhmZFRrSk9UYStrbUVSRVJFUkZSTWV6dDdlRG40NGtPclJ0ajJNQ3VjSEt3dDNTVExFNml5SXhUVzdvUjVoWno1akorbnJZSTk1TWVXTG9wUkVSRVJFUmtJQjl2ZDN6dytpaTBDSzlqNmFhWWpkd3BSS0w3WEpVTDVtTE9YTWI3WDAyemRET0lpSWlJaUtpQ2Z2bjZkVFJ2WERVQ3Vpb2Z6R1ZtNStDRnQzOFFSdVNxZTN2aDFSZkhvbW5qUnZEMGNMZHc2NGlJaUlpSXFEZ3BxUTl3S3ZZc3BzK2FpNlRrWkFDYUViclpVeit1RWxNdWl3cm1xbFFDbEdWcmRnbUJuTGVYRitaTS93MVJuU0laeUJFUkVSRVJWWEtlSHU2STZoU0p1WC85Qm04dkx3REEvYVFIV0xabWw0VmJaamxWS3BnN2NEUldlUHphUzJQaDZ1Sml3ZFlRRVJFUkVaR2hYRjFjOE5wTFk0WHQ2R05uTGRnYXk2cFN3Vno4L1JUaGNkUEdqU3pZRWlJaUlpSWlLcThtalJvS2orUHZKMW13SlpaVnBZSTU3ZklEbkZwSlJFUkVSR1NkdkR3OWhNZloyWGtXYklsbFZhbGdqb2lJaUlpSTZFbkJZSTZJaUlpSWlNZ0tNWmdqSWlJaUlpS3lRZ3ptaUlpSWlJaUlyQkNET1NJaUlpSWlJaXZFWUk2SWlJaUlpTWdLTVpnaklpSWlJaUt5UWd6bWlJaUlpSWlJckJDRE9TSWlJaUlpSWl2RVlJNklpSWlJaU1nS01aZ2pJaUlpSWlLeVFnem1pSWlJaUlpSXJCQ0RPU0lpSWlJaUlpdkVZSTZJaUlpSWlNZ0tNWmdqSWlJaUlpS3lRZ3ptaUlpSWlJaUlyQkNET1NJaUlpSWlJaXZFWUk2SWlJaUlpTWdLTVpnaklpSWlJaUt5UWd6bWlJaUlpSWlJckJDRE9TSWlJaUlpSWl2RVlJNklpSWlJaU1nS01aZ2pJaUlpSWlLeVFnem1pSWlJaUlpSXJCQ0RPU0lpSWlJaUlpdkVZSTZJaUlpSWlNZ0tNWmdqSWlJaUlpS3lRZ3ptaUlpSWlJaUlyQkNET1NJaUlpSWlJaXZFWUk2SWlJaUlpTWdLTVpnaklpSWlJaUt5UW5KTE40REVkbTljaHRURWU4TDJrTEZ2V2JBMVpSTi9LdzVIOTI1Qi8yZGVnVlJxK2Y2Qm5Pd3NITjY5RVEyYnRZTjNqUUJMTjRlSUtySHNyQXpoc1oyZEE2UXlXYW5INU9aazQrNk5xd2lxMDlBc24za3FsYXBTZkxaYVdtNU9OaEx2M1JhMkE0UHJXTEExK2c1c1c0TUhLWW5DZHIrUkw1dTlEVEhSTzRYSFhqNStxQlZhMyt4dE1OVDkrRnRRcTFUd0RRaXEwSG5Pbnp5Q1dxSDE0T1RpWnB5R0VWa0pCbk9WVE95eEE3aDE3YUt3WFptRHVZY3BTVmkvNkcrY09iWWZhclVhWGo1KzZOQmpvS1diaGNPN05tTERrbG5Zc0hnV3ZIejkwV1BRR0RTUDZHcnBaaEZSSmZUNStNSEM0M0h2Zm9zR3pkcVVlc3pabUdnc252RVRISnljVVMrOEZZYTkrQzVzYk8yTTNyYmNuR3lzbXZjSGxFb0ZSci8rcWRIUGIwcXB5ZmZoNGVWajFIUGV1WDRaZjMzM2diQTllY0UybzU2L29rNGMzQ1g2L3JaRU1MZDR4by9DNDlhZGVsbEZNTGQ1K1Z5Y1BSNE5Odzh2MUF0dmhhZ0Jvd3grN3lUY3VZRTVVejZIUkNLQmIwQVEybmJwZy9iZEI1aW94VStHOThmMEVCNTNHekFLdlo1K3ZzekhibGt4RHp2V0xoSzJLOXZmWWxYRFlJN0t6Y2JXRnBmT3hrQ3RWZ01BdHE3OEYwM2JkWUd6Qlh2RmxFb0Y5bTlkTFd3bko5eEZOUTl2aTdXSHlGQVBrdS9qKy9lZXM4aTFmNXEveFNMWHRUWW5EKzBHQUdSblppQXgvclpKQXJsN3QrTXdiK28zU0VtTUJ3RDQrTmRDOTRIUDZPMm5VcW1RbXBSZzlPc1g4UEx4TTJqL25Pd3NySnIzTzJLUFIrUE5yMzVEamNBUUU3WE1QSklTN3NEZXdRa3VidTZXYmtxbG9WUW9zR1hGUFBqVnFvMW03YnBVNkZ3NVdabTRlT29vQUNBdE5SbW5EdTlCdjFIakRUNVA3TEVEQUFDMVdvMTd0NjhMOXlXVm5TSS9EM201T2NqTHpYMzgveHprWkdjaE56c1RPVG5aeU0zT1FrNTJKbkp6c3BHVG5ZVUd6ZHFnYnVPV2xtNDJWVElNNXFqY25GemNFTlZ2QkRZdW5RMUFNMTFwMDlMWkdQYml1eFpyMDRtRHU1RDJJRm5ZRGdnT1EwaTl4aFpyajdYUzdyR3J6SFI3QTg4ZWo0WktwYkpRYTRvWDNqcXl6UHVxZ1VyNU01QkdSbm9hTHA4OUlXeTM3dFRUSk5keGNuWkRYbTYyc0wxdDFiK29FUkNFUmkzYmkvYkxUSCtJSDk1LzNpUnRBQXpyY1grWWtvUy92bnNmS1krWENzeWIrZzNlK1hZYTdCMmRUTlU4azFzMC9RZmN1WEVGdmdIQnFCZmVFbjJHdndDSlJHTHBabG5NdmR2WHNlaXZIM0h2ZGh4c2JPM2dHeENFR29IQjVUNWZiRXcwRklwOFlidEYrMjZ3ZDNBMCtEeG5IZ2R6QUNDVlN0R2tUYWR5dDBuWDVkZ1lKQ2ZHUTZWVVFxbFFRS2xVUUtsVVFxWFNiS3VVU2lpVkNpank4NkRJejBkK2ZoNFVpdnpIMjFyUDVlY2pQemNIZVhtYXdDMC9MOWZnb0ZPbFZES1lJejBNNXFoQ0luc09RdlNPOVhqNGVKM0FzWDFiMGI1YmYvZ0hoWnE5TFdxMUduczNMaGM5MTduUE1MTzNneXhuNGJUdlJEY0dsY1dUTWdYRldvTDg0UysvajFhUjRyYXExV3FqM0lTZmlONEpsVklKQUpETGJkQ3NuV21tY0x1NmUrTFpOejdIWDk5L0FKVlNDYlZhalVVemZzU0VMNmJDcjJibEhPMXk4L0NDdTFkMUlaaExTWXpIa2xtVDhmeGJYMXE0WmVWejY5cEYzTDUrR1lCbXBOVFoxYTNLQm5KcXRScDdONjNBbGhYemhNL1kvTHhjekp2NmRZVUM5cGdEMjBYYjdidjNOL2djS1lueHVIYzdUdGdPYmREVXFDT3BONjZleDdaVkM0eDJ2b3E0SDMvVDBrMmdTb2pCSEZXSTNNWVd2WWVPRmVicHE5VnFyRms0SGE5L05zWHNiVGtYY3hBSmR3cy82SHo4YXFKSm00NW1iOGVUd0ZpSlkxS1RFcUJVS0FBQU1wa2NIdFY5alhMZXF1U05MMzh6MmJxWFU0ZjNZT0cwNzB4eTdzcm11M2VmaFoyOUEzejhhcUxINERIdzhhOVZydk1jMzE4WW1JZTNqb1NqczR1eG1xZ251RzRqOUJ6OExEWXZud3NBeU12TndiKy9mNE8zdjUxZXJ0RUxVNU5JSkJqMXlzZVkvT2w0WkdVOEFxQVpMZCsvWlJVaWV3MFc3YXRXcTZFMHNPT2w0TE9rZ0NJL3IxenRsTnZZbG1tLzZPM3JSTnV0T3BwbUZMYXlTMDY0aTJXenB5RHVZcXpvZVpsTWpwYVIzV0ZyWjErKzg5NlB4N1VMWjRUdE9vMmFsK3Z2OHZTUmZhTHRGaDI2bDZzOXhRbHIyTXprd1p4RUlvSGN4aFkydG5hd3NiV0ZyYTA5Yk96c1lHdHJCeHRiZTlqYTJjSEcxbzdMUnFoSURPYW93cHBIZE1XK0xTdHg5OFpWQU1EMVMyZHgrc2hlbzA1ektJMUNrWS8xaTJlSm5ndHIxQnhYejU4MFd4dUN3aHFhWk8yTUpYejAwNXdLbnlNckl4M2Z2REZDMkc0WDFSY0R4N3hXNGZNU0dVcXBWT0JoU2lMVWFqVVM3dHhBbDc3RHkzV2VXOWN1SWY1VzRRaEF1NmkreG1waXNicjJHNEdyNTAvanlqbk4xTTdrKy9GWVB2dFhqSmt3RVFEZzVGSU5uLzVhL0kzbWQrK01FUjYzN3o0QW5mbzhYZUwxOW01YWdlanRhOHZkWGxkM1R6dzk5aTM4KzhlM3duTWJsdjZEa1ByaDhLOVZPR01qSmZGZWhhZUhmanl1ZkwvL3NveVVaNlNuNGZTUnZjSzJ2YU1UR3V0TWNYM1M1ZVprWThlYS83QnY2eXE5UU5yWHZ4Wkd2dkpSaFdiaEhOMjdSVFROc0dQdkllVStUd0Y3QjBlRXQrcFE3allWeGE5bWJUUnUyUUV5dVF3eW1RMWtjamxrTWpsa2NqbmtjaHZJYld3S3QyMXNDNTk3L1AvMGg2bFlzMkM2Y0w3bjMvNEt2Z0ZCaFVHYnJXMlpPeGlLbzFRb0VLODFPbW1vUnc5VGhGSG9zdTZ2elpCakFTQWdLS3pLam5LYkFvTTVxakNKUklKK0k4ZGp4dmVGV2NZMkxwMk5oaTBpSUpmYm1LVU4remF2RkJJRkZEaXdiUTBPYkZ0amx1c0R3Q2UveklObmRjT1NCVHpKWWc1c0Y2Ymp5T1UyNlBLVTZhZTgvakIzWTRYUDhmdFhiNG95MG4zejEwcVRqcjVZaytFdnYyL3dNWHMzTGhlTm1IY2JNQXFlQmliVk1GUnduVWFpN2ZTSHFhS2JSbmV2NnVVNjc2RmRHNFRIWHI3K3FGNGpFSm5wYWVWcnBCYXBUQVlIUitjaVg1TklKQmc1L2dOTS92UmxaR1drQXdCT0g5bUwydlhDRWRHdEg2UlNhWmt6L3prNE9wVzZyNE1SMXJlRnQ0NUVpL2JkRUJPOUE0RG1SblBobjkvaG5VblR5ejJLWTI2SGRxd1hUZGx1MDZuWEU5TlpWeFl4MFR1eGNlay9lUFJBZk5NdWtValFzZmNROUI0NjFxRHY5K3lzREdSblpSWStvVmFMUnJuZHZYeFEzYThtVXBQdkYzc09CMGNudmIrVGF4ZlBJUGwrNFhkL1FIQ1k2UE83ckZ6ZFBlSHRXL1NNRkR0N0J6ejMxaGNHbjdOQXdwMGJvbTB2SHorREV3dVZKdTFoQ243N1lrSzVqeis2ZHl1Tzd0MWE3dU1OdmZZUGN6WlVPSUNsUWd6bXlDaENHelJCV01ObXVISk9NeEtXbXBTQTZHMXJTKzBGTm9iMHRGVHNYTGZZNU5jcGpVeG1uc0RWRWxSS0pUWXVtMjNRTWRxOTJxN1ZQTEJ2NjZvS3RhSFhrT2ZNZERNbFhwRE8rbDZGZE5laGxjWHhmZUpSa1BEV0hjMis1dXRoYW1GU0pEdDdoM0xWb2NyS1NNZXB3M3VFN2VTRXUvanl0YUhHYUI0Q2dzUHc5amZUaW4zZDFkMFRROGEraFFWL1RCS2VXL2ZmRE5RS3F5OGE3YXBNQm81NURWZk9uY0NqaDZrQU5Ga2gxeXlZYnRFRVdXV1ZsWkdPdlZ0V0N0dFNxUlR0SzBIWkhYTzRlZlU4MWkrYWlSdFh6dXU5NXVOWEUwK1BleHZCZFJzVmNXVEo5bTVhSVVwbHIrdEI4bjNSS0hKUmlrcWZmM1NQT0FQdjFmT25jZlg4YVlQYjE2NXJYd3daKzZiQnh4RlZCZ3ptcUZTZnZsaTRJTGxwMjg3RmZobEg5UjhsQkhNQXNHUGRJclRxMk5Qa294cWJsczFGYms1MjZUdWFtRXorNVA0NXFWUks3TjIwb3R6SHB5YmZyOUR4QU5DMTczQ3pCSE5xbFRpWWsxZzRtSnM3NVF2SVREVENuWitmYTVMemF0Tk5TR05yZ2RHTmdvUWNnR1pFclR3Tzc5NkkvRHpUL0w3czdFdGYvOWFrZFVmRXR1MkVVNGMxblNTaERadkN5ZG5WSk8weEJnY25aenc5N2gzTW1mSzU4TnpSdlZ0UXYybHJORzdaQVY0K2ZnWW5CcnAyNGJSWjZzenRYTDhZT1ZxalNQNUJZVWhMVFVKYWFsS0p4K2wrRDEyL2ZMYkNiZEVkWlRhVnErZFBZY2ZhUmJoNi9wVGVhL1lPanVnK2FBdzY5QmdBbWF6eWZNOWxaMmJnekxIOVJqblhrL3o5VFU4K3ZudU5hTmsvVTBSenQ0M0JHTm5qS3ZxRmw1ZWJJend1YWNGNWFJTW1DQXBySVBUb1pXZG1ZTmY2SmVnNzhxVUtYYjhrRjg4Y0UwM1ZrTW5sZU9PTDM4bzlqY29RUzJaT3hvVlRSNFJ0YzAwcEpkTlNWN0tSdVF3alRPT3pKRVcrT0ppenNUTi9NSmR3Kzdyd3VMaXBWQ1ZSS2hSNnlUQ015Yzdlb1V6N0RYcDJBdTdldklhby9pUFIwc2hKSGt5aFFiTTJhQjdSRlNjTzdnS2dDZkMwdjA4cW83VFVaTDEvNjl0eGx6RHRXOE5IRk10empLNmY1bTJHVkNhcjhIbUtjK0gwVWV4WXN3ZzNyK3FQeEVra0VyVHMwQjE5aHI5UUtldnNIZGkrMW1nZExISWI4ZmYzaDgvMU1zcDVpekpsNGl0R085ZWttV3RnYTJjUER5OGZnKy8xV0RUOHljRmdqb3dxYXNBb3pKNzhtYkI5WVB0YVJQWWFCRGQzTDZOZkt5TTlEVXRuVGhhdGhlbmNaeWdDZ3NPTWZxMmk2QzdlclVvOWUrYjY0TFpFS256ZEdtOVNxZWx1cEtvQzNadDNTNnladW5lbk1KZzdkWGlQYUxxa051MVJKQUFJYnhXSlo5LzhITWNQYkJmcVY4cmtjbno0NDJ3NHUxWURBS3haTUIzSDltbldtalJ0MnhsRFgzaEhPUDc0Z2UxWVBmOVBBSUNIbHcvZSszNm04TnEvdjMrTFM3SEhBUUIyWmN4TTZlVGloZzkvbkcxVmlRTUdqbmtObDgrZVFOM0dMZEJ2MUhqaDkxWlpiVjAxdjl4Wk1xMUZWc1lqbkRpNEMwZjJiTVk5clk0T2JjRjFHNkhmeVBHb1didXVTZHJ3dnRiZlFra21mL0p5a2MvbjUrVWlXbXROdkp1SEY5Ny9mbWFaUDYvdjM3MkozNzhxbkZhcDJ4bHJ5bHFmeGp5M3RSUkhKOU9xT25lZlpCYjFtN1NHZjFDb2tObFNrWitIZ3p2V28vZlFzVVh1bjUyVmdSTUhkeUVpcXAvQk55akxaazFHZXRvRFlkdkR5d2ZkQm93cWYrTU5wRklwUmR0VktaaDdrdWxPc3pSbHIzaFpXSHRwZ3J3OHl3ZHp1Z2tJREtGU0tyRjd3MUpodTNsRUZEeXIxeEMyQzJwc0FvQmZ6UkRSS0Z0VytpUGhjVFd2NnFMWHRLZTQycGR4WkE3UTcwU3E3QnlkWGZIaGo3T3RJb2xRM01WWUhOdjNaSTR3cU5WcVhEbDdBa2YyYnNIWm1HaTk3SlFGYXRkdmd1NERSeU8wUVJPVHRzYzNJS2hDeHgvWnMxazBhNkZUNzZlTFRTSlVGTjNwb3BWcCtpaVJvZmp1TmFGWFAvM1o0R05XemZzRDkrTnZWZWdjZXpZdXg0WFRSdzA2SmozdEFSeWRYSXdTa0VUMUg0bC9mLzhXMVR5OTBXUFFzMmdacVQ4ZDZOSERWT3pkdkFLSGQyMUViazQySEIyZDBTeWk3TVYzbzNlc3cvbVRoVk1jSlJJSmhyNzRqbG16alNrVk9zR2NpYjhNY25PeXNYYmhkTVFlajRhRGd4T2krbzlFbXk1OVRIck40aHpiLzJUZThBRGlJRjBpa1ZqZHpYTmxvejB5WjJOclovYWJwclRVWkR4TUtWenJwRnZjV0h0dGxLMmR2U2g0dDdXengvRUQyNFZzZVJLSkJKMTFranBwWjlMVHZVSFZUdC90N2ltZStxMzlleW5MbWpsclZsSWdsM0RuUnJHakw2VXhaT1MrdE5rRStYbTVXRHJyRjlGSVI1TTJuZEJ6OExObHZzYkNhZjhUbGE3NDhFZkRra1lWeFZpZFNadVh6OFd1OVV1S2ZUMnNZWFAwR0R6YWJHdjBLa0toeU1jZXJUWFl6aTV1YUd2Z2Q2RlNLZjcrMXAxbVdkN1pKNW5wYVZnNmE3TG8vcVJWWkEvUmQyYURabTFFcndmWGJZU1JyM3hVNXF5MFJMb1l6SmxRN2ZxRzkyenBUcmNwenpsaW9uY2FmTXlHeGJNUWUvd0FhdGR2Z3JxTlc2Qjk5d0hsdm9sdDNMSURob3g5RTYwaWV4U2JlamJsZnJ3b0ljYlcxUXZRcEczbk1xMVB1bm4xQXRZdkVrL1JhQmZWRjJFTm01ZXJ2ZVdsZmROdmpsRzUxZlAveFBFRDJ3Rm8xaU11bnpNVnJoNWVxTitrdGNtdnJXdnB6TWxtdjZhNWFCY3labTl0eGVWbVp3bVBMVkhvK3VxRndvUU9idTVlK1B4M2NVWTk3WUJnOU9zVDBhQlpHMkZia1orSEh6NFlKMnczYnRsQlZOUllrWjhuR3BuVExYaWNwcFhXM2NQYlYvU2FPSmdyKzhnY21jYkdwYk5GNVcyY1hkd3crTGtKQm1VKzFmMitxKzRYYUxUMlZWUmt6MEdJM3I1V2xLVEZ4dFlPVFZwM1JFUzMvaWFiVG1rSyt6YXZGUDNkZGU0N3pPQVJmN1ZhZDJaTnhkZThuejBlalpYei9rQjZtaWFEcTB3bXg5TXZ2STNBNERxaVlLN1BzQmNRRUZ4SEtFUisvZEpaVFBsMFBBYU9lYjNJem05VGNkY0tIZzBaMVFRMEhWMk9sVGdCVTFYRE94VUNBTnk4ZGdGNXVUbTRjT29Ja3U3ZFJvY0twR0dXU0NSbzE3WGtZcTdCZFJzaHBGNWp4RjJNQmFCSjgzMTgvM2EwN3RTenhPTlNFdU14ZDhvWG9qVU5YajUrNkR2Q2RFbFdpcVBTNnRrelIvS1RzeWNPNmo5M1BOb2l3ZHlUTEYvcnZjV3BzeFdUbTVNdFdoOVMxclZoeHFTZHBqeWtmcmhCeCs3YnNrcTRhWlJJSk9nMjhCblI2M2R1WEJWR2NoeWNuUFVDdG9KMWRnRDBhdXZsWmhmZVZPditYa3Bic3lXVnlTMmVtTWRVdkdzVW42QW1QeTlYTk1wYTByNUtoUUtwU1FsbHV1YjFTMmYxQ3FVUGZOYXdRSzZ5YzNGelIvdnVBN0JyL1JMNCt0ZEMyNjVQb1VXSGJnYmZ4RnRhZXRvRFVTa2lOM2N2dE8vV3Y0UWppcWE3YnEwaTMrR3BTUWxZdCtodm5EMGVMVHpuV3MwRHo3N3hPWUxxTkN4eW1uZVBRV1BnNWVPUDViTi9SWDVlTG5LeXM3Qms1cytJUFg0QS9VYStYTzZzdTRhWStPdUNjaC9idGQ4SWRPMDN3b2l0b1lyZ25Rb2hLeU1keVFsM2hlM2d1bzNOY3QzdUE1L0Izejk4TEd6dldQc2ZXbmJvVnV5MGtzejBOTXo2ZWFKb25yeGNib08yWFo0U2xVOHdocStuTHkvMWkxeXBMRnh6WUtyVThkcWNYYXVKcG9RVlBHY0pYLzVaL0hRZFkvcDZndm0vTExTem8xV0dZTzZQcjkreWRCUEtMVHN6UTdRdGxVcHgrL3BsbzE3RHYyYnRZajh6MUdvMXJwdzdJV3lIMWl0N01QZm9RWXJvcHJGcDI4NTY5ZkcwaXhQWENxMnZONXRCKzNQVnkwZDhjNWFiVXpoaXFUMHlsNWFhakcvZktubnQ3L0NYM3k5WHpiK3kwUDBaMUdwMXFiTTBybDgrVzJybXhySzIrYU9mNWhUN21tNXBncEwyVFl5L2paOCtlcUhVNjZVOVNNYUNQeWVKcGxjMmJCNkJwbTA3bFhxc3RlbmNaeWpxTjIxdEZWTXBpN050MVFMUjZHS3ZvYytYYTNtRjNqS0pjbnpXWjJkbVlQZkdaZGkzWlpXb0E2WmVrMVlZL3RKN2NISHpLUEg0NWhGZDRlTlhFd3VtL1UvNHJEaDM0aEF1bkQ2S05wMTZvZnVnTVhDdFZ2STVpQUFHY3dUTnFKeTJrSHJtQ2ViQ0dqWkhyZEQ2dUhsVmMvM1VwQVFjUDdDanlORTVSWDRlNWt6NVVuUnpCQUFEeHJ3S0w1MGViM1BSWGtBdU44Tk5mNStoNDdCdzJ2K0VIa1ZYZDg4S2phQldSR2xmVXVaV1hIYkM4dEFlTVZFcGxVWTl0NGUzTDJyV3JtZTA4MVYybVJuaXNncUo4YmZ4MnhjVGpIcU5TVFBYRkR0OTgrYVY4NktSSEVORzV0WXNuQzdjTk1yazhpTFRkdC9TK3V3TUNtc29ldTFoU3FMb3B0UEh2NmJvZFdPdG1kT01maXBMM3hHYU1oSFpXUm5GdnU3ZzZLeVhEVkNsVWo2eDA0M3o4M0l4OTljdmhjTG1nT1ozOEtRV2ozWjBkckhxUUE0QWVnNTVGZzVPenRpL2RUVnFCQVlKSlRwVUtwVkJvOVVxcFRnQmpDSEJYRlpHT2c1c1g0TjlXMWFKT2xqdDdCM3cxSWdYRVJIVnI4em44ZzhLeGJ1VC9zTGEvMmJneU81Tmo5dW14S0ZkRzNIOHdBNjA3OVlmN2FMNmlwSXVsZWIyOWN1aW1VT1dWaU13MkNLSnI2cVNKL01UbWd4eTg0cTR2a3hJWGZOOTJFZjFIeVZLQjc1ejNXSzBqT3l1OTZHc3lNL1grL0J0MFQ0SzdicjJGZlc4bTVPNVIrYkNXMGZpcmVwLzR2ekp3N0IzY0VTTER0MHNObWM5L3VZMWkxeTNPS2JLeUppVG5XWFVjN2VNN0c1d01HZks2WFJxdGRxa3FhMHp0Ykk1bW9KRUlpbHh2ZG5KUTd1RngxNCtmZ2JWbUF0dDBCUnhGMk9SOGVnaE92VitXdTltU3FWUzRmTFp3cytlWUozUHpZUTdONFhIcnU2ZW91bHMrWG01b21sZUZWbEwrTmQzNytQTzlTdGwybmZQcHVYWXMybDVzYTlQWHJCTmI1UlRwWHh5ZzdtbHN5YUxmbmNTaVFRanhuOVFxVWREOW05WlZlWjk3OSs5YWREK3hsUTN2SlZKMWd3NnUxWkRuMkhqMExaTEgrVG41VUlpa2VENnBiTllNbk15UnIzNlVaa3oveXAxT2tEazhxTFg5MnRMU2J5SDZPMXJjV1RQWnIwQzhlR3RJakZnekt2bEtzTmthMmVQb2VQZVJ2T0lycG9rZUhjMW54MzVlYm5ZczJrNTltNWVnYkJHemRHdTYxTm8yS3hkcVVseC92N2hJNzFaUEpiMDNuY3pVQ013cFBRZHFkeWV6RTlvTXNpMUMyZUV4Njd1bnZDc2JyNlJyZ2JOMnNDdlZtMGhPRWhKak1lSmd6djFDdUxhT3pwaC9NYy9Zc1lQSCtMTzlTdW9GVnBmVk05SjIwYy96NEdqazJGcHNPTXV4V0wrYjk4WWRJeDJNR2V1Z3VIK1FhSHdEd28xeTdWS011V3pWeTNkaENyajljOS90ZHJTQk5wcnhrekIxczYreENtQThiY0xNd3MyYmhWcDBMa2pvdnFoZWJ1dTJMVmhhWkVsVDY1ZmlrVldSam9BemVkVFVGZ0QwZXNKZDI4SWozV25aK1pvSllVQkFEdUh3b0RVcFpvSFBpMWlMY3QzNzR3eHFQM2xwWnZFSXo4dnQ5UnBiRFVDZ292TXZLdzlKYkt5dVgzOU1rNGYyU2Q2cnZmUXNXall2SjJGV2xRMmEvK2JVZVo5YjE2OUlNeDhNYmVSTG00bVRRQlRzRDUxNTdyRjJMcHlQbFFxRmVaTi9ScHZmZjBIcW5sNmwzcTg3c2lWYmpaTFlUK1ZDaGRQSDhQaDNSdHg0ZFFSdmM0di82QlE5QnY1TWtJYk5DM25UMUtvZHIxd3ZQdS92M0JvNXdic1dQT2ZzS1JFclZiamNtd01Mc2ZHd01YTkE0MWFSS0JCc3pZSWJkRFVyQm04eSt0Sno5WmJHVENZcStMeTgzSnhLNjV3M1ljNVIrVUtkT3MvQ3YvKzhhMnd2WFBkWXJSbzMwM3ZKczNlMFFrdnZEY0pDLzZjaERFVFBpczJVNmFqazR2QkM5Zkwwek11U29CU3pCY0JrYUdjWGR3dyt2VlBoVzF2RXk2RUR3cHJJTHFXc2FXbGlvTzVydjFHb0hXblhoVTY1L1QvdllkSGo3TkUyanM0bGJqditJOS94TFpWQzdCbjR6S0V0K3BnOExYc0haM1FaOWk0SWw4N0cxT1lrS2hlZUV1OTBTdnQ5WFQrdGNRZE1McTkrdG8zTzFLcDFLSXB5blduUStYbDVxSzBIQm4yams3bHlyeHNTWUhCZGZEVWlCZXhZZkVzQUpxWkhrem9ZSDN5Y25PRVVlNzB0RlRNL2ZWTFRQamkxMUtESE4wNmU3b2RzZ2wzYitKRTlFN0VITmhSWktlVWQ0MEE5Qmc0R2szYmRTbDFUYWxVS2hQTm9pbXBzTGxNSmtlSEhnUFJxbU5QN04rNkdnZTJyaGJsQ1VoUFM4V2hYUnR3YU5jRzJOamFJYXhoVTBUMUg0bGFvUTJLUGFlbE1WdXY2VEdZcStKdVhEa24rbEFMcVd0WXRqZGphTnhLays2N1lHcEIwcjA3aUQxMkFPR3Q5WHZTWGR6YzhkckVYOHpkeENJcDhndFQySnRyWks2eWVQR0QvNW5sT3YvOFBMRk0rNVczSnBDdUZYT200dkRqZFFzRkdyVnNqK2ZmK3RJbzV5OExXenQ3TkczYjJTelhxdVpaSFUxMTZwOFpVMXBxa21pN1Z1MTZGVjdqcXAxb1FIdEVxeWh5dVEzNkRCdUh4cTA2SURDNGprSFhlWmlTaUR2WHI2QlJ5L1o2citYbjVTSW1lb2V3M2JCNWhONCtjVm96SG1xR2lOTytheWMvQVNwMnMvUE1hNThnUHplMzJOZTFSOUhiZE81ZGF1WS8zUUxtdW0wMXRlL2ZlNzdZMTdRTHJaZTJyMUpaZEZGc2JaMzdERVhDN1J0SXZIZTcySmtlWkJxSjhiZU5jcDZlUTU1RDNLVllYTDkwRmdCdzkrWlZMUHRuQ3A1NTdaTVNqOU45ZjJoM0RoL1l0Z1pyRmt3djhyZ2FnU0hvMm04NG1yYnRYT2J5VGRYOUF2SE5YeXRLMzFHTG5iMER1ZzBZaFU2OWgrRFkvbTJJM3JaV1ZJTVkwSHdPSlNYY2hZOS9rT2o1U1grdkx2TjFGdjMxQTA0YzNDVnNHK083ZFB2cWhkaTY2bDloMnhKWmpLc2FCbk5WbkhiYWJrQi8zWWM1U0NRU2RPdzFHTXRuL3lvOHQzUDk0aUtEdWNwRW9WMlBySXFOek5VTGIyWHBKcGpFaGROSDlaODdkUVJaR2VrbEZqNHVENlZTVWFuV05aU2t2Q25ha3hMdWlMYTlTa2dsWDFiYUNXcktPcUplMWtBdU95c2RoM2R2UWt6MER0eTRmQTZlUG41RkJuT25EdThSVGJGczFFSWN6Q1hjdlNucVRhOVZSNXdjUmZmZnZacTU0cW9BQUNBQVNVUkJWQ0pyNWd4WkIramk1ZzYvV3JWTDNNZlJSYndPTnlzenZWenRLaS90V20vRzNMYzRROGEraVp6c3JHSm5lbFEycGQxc2E5ZE5iTjJwRjRhOVdIeVcwZVNFdS9qeHczSEMxTUZXSFh0aStFdnZHYWVocFNoTHB0R3lrRXFsR1AzNnA1Z3k4VlZrUHY2Yk8zbG9Od0tDd3RDcHo5UEZIcWNmekJWK2g3ZUw2b3VZQXp1RXpMc1NpUVQxd2x1aFkrL0JvbnEyaGhTdEw0K2F0ZXZoemE5K1IwUlVQMFJFOVVQY3hWZ2MyYk1KWjJNT0lqY25HM0liV3p6MzVoY1dxZDlaRXUyWkJ6SzV2TXAxZGxzQ2c3a3E3bkpzalBEWXdja1p2Z0ZCRm1sSDg0aXUyTEJrbHBESy9PNk5xN2dVZXh4MUc3ZTBTSHZLUW51RXdNWktiZ1NvZVBHMzR2U21CUUthNlRpbkR1OUJSTGV5Wnlncmk3aUxaMFNsT1Nxejh2VFdxbFFxM0xwMlNkaVdTcVh3cXVCNlhLVkNJYm9KczdNdmVacWxvUmJQK0VtMC9TRHBQbFJLcFNqaGdFcXB4SjVOaGIzc0xTS2k5S1owWGJ0UTJFbFczUzhRempyQnNHNHdWNWw2cnAxZHhPVk9USjNFeHRKc2JPMUUvMzdHdkVHdnlMbUtLbkJ2YkY2Ky9xamZ0RFhPbnp3Q0FJZzVzQjFkK3cwM3FJT2dNbkJ6OThLSThSOWd6aStmQzRIcHhxWC9JQ0NrRG1vWFU0NUVxVFd6QmhEUHJwSEo1QmowM0J1WU4vVkx0SXpzZ1RhZGV4dVVUZEpVUXVvMVJraTl4c2pQeThYNWs0Y0JpY1JpOTJ3bDBjN1U2MURLVkhneURnWnpKcVQ5aFY1V3VUb0w0OHR6am5TdE5Nc2w3cGYyQUhkdUZHYnlDbXZZck16VEJvek54dFlPYlRyMUZtVmEyNzFoYWVVTzVoUlZkNXFscVhza0xlSDRmbkhBVXJ0ZU9LNWQxRXlWTzd4bkU5cEY5YlhZMzRjMXVuYzdUdlNsN2hzUVZPRzZmYnBUL3NyYkk2MVVLSEFwOW5pcFpTZGtjam5TMHg3QXphTXdROTNCbmV1RktlRVNpUVR0b3ZycUhYZm02SDdoY1oxR0xmUmV6OUg2T1NwYno3V3J1NmRvVzNlcWJGcHFNckt6TWt4MkUxbFV4MEZPVmlabS9meXBYaktQa2pvWnlscG5ycXFMN0RsWUNPWlVLaFcycnZ6WHBPdG9UYVYrazlibzFPZHA3Tm1vdVlkUXFWVDRiOXAzZVBkL000cXN4Nm9vWVdRT0FHcldyb3ZQZjE5Y0tUL3piV3p0MEtSTjVhMkRtSk5kMkZsbDc4aGd6aHdZekptUU1USjVtVEliMk1VengwU1ptZW8zYldPeWE1VkZSTGQrMkx0NWhkQ21xK2RQNDg3MUt3Z0lEck5vdTRvanFqUEhrVG1ybHAyVmdTTjdOZ3ZiWGo1K0dEejJUZno4MFlzQU5LVVlZbzhmUUxpQkdSR3Jzb0kxTEFXTWtlMU5OM0dJSWNHY1VxSEE1WE1uY1BySVhweU5PVmpzRkZlSlJJS3doczNRb2tNM05HN1pRWlFRSkQzdGdXZ3RTTXNPM2ZXQ21yUUh5WWk3V0xoZXJtNjRmb2VVZGpIMTBwSzRtSnVMbXp0c2JPMlFuNmRabi9ZZ09WSDArdlhMWjdGdzJuZnc4YXVKcHUyNm9QdkFaeXAwUFVjbmx4S1Q0bVJuWm1EbWp4OFhXV3hlclZZakpmRmVrZXN3SFp5Y0tweHNweW9JYTlnTWdjRjFoTi92cWNONzBLWnpMOUYwUWxQNGFkN20wbmNDOE9IenZjdDh6dDVEeCtKeWJBemliMm15MkQ1Nm1Jci9wbitQbHovNlFTOG9VNVF3TWxlZ3RFRE9HT3ZMa3U3ZHdhWmxjeEI3L0lEbytiQ0d6ZkRVOEJjcmZINUwwQTdtSEVyTG5rUkd3V0N1Q3J0NHFuQjlVTUdjY0V2eThQWkZnMlp0Y2U3RUllRzVQWnVXWWZUclpVdUNZVTU2bWJDcTJKbzU3YlVJRjA4ZEZTM01idEs2STZwNUdTZXB4dDVOaGkwYUw2OURPemVJQW9YbUVWSHc4YXVKb0RvTmNlUHlPUURBdHBYL29uSExEa2JycVExcjJOeG9pVnNLYUkrWWRoc3dxc2hDMSthaW0vYmRLTUdjMWtnZkFOZzdsWHlqb0ZRb2NQbHNERTRmM1lkek1ZZEtMSmdOQU8yNzlVZFUvNUY2bzFPQUpuQllQT05ISVJDenMzZEE3eUl5WFo0OHRGdm9rTEt6ZDBCWXcyWjYrMlJyQlpLVmJiMExvT25NdUhmN09nQWc4WjQ0NlVMR280Y0FnUHZ4dDNCMDc1WUtCM091N3A3RnJ1dktURS9EekI4L3dkMmJWd0ZvcHVwcTErYzd0SE1EMWl5WWhsWWRlNkxuNEdkRi8yNHViaDRscmhjclRrVVNvZXhhdndRcGlmZU1jaTV6RmxudVAvb1ZUUHUyOEhlMWROWVV2UC85VEpPK04wdXJsVlllTXBrY3cxOTZINzk5OVlhUWJmckt1WlBZczNFWnV2UWRMdHBYcWRBSjVzemNJWnVlbG9wdHF4Yml5TjdOb3N6WS9rR2hlR3JZQzZqVFdIOUUzMXBvbDE2eFp6Qm5GZ3ptcWlpbFFvRkxad3ZYeXdVRWhjSEZ6ZDJDTGRKbzMzMkFLSmc3YzNRL1VvY2xDRFZsS291Q1h1c0NWVzFrcnQvSWx3RUFwdzd2eGI3Tks0WG5HN1dJd09nSkU0MFc4TnlKSyt5Tk4xWGg0clFIeWRpMVlXbmhkZVJ5dE83VUU0RG01cjRnbUV1NGV4Tkg5MnhHbXk1OVROSU9YZmw1dVZnMTd3K0VObXlHT28yYXdjV3Q4aFl5MXZVZytUNXVYRGtuYkV0bE1vVFViVnpoOCtaa2lvTXh4MUp1RkM3RkhzZWNLVjhVKzdxanM0dVF5QVRRRkRvdUtwQUROTk8rdFl1RWR4ODBXcSs0dEZxdEZtVkRiZFFpb3NnZS81eXN5anN5QjJpbXhCWUVjL0czcm90ZWU2UTFqZCtVSlJUdTNZN0QzQ2xmSWpYNVBnREEwZGtWUFFlUHdlcC9wd243YkZ6NkQxUXFGWTdzMll3VEIzY2hzdWNnZE8wN3ZFSlR1OXAwTHZ0SWtLNGplemFMZ3JtS25NdWNndXMwUXRPMm5ZVnB4dzlURXJGbXdUU01lTG55MWdrc2puOVFLTG84TlF3NzF5MFdudHV5WWo3cU4yMGpHa1hYK3c2M05jOTNlRzVPdHFZUStLWVZvbW5vbnRYOTBPdnA1d3pLa2xsWlpXbXRzM1VzcGNPTmpJUEJuQW1WcDlmOTk2L2VGTlVuS3M4NWx2MHpCVWYzYmlseG44dG5ZMFRUakN3OXhiSkFXTU5tcU80WEtLUXR0ck4zeFAzNFc1VXZtTk5LZmdJQU5tYjZJckFVbWR3RzcwNzZTL1RjK1pPSHNXakdEOElvUkkzQUVJeDg1U09qZmhHOU9uR3kwYzVWbkZYei9oRDlMYlRwM0J2VkhxZnJiOXEyTTNhdVc0eUVPemNBQU9zVy9ZMndSczNOOG42OGZQWUVqdTNmaG1PUDEvSzk4TjYzbGVidnREVGFvMU9BWmoyTE1kWk9aR2FJazNFNGxIS2o0QnNZclBlY1ZDcEYzY1l0MGJKakR6UnFIb0dQeHBZZW5NY2VQNEROeStjSzI3WHJoYU5UYi8xTWVXZU83a055d2wxaHUwV0g3a1dlTDBzMHpiTHlqY3dGQklYaDVLSGRBRFEzOWc5VGtvUkN6QTlTQ3FkZHVudWJKcGc3YzNRL2xzejhXYmpaZFhCMHh2aVBmOUNiR3V2c1drMFlVYy9QeThXdTlVdHdlUGNtZEJzd0NoSGQrbFdxdFlpVlhkOFJMK0hDcVNQQzcvUDQvdTJvRVJCY1lrYkl5cXI3b05FNEczTVE5Ky9laEV3bVIvZEJvMUhkcjZab0g5MXBscVpPWXFaU0tuRm85MFpzWDcxUUdOMEdOTy9oN2dPZlFkdXVUNW1zdzlMY3REUGdHanNMTkJYdHlYam5rTUcwRitnRFFQMm1yYzE2L1l1bmp5RjYrMXEwN3R3TERacTJGUklqU0NRU3RPOCtBRnRYL291T3ZRYWpRNCtCQnQvc2xDZVZkazYyWWJXVWRLZG9QT25aTENVU2lTaWwrWmxqKzdGbytnK2k2U0UrL29IWXRucUJTYTV2YisrSTdvTkdHLzI4TWRFN1JTUEJjaHRiZE9zL1N0aVdTQ1RvL2ZUem1EdjFLd0NhWHRWRk0zN0VheE4vZ1ZRcU5YcDd0R2tYcGJhemR6REtORVZ6eU0vTHhmNnRhMFRQdGVyWTB5am4xdjNiTGkyWTgvRHlnYjJESTNLeXMrRGpWeE10Ty9aQXl3N2REQnJsakxzWWkvK21GM1phMkRzNlllUXJIK3AxV2lpVkNteFpNVi9ZOWcwSUtuS0tKUUJrYS8wY2xTbVRaWUZnblZIVTh5Y1BDOWxjSHlRbENNOGJ1MU5Eb2NqSGx1WHpSSW13SEJ5ZDhkS0gzOE8vVnFoZVFyQVBmNXlOL1Z0WFk4ZTZSVUtnbDVYeENPdittNEVEVzFlanovQVh6RmF6MGRwVjgvVEcwQmZld2NKcDN3blBiVmd5UzFPZW80VitIY1hLVEM2M3dmQ1gzc095ZjZaZ3hNc2ZGTG51UGs5blpLNjBJdU1WbFh3L0hxdm4veWxzMjlrN29GT2ZwOUdwOTlOUFZGRnR0Vm90S3N1aVhTeWRUSWZCbkJGRlJQV3orTHF6c3JSRHFWVGc3SW5DRzBWbjEyb0lNTENnYmtVOVRFM0NoZE5IY2VIMFVUZzRPZVBwc1c4SjJabGFkK3lKbGgyNmwvc0Q3c2NQOU5leEdKdnV5RnhWbW1hNWM5MWliRmt4VHpUeUFtaW1YSnFLaTV1NzBZTzVXOWN1WXNXY3FhTG51ZzBZcFRmTnJtR0xDRkZteXh1WHoySDk0cGtZOE13clJtMlB0dHljYkp3NVdyam1MTHgxUjROdk5uYXVXNHhkNjVlVXV3MlRacTRwMTdxZGd6czNJRDJ0Y0NxZXM0dWIwVHFMc25UUzVEczRsdDdyMjMzUUdBU0ZOVUN0MFBvR1grL0c1WE9ZOCtzWFFoa1NpVVNDVWE5OExJemNhdHUvZGJXb3JsNlh2c09MSGFYV0htRjBxSVRaM2dKRDZzRFp0Wm93Z25Ca3oyWWhtRXU4Vi9nelZxOFJhTFJyM282N2hDVXpKd3VaUWdGTmdQSFNCOS9CeDc5V2tjZkk1SEowZm1vb1duWHNnVTNMNStMb25zM0M1MUpxOG4wc25QWWQ5bTlkalg2anhpTW9ySUhSMnZxa2F0cTJNNjZjT3lra2cxS3IxVmc0N1R1TW1UQVJEWnUzczNEckRGT3pkajI4OTkzZnhmNE5hazl4bE1ua29zNDVsVkpaNnZwYVErbWViL1NFaWFnWlVoZUsvRHhSbWFQeXNIZDBxalNqZXBrWmowU2R2THBsV2NnMEtzZS8vaE1pSURpc1VtUmVMSzBkYWFuSmNISnhFeGJ5MTJ2U3l1eHp0Tk1lRk5ienlzN01FS1g1TjNVUG1USG9mdmhXaFdCT2taK0g1Yk9uSWlaNmg2V2JVbUdwU1FtWU0rVUwwYnFKV3FIMTBiWGZpQ0wzSC9iU2U1Z3k4UlZoQ3RMK0xhdmc1T3lLYmdOR0ZibC9SWjA4dEZ1VWtLVkRqd0VHbjBPdFZ1c0YzSVllYjZqY25HenMyYmhNOUZ4RXQvNUd1OUhRSFprcnkzcU1UcjJIbE90YWwyS1BZOTdVcjBYdmtmNmp4cU5CTS8ycHJrbjM3bURyeXNJc2wzNDFROUE4b211eDU4N09xTndqY3hLSkJPR3RJM0Z3eDNvQXdOMmJWN0YzMHdyVUNxMlBMSzFBMUJqQm5DSS9EOXZYL0lmZEc1YUtrcHZVQ0F6Qml4OU1ncHU3VndsSGF6aTV1R0hvdUxmUnRrc2ZySjcvaDZpKzRjMnJGL0RuTjIralNadE9lR3I0QzVWdXluNWxNM0RNYTdoejR3cnUzdEFrblZIazUySCs3OTlnK0V2dm9VWDdiaFp1bldGS3VxL0p6eXNNNW5TWFNkeTlkUTIvZlRIQlpPMENnTm1UUHpQYXVWNzk5R2ZVcnQvRWFPZXJpS1RIUzJRS09GZUNYQXhWQVlPNUtzakQyeGNmL3p3WGNSZGpjWFR2RmpSdTJjSHNiWGlvays3YTI5ZDRQYnpta0plck8wWGp5UTdtYnNkZHdwSy9meFpscmRRVzBhMGYrbzE4dWNLQmVFcGlQRmIvT3cwWFR4OFRubk4wZHExUVZqajlhOXpEekI4L0VhMWJzTFd6eDhqeEh4WTdkZEt6ZWczMEhma3lWczc5VFhodXk0cDVzTE4zUUdUUFFVWnJHNkRwRmQ2OW9UQWdzbmR3aEdjRmkyMmJ5N3IvWmlBOTdZR3c3ZWpzZ283bERLYUtrbVhnbXJueVVpb1ZXUDN2TkZFZzE2SEhRRVQyR3F5L3IwS0JSVE4rRkFkOXo3eFM0bzFrcGxZd1Z4a1RvQUNhWkZTSGRtNFFndnIxaTJlS1hwZElKUEN1VWY3aTBtcTFHaWNPN3NUbTVYUHhNRVZjeTY1Uml3aU1HUCtod1ZQc0E0UHI0STB2ZjhlaG5SdXdhZGxzMGZUNTAwZjI0bHpNUWZSNitubDBmbXBvdWR2OXBMT3h0Y05MSDM2UGFkKytnNlRIbzdBcXBSSkwvdjRaU2ZmdW9NZmdaMDAreGR3Y2NyTUxPOHVzb1FQWldwdzR1Rk8wWFJtS3JWY0ZET2Fxc0pCNmpSRlNyK0laNXNvakplbWVhTnZIdjJZeGV4cnU2K25MNFdUaW9YMzlFUUxUend2UHpjbkcyb1hURVhzOEdnNE9Ub2pxUDlMa21SV1ZTZ1cycjE2SVhSdVdpcVpPaExlT1JFQlFHRFl2bnd1MVdvMkRPOWJqNnZsVEdQemNHK1ZhMjVXZG1ZSGRHNWRoMzVaVm9sSFAwQVpOTVBLVmo4clVPMThXZDI5ZXhUOC9UeFFGSEZLWkRHUGUrQXhldnY0bEh0dXU2MU9JdXhTTGt3ZDNDYyt0WGZnWFVoTHZvZjh6cnhqdEJpY21lZ2RTRXVPRjdaenNMS3lZTTlYZ1FyN21MazF3OGZReFVhMCtRRFBWMEpnSlBqSWVwWW0yVFZYRFNDYVQ0OFgzLzRjL3Yza2JHWThlb24yMy9oZ3crdFVpOTEwMS93L2NqaXNjQ1dvWjJiM1V2NEhNak1LZm96Sk9zd1FBSDcrYWFCZlZWeGlkMHhWU3QzRzViNEp2WEQ2SDFRdW1DYU0vQmFReUdaNGE5a0tGa201SUpCSkVkT3VIUmkwaXNHYkJkSnc1VnJnK1hLbFV3RCtvZGdsSFZ6MzVlYms0dG04YlF1cUh3L2Z4ZEZabkZ6ZU0vK2hIL1BudDIwS2dyVmFyc1dQdElzUmRpc1V6cjMxaXRNOWtTOG5KS1F6MHpWa0d3aG9wbFlveXphNDR1bmVMS0p1dmphMGRhaFNSaElxTWo4RWNXWVIyeGpkM0x4K3JXd0Q4S0RWWnRPMWtob3hOcS8vOUU4ZjNid2VnQ1g2V3o1a0tWdzh2MUc5aW11UTE1MDhleHNZbC80aEc0MnhzN1RCdzlLdENFT25qWHd0TC92NFoyVmtaU0l5L2pSbmZmNGdHemRxZzk5Q3hxQkVZVXVvMXNqSWU0Y0QydGRpM1paVW9VNTJqc3l2NmpYekphSWt6TkQvUEVmdzMvVHU5d3RORG5uK3p6TC9ENFMrOWg0Y3BpYUtDMkFlMnJVRmkvQzJNZm4xaWhUTjNaV2RsWU9QUzJYclBuenE4QjU3VmE2RDMwTEVWT3IrcHBLVW1ZOWsvdjRpZTgvTDFSNGZ1aGs4UExVbHFjbUh5RGFsVUNtZlhha1k5dnpZdkh6K01mZWRyeEI0L2dMNGpYaXB5bjcyYlZvZ0NXRGQzcjJLRHZnTFpXUm1panBHeTFHSFNMY0N1TzVKbEtuMUh2SVRybDg0S1pRcTB0ZTVjY2tIdUpLMjFkYnBrTmphaTd3QkFrNnhtMUtzZkk2aE93L0kxVm9lcnV5ZWVmZk56bkRtMkg2dm4vNG4wdEFmbzJHdXd5WXRoVzR1TVJ3OFJ2WDB0b25lc1IxYkdJN3p5eVUrQTF0ckVhcDdlZVBYVHlmaG44a1RSdjJYY3hWajg4dWw0OUI0NkZtMjdQR1cxYWZTMXYyOTBnN25BNERwR3J3R2FHSDhiUDMzMGdyRDk3cVMvUkVuRktyUDlXMWRqeDVyLzRPN2xBM2V2Nm5CMmRZZXRuVDFzN2V3aHQ3RkJWa1k2cmwwNHJmYzVFZDRxa3FPZVpzSmdqZ3lTcDFPMHR6eXlNek5FdFlyOGFsYnNBODNld1FrMWE5Y1R0czJ4RURoZTUwUEx6Y1BiNU5jOEYzTkk3N216TVFlTkhzemR1bllKRzViTVJOekZXTkh6ZmpWRDhNenJuOEpISzhWencrYnQ4TjUzZjJQSnpKOXg5ZndwQUpxZzZmekpJNmpUdUFVNjkzNGFZWTJhNjMzaEo5eTlpZWh0YTNEOHdBN1I5RFNaWEk1MlhmdWl4NkRSUnN1Q3BjalB3L3JGc3hDOWZhM2VhMzFIdm1SUUxTaTUzQVpqMy80YTB5YTlLMHJVY1Buc0Nmejg4WXNZTVBvMU5HM2JxZHh0WGIvb2IySDZwMFFpUWIzd1ZyaHcraWdBVFVLVDNKeHNvNDRDR2tOT1ZpWm0vZnlwNkc5YUtwVmk1UGdQamZwRm5wK1hpL3QzQ24vbmJoN2VKaWs4cksxV2FQMWlFNmNjM2JzVkc1Yk1FclpsTWptZWZmT3pVa2NMSCtoTU1TK3R2dWZKUTd1eGRLYTRSTWYyTlF2aFg2czJHalJyVytLeEZXVnJaNC94bi95RWViOStpUnRYemd2UDEyL2FCczBqb29vOUx1SE9EZno5dzBlaTUyNWNPWTlXa1pxaTlvSEJkVEQyblc4dzg2ZVBvVmFwMEw3N0FQUVpOczRrSXlUaHJTSVJXcjhwOW14YWpoNkR4eGo5L05ZbU1mNDI5bTFaaWVNSGRvaG1RZWpXWFFNMFUrVGUvUEozekp2NmxaQUFDZ0N5TXRLeGN1N3ZPTHhyRXdhT2VRM0JkUnVacGUzR3BGMWYwdGJPdWpxVHphMVc3ZnJJeWM3Q3ZkdlhpK3pZS1lxanN5dDZEMzNldEEwakFZTTVLcFdkdllNd21oRi9LNjdDNXp0LzZvaG91MmJ0dWhVNlgyQklYYno1MWU4Vk9vY2gxR28xTHB3OExHeExaVEw0QmhTZGJjMllISjFkOURKaU9SazU3YTlhcmNiMjFRdEVnWnk5Z3lPNkRYd0drVDBIRlJrb1YvUDB4aXVmL0lTWTZKM1l1UFFmUEhxUUFnQzRIQnVEeTdFeGNQZnlRWXYyVVdqY3FnTnVYYnVFWS91Mmltb3BBcG9iNGVidG85QmowR2k0RzdFUWNmek5hMWo4OTA5NlgwQlNtUXpEWG5nWExTT0xyZ05XRWtkbkY3eisyUytZOWZORTBmUzY5TFFIV0RqdGY0ZzVzQjBEeHJ3R0x4L0Qxcm5GUk8vRTBiMWJoZTJJcUg3b04rcGxUUDM4ZFNROERod1BiRnVEMjNHWE1lekZkNHJOOEdkT2l2dzh6SjM2bFZDSHIwRFhmaVBLbFQyeUpCZlBIQk1sU2pMbTFHeERIZHExRWF2bS9TNUtFak5nekt1b0ZWcDZ4c1JyanpzOUNuaFdMejRoeDQ2MWk3QjE1WHk5WkRRcXBSTHpwbjZGcDBhOGhJNjlCcHQwZE1UWnhRMnZmLzRyTHAwNWpqczNyc0N6ZWcwMGFkT3AyR3ZldXgySEdkOS9oTXgwOFpUWUk3czNJYXhCVTZGVVFHaURKaGoyd3J2dzh2VTNlYVpKUjJjWDlCbG0raXpIbFpWS3BjS0ZrNGR4WVBzNlhEbDNvc2g5c25WcStCVndjSExHeXgvOWdOWC8vaW1hUWdkb3BxMVBtL1F1YXRjTFI1ZSt3MUd2U2RtemViOC9wa2ZaZndBank4M0p4cU9IS2NJMmE2R1Z6TkRQV2c5dlh6ejd4dWRGWnYwbDAyQXdSNlZ5OTZ3dTNFeW1KaVhnMU9HOTVSNTl5RWhQdzdaVjRscGtsU1VMVTFuRkhOaUIxT1Q3d3JaZnpSQ3paTFBzTmVRNUxKcnhvM0JqNStMbWdRNDlCaHIxR2hLSkJNKzkvU1ZtVC80Y1Y4K2ZSS3VPUGRGbjJMZ3lUV2RyMFQ0S2pWdTJSL1NPZGRpN2FZVXd3dlFnK1Q1MnJGMkVIV3NYNlIxajcraUV0cDM3SUxMbklMaDVHRzhOUm1aNkdyYXNtSS9EdXpmcTNRamIyVHRnOUlTSkZSclJkSFIyeFN1Zi9JUjVVNy9XdXptNmNQb29Mc1VlUjVPMm5SSFZid1I4QTRKS1BkK05LK2RGWlJKY3EzbWc5OUN4a052WVl0eDczK0xQYjk4Umd1U2JWOC9qbDAvSG8wWDdidWpRY3lEOGE0V1crK2VvaUt5TVI1ano2NWU0Y2ZtYzZQazZqWm9idll4RXdkcE5iU0YxTGJQZWQ4ZmFSZGl5WXA3b3VhNzlSaUFpcWwrcHgyWm5aV0R2bGxYQ3RyMmpFM3o4Zy9UMlV5bVZXRG52ZDcwMWlGSDlSK0w0Z2UxSVMwMkdTcVhDK2tWLzQvU1J2ZWcxNUxraVI4QUJ6ZWh6Z2FBeUJKdEZrVWdrcU5la1ZhazM2L0czNGpEait3OUZpV3A4L1dzSjN4K0xaL3lFdk53Y3RPNmttYUpabnM0VVkxRXBsWGo0SUxuMEhRMmcwS2svcXYwOVVWRnUxVHlGZXF6RlVTb1VvdTNzekF6c1dyOEVoM1p0eElOaTJtSmphNGVXSGJxVitQY2trOHZ4OUxpMzBhQlpXeXlmL2F0b3pURUFYTHQ0QnRjdW5vRnZRQkRhZE82TnBtMDdsenJpYkVteHh3Nkl2aGVxR2ZHN3B6aEtwZmpmQmxZMFBkWFIyUlYxR2pYSGc1UkU1R1JsSVQ4dkIvbjVlVkFwbFZDcjFaRGIyTUxKeFJWK05XdWpVZk4yYU40K2l0TXJ6WXpCSEpVcXBGNjQ4R1VNQUl2Ly9oRjNibHhHM2NZdHlyVGVBMm8xMHRNZTR1N05xemk0WTUzb2k4RER5OGZvUGZpbW9sS3BjSHovTnF6U0t2d0pBRTNiZERiTDladEZkSVdYcnovT25UZ0VlMGNudElyc1laSkVMM0s1RFo1LyswdWszSTgzZUU2L1dxMkdiMEFRbXJUdWlFTzdOb2hTalJmRjJiVWFzck15Y1A3VUVkUU1xUXNmLzVvVkNvd1YrWGs0dEdzanRxMWVJSlRlMEJZWVhBZWpKM3hxbE95UWR2WU9lT21ELzJITHl2bll2V0dwNk9aQXBWTGg1TUZkT0hWb04rbzNiWTJXSFhxZ1FiTTJSZjVzZDI5Y3hlekpud25UbktSU0tVYTkrakhzSHlmRzhQRDJ4U3NmLzRUWnYzd3VKRVpScVZRNHRuOGJqdTNmQm0vZkFOUU5iNG5Ba0lyWGlsU3IxVkFwbFZBbzhxRlU1RU9SbjYrNVFaVkk0S0UxWXBxU2VBLy8vRHhSVkZjTkFQeHJoZUs1dDc0c2Rhcnpvd2NwdUhudEFqeThmT0h1VmIzRUtiV1o2V2xZUHZ0WHZWa0JEY3hjOTBxaHlNZnlmNllnSmxxY3JhMWQxNzdvTTJ3YzhuSnpjSFR2RnJpNmU4TEYxUjJPTHE1d2NIQ0MzTVlXaXZ3ODNMeDJBVnRXek1mRGxNSnBsbzFidE5lYk1wdVhtNE4vLy9oV2xORlZJcEZnOFBOdm9GM1h2Z2h2RllrWlAzd292TDl2WGJ1SW1UOTlBcy9xTmRDNFpRZUUxR3NNMzhCZ3VIdFdoMFFpUWVjK0ZjL2NxRktwa0orWHEvVmZIdkx6Y3FGU0tSRVlvcGxaRVgvekdtYjg4SkVva092YWJ3U2krby9FbEltdklDWHhIcFJLQlpiOU13Vm5ZNkxSYzhoekJuZEVCTmRwaEcvL1hsWDZqbVh3OEVFeXZudkh0Tk11alhuK3Q3NzVFNEdsMUlQVm52b05BTEhIRHlEMitJRWk5M1gzOGtGRXQzNW8yN2xQbWJQQ05taldGdTk5UHhPcjUvK0owMGYwNjRvbTNMbUJ0UXYvd3ZwRmY2Tk80eFo0NXRWUFRKWnhWbHRPZGhheU10T0Y5M3hKa2hQdVl1UFNmMFRQRmJ5SFRlbnVUWEd5SDJ2TGdQM3lSejlZdWdsVUFnWnpWS3FJYnYxd2VQZEc0Y1pjcVZCZ3o4YmwyTE54ZVlYUDNYdm9XSXNzb0g2WWtvU3BuNzhHUnhkWE9EcTV3TjdCQ1hZT2pyQ3pkNENOclIxc2JHd2hsY2tna1VpUW01T050TlJrM0xoeVhsUU1HZEJNUVduWjBYelRSUUpENnBybGk4Zk8zcUZNZ1Z6eS9YamN1bllSdDY1ZHhNMnJGM0QzeHBWaUF6aXBWS3IzV25MQ1hTUW4zQlZHSUNRU0NUeThmVkhkcnlhcSt3WEMwN3NHM0wycXc5M0xCOVU4cXhlYkdURW5Pd3VIZG0zQXZzMnI5UDZOQ3M3YnNkZGc5Qm4yUXFtOTI0YVF5bVRvTTJ3Y3dobzJ4YUsvZnRLN3RscXRGdFlRMmpzNElyeDFKQVk5TzBIb3RieDg5Z1RtLy9hMUtDbEw3NkZqOWJJaFZ2Y0x4TnZmL0lrVmMzL1R1NGxLU3JpakYxUUJtaEdrWGV1WFFDcVZRU3FUYVlLR2dyODFyUnAwS3BVS0txVVNLcFd5Mk5weWJicjB3ZEJ4YndQUUZJZGZOZjkzMFpvVFFMTys1c1VQSnBVcG1WRitmaTdtLy9hTnNDMjNzWVZyTlE4NE9idkN3ZGtGTmpaMmtNbGt5TXBNeDgyckYvVFc4OVN1VjVoNXp4eVNFKzdpM3o4bklmN21OZEh6a1QwSENRbFBiR3p0c0duWm5ES3ZLNWJiMkJaWjEvREt1Wk9pUUE2QUVNZ0JnSDlRS0Y3L2JBcm0vLzZOS0RGRlN1STk3Tm0wSEhzMmFUNlhwVklwN0IyZFlHdG5ENmxFQ29sVTh4NlFTcVdRUFA1L3dmdENJcEZCSXBWQWtaOG5CR3FhLytjZ1B5OVBmMVRoc1dZUlhmSE1xeDhYR2NnVmpPb0R3QXZ2VGNLZjM3NGp2Rjd3TitGWE13UmhqWnFqUmtBdzNEeThZR2Z2Q0psY0JvbmtjVHNsRWtna1VraWtXdDhSajkraWFyVWE2UThmUUsxV1FhVlNRYTNTL0YrbFVrR3RWa0tsVWtHcFVFS2xWRUNwVkVDcFZFS3BWRUNsVUtCR3JkcFBaQWJEM1p0Sy8wNE9ES21MTG4ySG9WRVJIUWxsNGV6aWhqRVRKaUt5eDBDc1h6d1RONjllME50SHBWTEJ3OHUzeEVCdTNMdmZsdWw2YzZaOFh1byttZWxwK1A2OTUyQmphd2Z2R2dIdzhhdUphaDdlc0hkMDB2em40QWlsUW9IYmNaY1FFNzFUOURjcWw5dWdmbFA5MnBHR3VISGxQTTZmUEF4bjEycHdkcTBHZXdjbjJOclp3Y2JXRGxLcEZQZHUzOERtNVhORXh6aTdtQzU1RTFVOURPYW9WTDRCUWVnM2FqelcvVGVqUWtXSWRYVWJNQXJOU2lpc2EwclZQTDJoVXF1UXFGUGcwaEJTcVJSRG5uOEx6aVl1ZzFBWjVPWmtJekgrRnU3ZHZvNzRXM0c0ZHlzTzhiZmppaHo5MHVidEc0Q0dMZHFoVVl2MkNBZ093NDNMNTNEKzVHR2NQM2tZeWZmajlmWlhxOVZJU2J5SGxNUjd1S0N6dGhMUUpHUW8rTUowZHEyR2JnTkdJU2NyRS8vK09VbVVuVXliZjYxUURINStRcG5XTTVWWFdNUG0rUENuZjdCMTViODR1SE85S0Z0aGdaenNMUGpWckEwYld6dW8xV3JzWExjWTIxWXZFTzNiS3JJSHV2UWRYdVExSEp5Y01XYkNSTFRyK2hSMnJsdU1LK2RPbHRxdWdwdGI2RXovTWxTTGlDaGtaMlpnNWJ6ZmNlcndIcjNYQTRMRDhNSjdrOG84dGNyRHV3WnM3ZXlGbXlwRmZoNVNreEtRbXBSUXlwR2E5WlVEbjMzTm9QWlhoRnF0eHZ6ZnY4VzkyNFVqZ3hLSkJIMkdqUlA5VzBra0V2Z0dCT210QnkyS1ZDckYwQmZlTHJKT1c0Tm1iVkVqTUVTNFhwOWg0NFJBcm9CdlFCRGVuZlNYYmZHZHFRQUFJQUJKUkVGVVVNNmpxUGUrU3FWQ1ZrYTZYdEJ0VEJHUDIzWG54bFZSSUJmV3NKa1EvQU9hem9nM3Yvd05jNmQrSlJvOWlyOFZaNVIxMklaNjYrcy9ucmhnN3V6eGFGSFpGRjFoRFp1aGE3OFJDR3ZZekNqWEM2clRFRzk4K1J2T0hOMlBIZXNXaVRvNmFnU0dvUDh6NDBzOHZrR3ppZ1ZRMmp5cjE0Q0Rrek95TXpNUWYvT2FYcWRMU1NKN0RxcndsTkQ4dkJ6c1dyK2t6UHQ3K2ZxYlpjU1NxZzRHYzFRbWtUMEhvYnBmSUhhc1hZU2JWODZYT24ydU9ESzVIS0gxbTZKTDMySGxxa2RtVEg0MVEzRDEvT2x5SGV2bTdvV254NzFWNFI2OXlrcXBWR0RkZjM4ajRmWjFKQ1hjRVdVcUxJbURvek5DNm9VanJHRlQxR25VQXRYOXhNWGdReHMwUldpRHB1ai96Q3RJVHJpTGF4ZlA0UHFsczdoKytTeFNFdThWYzlaQ2ViazV3azIvWDYzYUNBZ0tnMUtwUURWM0x5VG8zTkRhT3pxaDE1RG5FTkd0djFteVB6bzRPbVBnbU5mUXR1dFRXUGZmREZ5T2pSRzkzblBJYzhJYXgvaGIxN0I5OVVKUklOY3NvaXVHdmZSZXFkY3ArQjBtSjl6RnVaT0hjZlg4S2R5N0hZZTAxR1NqZHJZVWNIUDNRbkRkUmtpNGM2UElBTHQrazlZWTg4Wm5CdDBjU3lRU2VQbjZHM1RUQldpbTVUN3oyaWRsS250aExCS0pCTSsrK1JuKytQb3RaR1drdzg3ZUFTUEdmNERHTFR2bzdWdTlSbUNwd1Z5dDBBYm9PK0xGWWpNQVNpUVM5Qnc4QnZOKyt4cnR1dzhvY3ZRTzBJd0U5aGcwQnAzN0RFWHM4V2hjT0hVWU42NmNOMXZaZ3VwK2djTFAwS0pERkxhdldZZ0h5ZmZoN1J1QVo5LzRYQy9UcUpldlA5NmQ5QmYyYjEyTmZWdFdsdmt6eGRoOC9Hb2lNS1F1bEVvRjN2OStadWtIVkJLbEpWUnEwTHdkUWhzMEZiSUtGMmpZdkIyaStvK3FjS0t4NG9TM2prUjQ2MGhjdTNnRys3ZXN3cFZ6SnpGbXdrU3pyQ1BYNXUwYlVLYU9GRzNoclNLTlV1N0YyMWUvVTZZa0hYc05ydkExaWJReG1LTXlxOXU0SmVvMmJvbmNuR3c4VEVsRWJrNTJtVzhlcFZJcDdCMmM0RkhkMXl5bEE4ckNQeWdNdCtNdVE1R2ZYK3cwb2dKU21ReXUxVHhRSzdRQjZqWnVpZWJ0dTBJdXR6RlRTODFQSnBQRHc5dTN5SFQrMnR3OHZGQXJ0RDVxMXE2SDJ2WENFUkJjcDh6VFpyMTgvZUhsNnkrVUJuajBNQlczcjEzRTNadlhFSDlMMDd0YVhBSUJpVVNDcDhlK3Jaa21KcFBobWRjL3hXOWZUSUJDa1E5N0IwZDA2REVRSFhzTnNVaVdNbC8vV25qNXcrOXg1L29WN042d0ZHZU83VWRrejBIb1B2QVpZUi8vV3FIb04rcGxyRmt3SFFEUXRrc2ZESDcrVFlPbUhIdjUrcU5UN3lIbzFIc0lBTTNvVmxaR09uS3lzNUNmbnl0TU1kT016aW1GLzBNTnFLR0dXcVVHb0lhNnVJNFppUVFTaVFTdTFUd2hrVWhRSXpBWXo3NzVPV1pQL2d3cWxRcFNtUXpkQnp5RHFBR2p5aFVzdCt6UUhWZXFlU0lyTXgwNVdabkl6czVFWGs0Mjh2UHlvRklwSVpYS1lPL29CR2NYTi9qVnFvMndoczNSckYxbml5eXM5L1lOd01oWFBzS1c1Zk13ZXNLbnhkNjg5Umc4QnMzYlJ5RS9MeGNLUlQ1VUNnVlVhaFVrRWlrY25WemdWNnMyWEt0NWxIcTloaTBpRU5WL0pIb09lYTdVZlczdDdOR2lmUlJhdE5lVUNzakx6Y0dENVB2SXljNUVYbTR1bEVxRlpncWlVZ21WdW1CS3JkWjc0dkcyUkNJcG5Ob29sV3FtNTJwTnlSU21QajdlMXM1VUo1UEpFZFYvSkRZc25vbXg3M3hkN0tpRFRDNUg1NmVHSXJMWElGeTdjQVpYenAzRXZkdHhlSkIwSDluWm1jalBmZng3SzJYYWIwVVUxSzZVeWVSbFNrNWtMYVJTS2NaTW1JaXBYMHpBZytUNzhQTHh3K0RuM2tDZHhpM01jdjNhOWNKUnUxNDQ4bkp6TERMcTZlTlhzMnlqNGpJWkFvUHJvSDMzQVdodXBKbEJCWitScGIxZm5WemN5cHdzaWNnUUVrVm1uUEUvTFN1cExvUGZFaDd2MjdMT2dpMHAzdTlmdlNuNlFESjI0VW9xV2tIaUIrWGo5UlVGV1pyVWFqVnNiR3lGWkJSVmlWcXR4c3dmUDhhVmN5Y2hrVWpnN2xrZE5XcUdvRVpnTUFLQ3dsQ3pkajI0dW51YXRBMDVXWm00SDM4THlmZmprWHovTHBMdnh5UGwvbDNVQ20yZ1Y1ejU0TTcxZVBRZ3hXSkJYSEVlcGlUQ3pjTzd5RUJ0L20vZklLeGhNMFIwczU0djl6MmJsdVBvM2kwWStjcEhwU1prc0FiYUtkTEh2ZnR0aWRPLzFHcTExUlpKTmpXbFFvSHJsODhodElIeHNoTVhyb1ZUUXFsVVFxMVNhZGJJcWRXQVdxMlpJYUpXYTNWTzZKTklKSUFFa0VBQ1NDUndjblkxNnJyWnl1YnV6YXM0dEhNRCtvMGFYNmIxcSthU2RPOE9rclFLeFJ0em1tVUJ0VnFOM0p4czVPWmtJUzgzQjBxRjVydGNxVklDYWpYczdCMVJ6ZFBiSk1GbS9LMDRLUEkxNjB1VkNpWFVhaVhVS3MxN1V5NjNnYk9iTzZyWENLeDBueDlyLzV1QnM4ZWpoZTJKdnk0b1llL0txV092L3NMajNhdCtzMkJMekVQdUZLTDNKbUl3UjBURlNrOUxSVXBpQW1vRUJsZXFHd095TElVaS80a2VtU1lpSXV2QVlJN1RMSW1vQkM1dUhuQnhLMzFhR0ZVdERPU0lpSWdxQjlObkJTQWlJaUlpSWlLall6QkhSRVJFUkVSa2hSak1FUkVSRVJFUldTRUdjMFJFUkVSRVJGYUl3UndSRVJFUkVaRVZZakJIUkVSRVJFUmtoUmpNRVJFUkVSRVJXU0VHYzBSRVJFUkVSRmFJd1J3UkVSRVJFWkVWWWpCSFJFUkVSRVJraFJqTUVSRVJFUkVSV1NFR2MwUkVSRVJFUkZhSXdSd1JFUkVSRVpFVllqQkhSRVJFUkVSa2hSak1FUkVSRVJFUldTRUdjMFJFUkVSRVJGYUl3UndSRVJFUkVaRVZZakJIUkVSRVJFUmtoUmpNRVJFUkVSRVJXU0VHYzBSRVJFUkVSRmFJd1J3UkVSRVJFWkVWWWpCSFJFUkVSRVJraFJqTUVSRVJFUkVSV2FFcUZjeloyOXNKajFOU0gxaXdKVVJFUkVSRVZGN0pLYW5DWXdjSFd3dTJ4TEtxVkREbjUrTXBQRDRWZTlhQ0xTRWlJaUlpb3ZJNmZmYWM4TmpQeDl1Q0xiR3NLaFhNZFdqZFdIZzhmZFpjUEVwUHQyQnJpSWlJaUlqSVVJL1MwekY5MWx4aHUzMnJSaFpzaldWVnFXQnUyTUN1OFBGMkJ3QWtKU2RqN0t0dlllZmUvYUpoV2lJaUlpSWlxbnlTVTFLeGMrOStqSDMxTFNRbEp3TUFmTDA5TUh4UWxJVmJaamtTUldhYzJ0S05NS2VZTTVmeC9sZlRMTjBNSWlJaUlpS3FvRisrZmgzTkc5ZXhkRFBNUXU0VUl0Rjlya3FOekFGQWkvQTZtUHpWNjhJSUhSRVJFUkVSV1JjZmIvY3FGY2dWcDhxTnpCWEl6TTdCc2pXN0VIM3NMT0x2SnlFN084L1NUU0lpSWlJaW9tSTRPTmpDejhjYjdWczF3ckNCWGVIa1lHL3BKcGxWVVNOelZUYVlJeUtpSjllaVZkdVJsUG9RQU5DL1d3Y0VCOVd3Y0l1SWlJZ3FwcWhnVG02SmhoQVJFWm5TbkVXYm9GU3BoTzIzWGh4cXdkWVFFUkdaUnBWYk0wZEVSRVJFUlBRa1lEQkhSRVJFUkVSa2hSak1FUkVSRVJFUldTRUdjMFJFUkVSRVJGYUl3UndSRVJFUkVaRVZZakJIUkVSRVJFUmtoUmpNRVJFUkVSRVJXU0VHYzBSRVJFUkVSRmFJd1J3UkVSRVJFWkVWWWpCSFJFUkVSRVJraFJqTUVSRVJFUkVSV1NFR2MwUkVSRVJFUkZhSXdSd1JFUkVSRVpFVllqQkhSRVJFUkVSa2hSak1FUkVSRVJFUldTRUdjMFJFUkVSRVJGYUl3UndSRVJFUkVaRVZZakJIUkVSRVJFUmtoUmpNRVJFUkVSRVJXU0VHYzBSRVJFUkVSRmFJd1J3UkVSRVJFWkVWWWpCSFJFUkVSRVJraFJqTUVSRVJFUkVSV1NFR2MwUkVSRVJFUkZhSXdSd1JFUkVSRVpFVllqQkhSRVJFUkVSa2hSak1FUkVSRVJFUldTRUdjMFJFUkVSRVJGYUl3UndSRVJFUkVaRVZZakJIUkVSRVJFUmtoUmpNRVJFUkVkSC8yN3ZQd0tqS3RJM2pWNUtocE5HU0FHbTBVQk1wSWdxSVVxU0lvQWdLRmdRQkc2dXVybGl3QzloMnhVVjkxN1ZnV1JCUkVSQllCRlNRWHNLS0lvUW1YVWdtQVZJb2FSQW1rL2RESklvSklXVW1aNTdrLy91a00yZk91Vk80bjF6blBPYzVBQXhFbUFNQUFBQUFBeEhtQUFBQUFNQkFoRGtBQUFBQU1CQmhEZ0FBQUFBTVJKZ0RBQUFBQUFNUjVnQUFBQURBUUlRNUFBQUFBREFRWVE0QUFBQUFERVNZQXdBQUFBQURFZVlBQUFBQXdFQ0VPUUFBQUFBd0VHRU9BQUFBQUF4RW1BTUFBQUFBQXhIbUFBQUFBTUJBaERrQUFBQUFNQkJoRGdBQUFBQU1SSmdEQUFBQUFBTVI1Z0FBQUFEQVFJUTVBQUFBQURBUVlRNEFBQUFBREVTWUF3QUFBQUFEMmF3dUFJQzVNakt6dGUvWEJLdkxBQXJKZFRvTC9udjdyb09hdTJpVmRjVUFIc1MzWm5XRmg0WllYUVpRU1BNbUVRcnc5N1c2RE9ONE9USVA1RmxkQkFBemJkbXhWK09lLzdmVlpRQUFBTU85K2RKZjFTR21oZFZsZURTYmZ6T3ZQNy9HTkVzQUFBQUFNQkRUTEFHNFRQdVk1bGFYQUVpU2R1OC9yTE01RGtsUzllclY1T1BOdVV0VVhSbFoyUVgvSGVEbnE2aW00UlpXQS94dTY0NTlWcGRnUE1JY0FKZG9IOU5jYjczMGtOVmxBQUQrNUk5VDRxT2FodE9yNFRFZWVmNXRBbDA1Y2FvU0FBQUFBQXhFbUFNQUFBQUFBeEhtQUFBQUFNQkFoRGtBQUFBQU1CQmhEZ0FBQUFBTVJKZ0RBQUFBQUFNUjVnQUFBQURBUUlRNUFBQUFBREFRWVE0QUFBQUFERVNZQXdBQUFBQURFZVlBQUFBQXdFQ0VPUUFBQUFBd0VHRU9BQUFBQUF4RW1BTUFBQUFBQXhIbUFBQUFBTUJBaERrQUFBQUFNQkJoRGdBQUFBQU1SSmdEQUFBQUFBTVI1Z0FBQUFEQVFJUTVBQUFBQURBUVlRNEFBQUFBREVTWUF3QUFBQUFERWVZQUFBQUF3RUNFT1FBQUFBQXdFR0VPQUFBQUFBeEVtQU1BQUFBQUF4SG1BQUFBQU1CQWhEa0FBQUFBTUJCaERnQUFBQUFNUkpnREFBQUFBQU1SNWdBQUFBREFRRGFyQ3dCZ3JnQS9YN1dQYVM1SmF0NDAzT0pxQUFCRm9WZkRVLzN4OXpIQXo5ZkNTc3psNWNnOGtHZDFFUUNzbFplWHA0U2taTzNjODZ2aUU0N3FjT0l4MlpOU2xKbVZyYXlzTThvK2Mxb09oN05VKzdUWnZPVmJvNmI4L0dySTM4OVg0YUhCYWhSV1g1RVJEUlRkc29raVFrUGs1ZVhscHE4SUFGekRIZjBSeFdQOHFGelNNN01VdDJPLzl2MXFWN3o5bU9JVGorbmtxWXlDZnorU0NuN2V0V3NGS0RLc3ZpTEQ2NnQ1azNDMWk0bFNvTCtmeFYrQjU3RDVOeXYwaTArWUE2cW9uSnl6aXYxeGgySi8zS0hOY1h2azVXTlR1NWhvTlc0VXFVWVI0WW9JRDFOZ1lJRDhmSDNsNStzbm04Mm5WUHQzT0hLVmxaMmxyT3hzcGFkbktNR2VxTU1KZGgwNkhLKzRIVHVWNTNTb1k5dVc2dG9wUmwwN3hhaDY5V3B1K2tvQm9IVGMzUjlSUE1ZUDh5VWtKbXZaNmszYXVIbW40aE5UMURhNmpWcTFpRkprUkxnYVJVU29YcjA2QmY5K0pCWDh2TlBTVHVod1FvTGlFK3phdlhlL3R1M2NwY2l3WUhYcEdLMitQUzVYUkZpSXhWK1p0UWh6QUxSbmY3d1dMZHVnVlJ1MnFGV0xGdXA1OVZXNnJFTTdoWWVGVm1nZDlzUWsvYlFsVHF2V3J0T2VmZnZVbzJ0N1hkLzNTcldNaXF6UU9nRGdIRS9wanlnZTQ0ZG55czExYXVYNnpaci96VG9kT1haQ2ZYdjFVUGR1WFJYZHVxVjhmTXAyd2lNM04xYzdmOW1qTmV0anRYVGxLb1UxcUtQQi9hOVdyMjRkNWVOVDlaYitJTXdCVmRpMlhRZjA2WnlsT3B5WW9pRTNERlMvYTNvcU9LaWUxV1ZKa3BKVFU3VjArU290V0xSRWpjT0ROV0pvUDdWdDA4enFzZ0JVRVo3Y0gxRTh4Zy9yNWVZNnRXVDVSczFhc0Z6MVF4cnF0cUZEMU9YeXkrVHQ3ZHF3NVhRNnRYSFRUL3BpN2p3bEp4L1ZiWU43YTBEdkxsVXExQkhtZ0NySW5wU2l0ei8rU3ZhakozVEhMVVBWdjArdk1wOGhjN2ZjM0Z4OSsvMUtmVFo3cnNJYjFORkRkOStzOE5CZ3E4c0NVRW1aMUI5UlBNWVBhK3pjZlZCdlRKMmpXclhxNmU1UmQ2aGRUSFNGSERkdXgwNTkvTWxuT25VcVRZK09IYWJvVmswcjVMaFdJOHdCVmNqWnN3NTk5dFV5TGZoMnZVYmNOa3pEQmc5eStWa3lkM0U2blpxellLRm16cHFqd2YyNzZZNmIrNnBhTlJiZkJlQWFKdmRIRkkveG8yTGs1SnpWMUU4WGFuWHNOajE0MzkzcTA3TzdKWFY4djNLMTN2bndQK3JSdGEzR2poeFU2ZStmSk13QlZZUTlLVVVUL3psTllhR1JldVRCc2NaT0YwcEpUZE9iNzd5dkkwZnNtdkQ0R0lVM0RMSzZKQUNHcXl6OUVjVmovSENmaE1Sa1Rab3lYWkdSVGZUa0kzK1ZuNSsxcTAxbVpXWHB0VGZmVm56Q0lVMThmRXlsdmlKTG1BT3FnTlVidHVpdEQrWm96SjBqTk9UNkFWYVg0eEx6djE2czZaOStya2ZHRGxQM3J1MnRMZ2VBb1NwamYwVHhHRDljYSt1T2ZacjArblRkTldxRWJoeDRuZFhsbkdmQm9tODBiY1pNVFhoaWRNRnpGU3Nid2h4UXljMWV1Rkx6bHF6WHF4T2VWWXVveW5VRCtONzlCL1RNcEZkMDA0QnV1bVZRTDZ2TEFXQ1l5dHdmVVR6R0Q5ZFl1ekZPYjM0d1Y1T2VmVklkMmw1aWRUbEYyckp0dTE1NDVSOTZkT3hRWGQyNThvVjN3aHhRU1Ruejh2VEJqSVg2Mzg5N05lWFZGeFVTWERtbmt5U25wT3JSWjE1UWwwdGI2TDQ3QjhtYmg4WUN1SWlxMGg5UlBNYVA4bG03TVU3LyttaStYbjlsb3FLYU5yRzZuR0x0TzNCUTQ1K2JwSWZ2R2FLcnU3U3p1aHlYS2lyTWNiY3ZVQWw4TUdPaHR1NksxenRUWHF2VWY2aUVCQWZwM1NtdmFldXVlSDA0NDJ1cnl3RmdnS3JTSDFFOHhvK3kyN0pqcjk2WU90dUlJQ2RKelpzMTFlU1hKK2lORCtabzY0NTlWcGZqZG9RNXdIQ3pGNjdNUCtQOHlpUUZCZ1pZWFk3YkJRWUdhTW9ya3hUNzh4N05YcmpTNm5JQWVMQ3ExaDlSUE1hUDBrdElUTmFMcjMraUY1OTcyb2dnZDA3elprMzE0ck5QYWRMcjA1V1FtR3gxT1c1Rm1BTU10aVoycStZdFdhOHByNzVZcGY1UUNRd00wQnV2dnFpdkZxL1RtdGl0VnBjRHdBTlYxZjZJNGpGK2xGeE96bGxObXBLLzJJbW4zaU5YbkE1dEw5R1lPMGRvMHBUcE9udldZWFU1YmtPWUF3eGxUMHJSbTFObjY5VUp6MWJKcVVNaHdVSDYrOFRuOU5iVU9iSWZTYlc2SEFBZXBLcjNSeFNQOGFOa3BuNjZVSkdSVFR4dTFjclNHSHo5ZFlxTWFLejNaL3pYNmxMY2hqQUhHT2pzV1ljbVRabXVNWGVPcU5LcnNyV0lhcWJSSTRkcjBqK25WZXF6YmdCS2p2NklrbUQ4S043TzNRZTFPbmFibm56a3IxYVhVbTdqSDNsSXEyTzNhZWVlWDYwdXhTMEljNENCUHZ0cW1VSWJSdkNjSkVsRGJoaW9oZzNEOWZtODc2MHVCWUFIb0QraXBCZy9pcGFiNjlRYlUrZm93ZnZ1dHZ5QjRLN2c3KytuQisrOVMyKzhQMXU1dVU2cnkzRTV3aHhnR0h0U2loWjh1MTZQUERqVzZsSTh4cmdIeDJyK04rdVlMZ05VY2ZSSGxCYmpSMkZMbG05VXJWcjExS2RuZDZ0TGNaayt2WHFvVnExNldySjhvOVdsdUJ4aERqRE0yeDkvcFJHM0RWTndVRDJyUy9FWXdVRkJHbkhyTUwzOTBWeXJTd0ZnSWZvalNvdng0M3k1dVU3TldyQmM5NHdhWVhVcExuZjNuY00xYThIeVNuZDFqakFIR0dUYnp2MnlIejJoWVlNSFdWMkt4eGsyWkpEc1IwOW8yNjREVnBjQ3dBTDBSNVFWNDhmdlZxN2ZyUG9oRGRVMnBvM1ZwYmhjdTB0aUZCTFNRQ3ZYYjdhNkZKY2l6QUVHK1hUdU10MXh5MUI1ZS9OUDk4Kzh2YjExeHkwM2ErYmNwVmFYQXNBQzlFZVVGZVBINytaL3MwNjNEUjFpZFJsdWMvdlFtN1RnMjdWV2wrRlNkRHpBRUx2M3hldHdZb3I2OStsbGRTa2U2OW8rMStqWGhHVHQyUjl2ZFNrQUtoRDlFZVhGK0pIL2dQQWp4MDZveStXWFdWMksyM1M1L0RJbEhqMGhlMUtLMWFXNERHRU9NTVRpN3pkb3lBMEQ1ZVBqWTNVcEhzdm00Nk1oTnd6VW9tV3hWcGNDb0FMUkgxRmVqQi9Tc3RXYjFMZFhqMHA5ZGR2YjIxdDllL1hRc3RXYnJDN0ZaU3J2VHd1b1JISnl6bXJWaGkzcWQwMVBxMHZ4ZVAxNjk5VHEyQzNLeVRscmRTa0FLZ0Q5RWE1UzFjZVBqWnQzcW51M3JsYVg0WFk5dWwycGpadDNXRjJHeXhEbUFBUEUvcmhEclZxMFlJVzJFZ2dKQ2xLTHFPYmErTk5PcTBzQlVBSG9qM0NWcWp4K3BHZG1LU0VwUmRHdFcxcGRpdHUxYWRWUzhmWVVwV2RtV1YyS1N4RG1BQVBFL3JoRFBhKyt5dW95WENMbnpHbTNINk5YOTI3YThPTjJ0eDhIZ1BVcVUzODBXWFpXaHM2Y3puYnJNUmcvM0NkdXgzNWQwcVpObFppcWJMUDVLQ2E2dGVKMjdMZTZGSmNnekFFZUxpOHZUNXZqOXVpeUR1M2NmaXluMDZtbnhnelVVMk1HbG1zL1Q0MFpxQ25QL0tYSTk2YS9OVkdUbjd4YjJWa1o1VHBHY1RxMmI2Zk5jWHVVbDVmbnRtTUFzRjVGOWtkM2MxWC92WkMxMzgzWHREY242cjh6MzNOTGIzeCs3RTE2NjRVSHk3MGZ4ZzlyN1B2VnJsWXRvaXI4dUd1K25hZjVuL3hiNlNmVEt2UzRyWnBIYWYraHhBbzlwcnZZckM0QVFQRVNrcExsYmF1bThMQlFsKzB6T1NsQjM4MzdSSzNiWDZGT1YvWDkvWTI4UERrYzViOVh3T0U0SzRjanA5RHI2U2ZUdEcvbkZvVTJhaVpmdjRCeUgrZENJc0xENU9WdGt6MHBSUkZoSVc0N0RnQnJ1YU0vdXB1NysyOVJWaTJabzBWZmZDaEo4dkd4cVZucnRtcmI2ZUpYTTA4ZFQ1VWoxMUhpNHpoemM1V1djclJFMjlZTGJsRGs2NHdmMW9pM0gxUG56cTBxL0xpYjFueW5wUGlENm4zajhBbzlicU9JQ1Ayd2FWMkZIdE5kQ0hPQWg5dTU1MWUxalhidHd6czNMUDlhV3phdWxvK1A3ZncvSnNybzFJazBMZi92NTJyZnVZZWF0VzU3d2UxK1dyZGNUcWRUbmJyMUtmY3hMNlpkVExSMjdEbFlwUVpqb0tweFZYOTBuTTNSVTNkZDc0S0s4djN6MHdzL3I4elYvZmRpVmkyZW8wV3pQbFNkb0JBTnUzdWM1bno4cGo3OTl5dTY0LzZuMUw1emoySS8rOUUvbjFYaTRaSS9TRHYxV0pKZUhUZXlSTnVlK3g0eGZuaUcrTVJqR2hZUlVlSEh6Y3BJbHlUNUI5YXEwT05HUm9icnEvK1c3TVNEcHlQTUFSNHVQdUdvR2plS2RObit6dWFjMFk5cmwwbVNydXh6ZzB2Mm1YTEVydlhmTDFUZDRBWVhISXp6OHZLMGNkVVMrZmpZZEdtMzNpNDVibkVhUlVZb3dYN003Y2NCWUIxWDlVY3ZMMitGaEJiL2gyektFYnZ5OHZJdXVsMXgzTkYvTHlUbnpHbk4vdWdOYmRtNFNuV0RHK2orWjE1WHZaQ0dldURaS1hyLzFTYzA4NTFYWlQrMFgvMXZIaVh2Qzl3bmRjUHcrNVNkbVZtaTQ4MTQreVhWcWh1a3dTTWVLRldkakIrZTRlU3BETldyVjZkQ2orbDBPcFYrTWsyQnRldkt4NmRpSTBsUTNibzZlYkprdjl1ZWpqQUhlTGpEaWNmVTU1cU9MdHZmdXFVTGxKMlZvYVl0TDFIajV0RXUyZWZ4MVB5elc4RU53aTY0emU1dFB5cmxpRjJTTlBHQllSZmRwNWVYbHlaLzhxMjh2THpLVkZPamlIQ3RXRlY1bGg0R1VKaXIrcU9QemFZbkovK24yRzNHaitvdkgxdTFpMjVYSEhmMDM2TFlEKzNURisrOXBpUDJRMnJTTWtaMy92VTUxYW9iSkVtcUY5SlFENzd3cG1iODYyV3QrSHFXOXUvYXF0dkhqbGR3dy9CQysya1I4L3YzdGlTTG05U280YXRXN1RwZCtQMmF2b1ZlWS96d0RGbFpaK1RuVy9qbjQwN0hVNDdLNlhTcVhrakRDajJ1SlBuNStpb3IrMHlGSDljZENIT0FoN01ucFNnaS9NS0RYR21jenM3U3lzVnpKRWtIOTJ6WDR5UDdYWERiNHQ2VHBKaU9WMnJNdUltU3BDUHh2MHFTdHY2d1J2dC9pWk1rWlp3Nm9mL09mRStTZE0wTnQycjFrcm1TOGdmc2MvZFYrQVVFeWord3RzNWtaK25VaVRUVnFsTlBOWHo5bEpaOFJEWmJ0VElQeEZMK2ZRLzJwSlF5Zng2QTUzTmxmeXpPbWRQWmNqcWRxbFczZHBuMzRhNysrMGZabVJuNlp1NDB4UzVmcEx5OFBGMTk3UkJkZi91OWhhNTYxSzRickFlZSs2ZSsvdndEclZ1NlFLOC9kYTg2OTd4T2ZZZmNvY0RhUlQvaTRkbDdiN3pJVnlnbEgwa29kcnVpcHA4eWZuaUc3RE9uNWVmclY2SEhQSllVLzl0L2xmMW5WVmErZnI3S2N2UHFxeFdGTUFkNHVNeXNiQVVHdXVabTcyVUxaaW9yNDFUQklGaVU1S1FFU2Jyb1ZLSTY5WUlML3R0K2FKOGs2ZWZZbFFXdlpXZG1hTzEzOHlWSkRjTWJhKytPbnhYZXVMbkd2Znl1OW16N1NSOU1mbHI5aG96VVZmMEdhOTNTQlZydzZic2FldGM0UlYvYVdhK01HNm5jY2k0RVVDc3dVSm1abGFOUkF5aWFLL3RqY1RKT0haY2sxYW9UVk9aOXVLdi9TdmxoTTNiRklxMWNORnVaNlNjVlZEOU1RKzk2K0x3cmEzL200MlBUNEpFUHFFMkhLelJ2K3IrMVlmblgyclIycVM3cjFsdVhkKzlYNUpYRFN6cDEwNUNSUmE5WStkTGZoaXVvZnBnZWVQYWZoZDZiLytrNzJ2N2oraUkveC9qaEdSd09wMnkyaW4wc1FjTEJ2WktrK0lPN2RlWjBkcEZYYnQybG1zMG1oOE5aWWNkeko4SWM0T0ZjTmZVaC9zQnVyZjEybnJ5OXZUWDJxZGNVM3JoNW9XMmN1YmthUC9vNlNTcnhWS0pjaDBNSDkreFFWT3QydXYrM1FmenhrZjBVRWhwUnNJLzNYbmxja25UZHNER1NmajhiRnhyWlZKSjA4bmlxSktsZVNQN3FabWRPWjhzL29IdzNRMWVtS1JRQWlsWlJVOFBTa285SVVwbW5nN21yLzJha245VHFKWE1WdTJLUlRtZGx5c2RtVSs5QnQ2dDErOHYxemt1UGxyaStmL3hua1pZdi9FS3Jsc3pWeHBWTHRISGxFaldLYXEySEp2emZlVmU0cWxldm9kcC9DcEovNU8zalhlVDcxYXZYS0hKN3hvK3E3ZEMrL0llek8zTno5VXZjSnJXL29ydkZGWm1KTUFkNE9GZE1mVGh6T2x1enByNHVwOU9wbmdPR0ZmbUhSRmtkMkwxTlozUE9LS3BOK3lMZmovdGhyZmIvRXFlV2wzUlU2L2FYUzhyL3c4YmIyMXNSVFZ0S3lwODM3K1hscGFENm9iL1ZtNldnY3M2aHIweFRLQUFVcmFLbWhoMjFINVlrMVE4dC9XSXI3dXkvZWM1Y2JWeXhXRGxuVHV1S0h0ZXEzNUNScWhOVVgybkpSOVR4eW10S3ZCOWJ0ZXE2OXVaUjZ0YjNScTFlTWxjYmxuK3R6ajM2RjVxcXVIbkRDbTNlc09LQyswbE9TcmpvRk5FL1l2eW91bklkRGgzNFpadTh2THprNWUydHVQK3RJY3lWRVdFT3FPVHk4dkwweGRUSk9wcDRXS0dSemRSLzJHaVg3di9uMlB5Qi9VSTN2VmV2VVZNTndocHB5S2kvRnRTemI5ZFdoVFdPS3BoU2NTVGhWOVVOcXE5cTFXc29OOWVoWElkRE5TcjRSbXdBVmROcjQrKzY2RGFaNlNjbFNiRXJGdW5ualNzdnNuVytTN3YwVXQ4aEk5emFmd05yMTlQd0I1NVNTSVB3OHhZd3FSZlNVTVB2ZjZyVSt3dW9WVWNEYjd0SHZhNi9WYjcrNTA5ZmJSamVXTTFhdDlOVi9RWVgrZG5KVDk2dGVpRU5kYy9qcnhSNmI5M1NCVHJ3Mi8xd2Y4VDRVWFh0MmY2VGNzNmNWdVBtMGFwUnM2WjJidm1mc3JNeTNQb013Y3FLTUFkNE9OOGFOWldWbmFWYWdZRmwrbnhteGlrZDNMMWROZjM4TmVyaDUyV3pWWE5wZmQydkc2cXNqSFExaW1wZDVQdXQyMSt1VnUwNkZaemhqVCt3V3lmVFV0UzVSLzUwSXNmWkhDVWZTVkNiOWxkSWtzNWtaMG1TYXRUMEwxZGQyVm5aOHF2QStmY0FLbDU1KzZQMCszMXFKWkYrOHJqU1R4NHY0YlpwYnUrL2tncDZweXY1QmZ6Ky9YUTR6aXJ6MUVuZE8vN3ZGLzJjbDVkM2tmYzk5UjUwdTNvUHVsM3BKNDhyc0hiZGd0Y1pQNnF1Yy9kSXhuVHNJditBV3RxemZiTitYTHRNVjE4N3hPTEt6RU9ZQXp5Y24xOE5aV1ZubC9tUGxZREEyaHArLzVQeThiRVZ1ZlIwZVRVTWI2elJqMHdzOVByWm5CeXRXakpIbXplczBLRGhmMUh6NlB4cE5MSExGMG1TMm5mT24wN3g2OTVkeW5VNENnYnowNzhOeGpYTGVXWTFLenRiZnI1RjM2Y0JvSElvYjMrVWluL0F0NVQvSExSL1BERkdRZlhEOVBTVTZhWGV2enY3N3g4Vk43M3hqL2VndlRiK3JtSUQ3QiszbGFSRGUzZnF2VmVmS0ZFTnFjY1M5ZExmaHBkNDM0d2ZWVk5XeGluRi9iQldYbDVlNnRDbHAzejlBclJnNW50YSsrMDhkZXN6NklMUFBVVFJDSE9BaC9QMzgxVjZlb1lhMXE5ZjVuMjBhcHMvaGVYYnVkUEIzSlUxQUFBVzgwbEVRVlMxOVljMUpmck14YVllRlhXRC9zbTBsSUw5bjBnOXBrVmZmQ2liclpyT25NNGZZSThseG12emhoV0thdE5lRGNJYlM4cC9mcEFrUmJWcEowazZuWlgvRU04YU5jdDNIOHlwOUhUNSszTm1GYWpNWE5FZkwyWnp3VlRBeXlUbEw5WWdMeTk1ZTN1WDZQTVYxWDhscWFhdm42SXY3WExlYXhlNng2Mm9lK3FLMmpZMHNxbnVldlNsWXV1UnBQKzg4YnhxMXd2V3phUC9kc0gzaThQNFlTMmJ6VnNPUjI2RnJHaTU5cnY1Y2pqT3FsWGJUZ1dMQ2wzYXRhZCtXUDJkTnExZHFzNDlyM043RFdjZER0bHNKZnMzN09rSWM0Q0hDdzhOVm9JOVVTMmltcFY3WDZkT3BKVjRTbEZKdDBzL2VWdy94NjVVM0E5cmRHamZMdVhsNVVtU2ZQMENkUDN0OTZyZEZWZkwxeTlBenR4Y3pmNzREVG1kdVJwNDZ6MlM4dTkvK0RsMnBmd0NhaW15V2Y2WjFleXNERWxTVGIveVRaTkpzQ2NxUFBUQ3E2NEJNSjhyKzJOUkhJNnoycmhpc1NTcFErZWVrcVR4bzY5VFlPMjZtdkR2TDB1MUwzZjAzejhMckZPdjBMMXlGd3B6UmQxVFY5UzJmZ0cxRkgxcDV4SWR2M3FObWlYZVZtTDg4Q1N1bUxKY0VobW5UaFE4ZHVLUFV5cXZ2bmFJTnExWnF1Kysra1FkdXZSMCsyTUtLdE5VV3NJYzRPRWFoZFhYNFFTN1MvWjF5ejJQNnBaN0xyeGM5UitYeHI3WTFLTno5bXpmcklXZnZTOUphaERlV0oydTZxUEZYMzZzZ05wMXpqdTd0dkR6cWZwMXp3NWQxVyt3R2tXMWtpVHQydkkvblVnOXBzNjlCaFNjNWM3Ty9HMHdMdWNLZFljVDdHb1U1cjZ6OVFDczU4citXSlJOYTc3VHFSTnBxaDhXcVdhdDI1WnJYKzdvdis3MnlyaVJPcDV5dE1UYlgydzF5eisrLytqTDd5a3A0VmZHRHcvaGlpbkxKYkY0MWtjNm5aMmx4czNiRkt4UUtrbWhrYzNVN3ZLcnRmV0hOVnIweFllNmVjekRicTJqTWsybEpjd0JIaTR5b29GK2pJdTN1b3dMaW16YVVsZjJ1VUdYWDkxUGtjM3lCOW5GWDM1ODNqYmZ6WnVoZFVzWEtMeEpjMTEvKzcyUzh2OXcrV2JPTkhsNWVlbXF2b01LdHMzS1RKY2sxU2p2WUJ5Zm9FN3RTcitNT0FCenVMTS9abVdrNjVzNTB5Vkp2UWRkK0Q2d3lxelBvTnVWbloxWm9tMFhmZkdoQWdKcnErZjF0NVRvL1ZyMWdtV3JWcDN4dzBQVXJoV2d0TFFUYnAyeXZQUG4vMm5UMnFYeTh2TFM5YmZkVytqOS9zTkdhOGZtV01XdVdLVFc3VG9wNXJJcjNWWkw2dkhqcWwyN2ZGZHdQUVZoRHZCdzBTMmJhTm9zenpoTFc1VDZZWkc2YWRSREYzeC8yWUxQdEd6K1ROVU5icUM3SDN1NVlEVzM3eGQrcnFUNGcrclFwWWRDSTMrZkluVnVDZkNhdnVWcnNuRTdkbXJVVUo1WkExUm03dXlQYzZlOXBheU1Vd3B2M0x4VXoyeVRwQy9lZjAwZHV2Wnl5MHFUN25KdWl1TWZkZTQxb01TZlgvVEZoL0lOQ0ZUUEFjTksvSDVBWUczR0R3OFJHVlpmaHhNU0ZOMjZwVnYybjNvc1NiTSttQ3hKNnR6ek9qVnRkVW1oYlVJYVJxajNvTnYxM2J3WittTHFaRDM0L0J2bi9YeGRLVDdlcnNpd0JtN1pkMFVqekFFZUxpSTBSRTdIV2RrVGt4UWVGbXAxT2FYVzhjcHJ0SHZianhyeHdOT3FWYWVlcFB6cE1jdm16NVN2WDRCdUdENzJ2TzB6Zmh1TWZjdHh6ME9DUFZGNVRrZVZ1K2NCcUdyYzFSOVhMcDZ0dUIvV3lzZG0wMjFqSHkvMDhPeUwrWG5qS2gyeEh6SXF6QjNhdDB1U1pMTlZQKy8xN1Q5dDBQUzNKcFpvSDZWOWFQakZNSDVVbk1qdytvcDMwNVRsOUpQSDllSHJ6eWdySTEwaG9SR0ZmbTUvZE0wTnQyblgxaDkwZVA4dit1QzFwelgyNmNscStOdUNONjUwT0NGQmtlR1ZZeW90WVE3d2NGNWVYdXJZcnFWKzJoSm5aSmdMcWgrcXZ6Ny9ac0gvNzl1NVZUUGVmbG1TZE91OWo2bDIzZk1Iek9QSitmZG4rQWZXS3ZNeE4yK05VOGQyTFV2OUJ4Z0FzN2lqUDI1Y3VVU0xaMzBrU2JyeGp2dExmV1VnT3l0RHp0emNRcjJ0SXBRMlRFMzl4NU02a1pxc3ZEeW4wbjY3Tnk2OFNkUjUyNFExamlyUi9VdGZUZnVYQW12WFZiK2JSbDd3L2RKaS9LZzR6WnVFYStHeXpTN2Y3NG5VWTVyNjJsTktPV0pYalpxK0d2M0l4R0lYTi9HeDJUVHE0UmYwNXZNUEtQM2tjYjN6MGppTmZQQlp0V3g3bVV2cjJyMXZ2MjdzNjlwOVdvVXdCeGlnYTZjWUxWcStUb01HWEd0MUtlV3laZU5xelpvNldRN0hXVjEvMjcxcTArSDhWYy9zaC9acDE5WWY1T05qVTRQd0ptVSt6c28xNnpXb2tqUnBBTVZ6Wlg5Y091OVRMWjMvcVNTcDU0Qmh1ckxQRFlXMjhmTHlVczZaMHhmY3g3bEFVVGVvNHMvNmwrYlJCSkpVdllhdlVvN2FsWmVYcHhvMWZkWHNrcllhTU96OHh5TFVDMjZncnRkY1greHhuYm01K21yYXYrVHJIM0RCYlRldFdhcDZJV1dmMXNiNDRWN3RZcUwwNnI4K1UyNXVybnhjOUp5M2c3dTNhOGJiTHluOTVIRlZyMUZUOXp6eGlocUVOYnJvNTJyWEM5Wjk0Lyt1OS83K2hMSXpNL1RoNjgrb2UvK2JkTzNObzFTOVJzMXkxK1Z3NUdySHpsLzB3aU8zbG50Zm5vQXdCeGlnYTZjWVRYbi9TNldrcGlrNHFGNnBQbnN5TGFYWWg3aGVTRW5QN3BaazFiWGNYSWNXemZwSWE3K2RKMGthZU92ZDZqbHdtTjU4N2dHbEpSK1JyMytBdkx5OGxKWjhSSGw1ZWVyU2EwQ1pWeU5MVGszVjN2MzcxUFhwTzh2MGVRQm1LVTkvUE9mVThWVE4vdWdOL1JLM1NWTCtWSzhCdHhUOXJMZUFXbldVZnZLNDFpMWRvQzdYREN5NGowdktmeGp5aWtYNWp5d0lDWTJvOFA1Ym1rY1RTTktZY1JOTFhac2tIYlVma245Z2JkWDA5Wk8zdDQ5KzJyQmNVdkgzcWowOHNmUlg1aVRHajRvUzZPK25pTkJnN2Z4bGo5ckd0Q25YdnM3bW5OR3lCWjlwMWVMWmNqcWQ4Z3NJMUpoSEpxbHB5OEwzeVYxSVdPTW8vZVhweWZwNHl2TTZkVHhWcTcvNVNqL0hydFR3KzU5UzgrZ081YXB2MSs0OWlnd1BWa0FsZVpZZ1lRNHdRUFhxMWRUenlnNWF1bUtWaGcrN3FWU2Y5ZmJ4VVVob2hKc3FLMkVOM2o1S081YWthdFZyNk5aN0gxT0hMajBsU1Ewam1zaCthRi9CczRIOEFtcnBzbTY5TmZEV3U4dDhyS1hMVjZsSDF3NnFWbzMyQmxRRjVlbVB1UTZIMWkxZG9PLy8rN215c3pKa3MxWFRqU01mVU5kckJsN3dNeDI2OU5UYTcrWnJ3YWZ2YXNHbjd4YTVUYlhxTlJUZHNXdUY5dC83bjNsZDFhb1h2bW94ZWZvM2tvdW5ESDd5cnhkMUxMSHdLcUx1dUVlUThhUGlkT2tZclRYclk4c2Q1dUlQN05IcUpYUGxkRHJWTUtLSnhveWJxS0Q2WWFYZVQzamo1bnBrMHI4MTg5MVhkZUNYYmFwZE4xaU5vbHFYcXpaSldyMStnN3AwakNuM2ZqeUZseVB6UU9IbGl3QjRuRDM3NC9YQzY1OW8xclFQWERZRndsMGVIOWxQSWFFUmVuTHlmd3BleThwSVY4YXBFNm9mVm5pNTU5eGNoeVRKeDZkOEE2Z2pOMWUzamI1WEw0MGZyWlpSVld0WmFhQXFLMnQvek03TTBQOU5mRWdwUit4cUdONVl0OS8vcE1JYk55LzJNN2tPaDVZdG1LbmQyMzdTbWROWjU2MENhYk5WVS8zUVNQVVlNS3pnZVdpZTVyWHhkeWs1S2FGY3o3TDdhdHIvYWUvT0xjcHpPcFhuZEtxR3I1OWlPblpWM3lFanl0M0hHVCtzazVDWXJMODkvNDdtZlRhdDRObDlaUlc3WXJIU2ppWHAycUdqenJ0NlhSWjVlWG42MzZwdkZOMmhzMnJWRFNyWHZweE9wNGJjTVZwdnYveVFrWXZjMlB5YkZUb3pVelZQUFFBR2Foa1ZxVVpod2ZyMis1VWFlRzBmcThzcFZsRi9KUGdGQk1vdm9PaUhrWlozRUQ3bnUrOVhxRWxFU0pVZGlJR3FxcXo5MGRjL1FLTWVmbDYveFAybzd2MXZLbEV2OHJIWjFIL29hUFVmT3JvY0ZWdW5iYWVyZE9wRWFybjJjZk9Zdjdtb21zSVlQNndURVJhaWh2WHJhT09tbjNSbDU4c3Yvb0ZpRkhkMXU3Uzh2THpVcFJTUHlTak94azAvS2F4QkhTT0QzSVdVTDNZRHFGQWpoL1hUWjdQenB5N2dmRTZuVTUvTi9rb2poNXE5U0F5QXNpbHJmd3lOYktaZUEyOXhXU2p3ZEFOdXVVdTMzZmVFMVdWNEZNYVAzdzI1N2lyTm1qdmY2akxjNW91NTh6UzQvOVZXbCtGU2hEbkFJRzNiTkZONGd6cWFzMkNoMWFWNG5EbnpGeXE4UVIxZDBxYXAxYVVBc0FEOUVXWEYrUEc3WHQwNjZsanlFY1h0MkdsMUtTNFh0MzJIa3BPUHFsZTNqbGFYNGxLRU9jQXdEOTE5czJiT21xT1UxRFNyUy9FWUthbXBtdm5sSEQxMHoxQ3JTd0ZnSWZvalNvdng0M3crUHQ2NmJYQnZmZnpKWjFhWDRuSWZ6L2hjdHczdUxSK2Z5aFYvS3RkWEExUUI0YUhCR3R5L205NTg1MzJyUy9FWWI3NHpWVU91dTByaERjdDNZelFBczlFZlVWcU1INFVONk4xRnAwNmw2ZnRWYTZ3dXhXVytYN2xhNmVuSE5hQjNsNHR2YkJqQ0hHQ2dPMjd1cXlOSDdKcS9hSW5WcFZodS90ZUxkZVNJWGNOdjh1eEZZUUJVRFBvalNvcnhvMmcrUHQ1NmRPd3d2ZlBCeDhyS3lySzZuSExMek16U3V4OU4wN2l4d3lyZFZUbUpNQWNZcVZvMW15WThQa2JUWjN5bXZmc1BXRjJPWmZidVA2RHBuMzZ1Q1krUHFiTFBCUUp3UHZvalNvTHhvM2pSclpxcVI5ZTJldTJ0ZjF0ZFNybE5mdXR0ZGU5eWlhSmJOckc2RkxjZ3pBR0dDbThZcEVmR0R0TXprMTVSY2tyNWxwazJVWEpLcXA2ZStMSWVHVHVNNlRFQXpsUFYreU9LeC9oUk1tTkhEbEo4L0svNjcrSnZyQzZsekJZcytrWUo5c1A2eTUwM1dsMksyeERtQUlOMTc5cGVOdzNvcHNlZWVVSHA2UmxXbDFOaDB0TXo5T2d6TCtqbWdWZXBlOWYyVnBjRHdBTlYxZjZJNGpGK2xGejE2dFUwNGJIUitzOG5NN1ZsMjNhcnl5bTFuK08yYWRxTW1acncyT2hLZmZXVk1BY1k3cFpCdmRUNTBoWjY3TmtKVmVJUGx2VDBERDMyN0FSMXZiU2xiaG5VeStweUFIaXdxdFlmVVR6R2o5S0xDQXZSaENkRzY0VlgvcUY5Qnc1YVhVNko3VHR3VUJOZWZVMFRuaGhkcVI0UVhoVENIRkFKM0hmbklIVm8wMGdQUFBaa3BaNVNsSnlTcWdjZWUxSWQyalRTdlhmZVlIVTVBQXhRVmZvamlzZjRVWGJ0WTVycjBmdUdhZnh6azR3SWRQc09ITlQ0NXlicDBiRkQxVDZtdWRYbHVCMWhEcWdFdkwyOE5IYlVJQTI0NWpMZFArNkpTbm5ULzk3OUIzVC91Q2MwOEpwT0dqdHFrTHk5dkt3dUNZQUJxa0ovUlBFWVA4cnY2aTd0OVBBOVEvVG9NODk3OUpUTG4rTzI2ZEZubnRmRDl3N1cxWjJyeGpSYUwwZm1nVHlyaXdEZ09tdGl0K3JOcWJNMVp1UWRHbkxEUUt2TGNZbDVDeGRyK3N6UE5XN3NNTzV4QUZCbWxiRS9vbmlNSDY2MWRjYytUWHA5dXNiY09VS0RyNy9PNm5MT00zL1JFazJmOFprbVBERzYwbDZScy9rM0szUW1nakFIVkVMMnBCUk5takpkRFJ1R2E5eURZeFVjWk9acVhTbXBxWHJ6bmFrNmNzU3VDWStQWWRVeEFPVldXZm9qaXNmNDRUNEppY21hTkdXNklpTWFhL3dqRDhuZjM4L1Nlakl6c3pUNXJiZVZZRCtzQ1k5VjdudmtDSE5BRlhMMnJFT2Z6L3RlODc5WnB4RzNEdE93SVlQazdXM0d6R3FuMDZrNTh4ZHE1cGR6Tk9TNnF6VDhwajZWZWlVcUFCWEw1UDZJNGpGK1ZJeWNuTE9hK3VsQ3JZN2RwZ2Z2dlV0OWV2V3dwSTVsSzFicDNZK21xVWZYdHZyTG5UZFcrcDgxWVE2b2d1eEpLWHI3NDY5a1AzcENkOXh5czY3dGM0MXNQajVXbDFVa1IyNnV2dnQraFQ2Yi9aWENHOVRSUS9jTTVXd3FBTGN4cVQraWVJd2YxdGk1NTFlOThmNXMxYXBWVDNlUHVrUHRZcUlyNUxoeDIzZm80eG1mNjlTcE5EMzZsMXNxN1FQQi80d3dCMVJoMjNZZDBNeTVTM1hJbnFMQjF3OVF2OTQ5RmVJaDA0dVNVMU8xZFBrcXpmOTZzWnBHMXRlSW0vdnBralpOclM0TFFCWGh5ZjBSeFdQOHNGNXVybE5MbG0vVXJBWExGUkxTUUxjUHZVbGRMci9NNVZlN25VNm5ObTc2U1YvTW5hZms1S082YlhCdkRlamRSVDQrVmVlcU9tRU9nUGJzajllaVpiRmFIYnRGTGFLYXExZjNidXJZdnAwaXdzTXF0STRFZTZJMmI0M1R5alhydFhmL1B2WG8ya0hYOSsycWxsR1JGVm9IQUp6aktmMFJ4V1A4OEV5NXVVNnRYTDlaQzc1ZHE2U2pKOVduVjNmMTZIYWxvbHUzbEU4WnIzam41dVpxNXk5N3RIcjlCaTFidVZyaERldnF4bXV2VXE5dUhhdFVpRHVITUFlZ1FFN09XVzM4YWFjMi9MaGRtK1AyeU12YnBuWXgwV29VR2FGR0VlR0tDQTlUcmNCQStmbjZ5dGZQVjlWc3BadUhmdGJoVUhaV3RyS3lzM1VxUFYwSjlrUWRUckRyY0h5QzRuYnNWSjdUb1k3dFd1cktUcGVveTJYUnFsNjltcHUrVWdBb0hYZjNSeFNQOGNOODlxUVVMVnU5U1JzMzc5QmhlNG91aVc2dFZzMmoxQ2dpUXBHUjRRcXFXN2ZnMzQra2dwOTM2dkhqaW8rMzYzQkNnbmJ2MjYvdE8zOVJvL0JnZGVrWW83NDlMcS9VaTV1VUJHRU9RSkh5OHZKa1QwclJqajBIbFdBL3BzT0p4MlJQU2xGbVpyYXlzczhvNjNTMkhBNW5xZlpwczNuTHI2YXYvSHhyeU4vZlYrR2h3V29VVmw4UjRmVVYwN0twd2tPRDVjV3pmZ0I0T0hmMFJ4U1A4YU55U2MvTVV0eU8vZHAvS0ZIeDltT0tUenlxa3ljekMvNzlTQ3I0ZWRldTdhL0lzQWFLREsrdnFNWmhhaGNUcFVDTFY4djBKSVE1QUFBQUFEQlFVV0d1NmswMkJlQXlBNFkvcFd0dStwdlZaUUFBQUZSSmhEa0FaWlp6TmtkYzJnY0FBTEFHWVE0QUFBQUFERVNZQXdBQUFBQURFZVlBQUFBQXdFQ0VPUUFBQUFBd0VHRU9BQUFBQUF4RW1BTUFBQUFBQXhIbUFBQUFBTUJBaERrQUFBQUFNQkJoRGdBQUFBQU1SSmdEQUFBQUFBTVI1Z0FBQUFEQVFJUTVBQUFBQURBUVlRNEFBQUFBREVTWUF3QUFBQUFERWVZQUFBQUF3RUNFT1FBQUFBQXdFR0VPQUFBQUFBeEVtQU1BQUFBQUF4SG1BQUFBQU1CQWhEa0FBQUFBTUJCaERnQUFBQUFNUkpnREFBQUFBQU1SNWdBQUFBREFRSVE1QUFBQUFEQVFZUTRBQUFBQURFU1lBd0FBQUFBREVlWUFBQUFBd0VDRU9RQUFBQUF3RUdFT0FBQUFBQXhFbUFNQUFBQUFBeEhtQUFBQUFNQkFoRGtBQUFBQU1CQmhEZ0FBQUFBTVJKZ0RBQUFBQUFONU9USVA1RmxkaEFrKytmSmJUZi95RzZ2TEFBQVlaUFN0MTJuVXJmMnRMZ01BVUFuWS9KdDVGWHJOaWtKTU52clc2Nnd1d1VqbmduQ0hTMXBZWElsNWpoeEwwNUZqcVdwWVA4anFVZ281bVpHaG5ETU9oUVRWc2JxVUN6cjN2V3RZdjU3VnBSaG55L2E5a3VoN1pjVUpRQUNBdXhIbVNva3pyR1V6L2N0dk9FTmRSdWV1Q24veC9ndFdsMktrWGpmOVRmMTdYY0h2WGhtYys5M2plMWMyaERrQWdMdHh6eHdBQUFBQUdJZ3dCd0FBQUFBR0lzd0JBQUFBZ0lFSWN3QUFBQUJnSU1JY0FBQUFBQmlJTUFjQUFBQUFCaUxNQVFBQUFJQ0JDSE1BQUFBQVlDRENIQUFBQUFBWWlEQUhBQUFBQUFZaXpBRUFBQUNBZ1FoekFBQUFBR0Fnd2h3QUFBQUFHSWd3QndBQUFBQUdJc3dCQUFBQWdJRUljeVdVcHp5clN6QWUzOE95NGZ0V2Zud1B5NGJ2Vy9ueFBRUUF1SlBONmdKTTBiZkhGV29RVXMvcU1vdzEvcS9EMVM2NnVkVmxHSW5mdmZMaGQ2L3MrTjBySDM3M0FBRHU1dVhJUE1CcFF3QUFBQUR3WURiL1psNS9mbzFwbGdBQUFBQmdJTUljQUFBQUFCaUlNQWNBQUFBQUJpTE1BUUFBQUlDQkNITUFBQUFBWUNEQ0hBQUFBQUFZaURBSEFBQUFBQVlpekFFQUFBQ0FnUWh6QUFBQUFHQWd3aHdBQUFBQUdJZ3dCd0FBQUFBR0lzd0JBQUFBZ0lFSWN3QUFBQUJnSU1JY0FBQUFBQmlJTUFjQUFBQUFCaUxNQVFBQUFJQ0JDSE1BQUFBQVlDRENIQUFBQUFBWWlEQUhBQUFBQUFZaXpBRUFBQUNBZ1FoekFBQUFBR0Fnd2h3QUFBQUFHSWd3QndBQUFBQUdJc3dCQUFBQWdJRUljd0FBQUFCZ0lNSWNBQUFBQUJpSU1BY0FBQUFBQmlMTUFRQUFBSUNCQ0hNQUFBQUFZQ0RDSEFBQUFBQVlpREFIQUFBQUFBWWl6QUVBQUFDQWdRaHpBQUFBQUdBZ3dod0FBQUFBR0lnd0J3QUFBQUFHSXN3QkFBQUFnSUVJY3dBQUFBQmdJTUljQUFBQUFCaUlNQWNBQUFBQUJpTE1BUUFBQUlDQkNITUFBQUFBWUNEQ0hBQUFBQUFZaURBSEFBQUFBQVlpekFFQUFBQ0FnUWh6QUFBQUFHQWd3aHdBQUFBQUdJZ3dCd0FBQUFBR0lzd0JBQUFBZ0lFSWN3QUFBQUJnSU1JY0FBQUFBQmlJTUFjQUFBQUFCaUxNQVFBQUFJQ0JDSE1BQUFBQVlDRENIQUFBQUFBWWlEQUhBQUFBQUFZaXpBRUFBQUNBZ1FoekFBQUFBR0Fnd2h3QUFBQUFHSWd3QndBQUFBQUdJc3dCQUFBQWdJRUljd0FBQUFCZ0lNSWNBQUFBQUJpSU1BY0FBQUFBQmlMTUFRQUFBSUNCQ0hNQUFBQUFZQ0RDSEFBQUFBQVlpREFIQUFBQUFBWWl6QUVBQUFDQWdRaHpBQUFBQUdBZ3dod0FBQUFBR0lnd0J3QUFBQUFHSXN3QkFBQUFnSUVJY3dBQUFBQmdJTUljQUFBQUFCaUlNQWNBQUFBQUJpTE1BUUFBQUlDQkNITUFBQUFBWUNEQ0hBQUFBQUFZaURBSEFBQUFBQVlpekFFQUFBQ0FnUWh6QUFBQUFHQWd3aHdBQUFBQUdJZ3dCd0FBQUFBR0lzd0JBQUFBQUFBQUFBQUFBQUFBQUFBQUFBQUFBQ3FML3dmVmZxdmFCQnc2VUFBQUFBQkpSVTVFcmtKZ2dnPT0iLAogICAiVHlwZSIgOiAibWluZCIsCiAgICJWZXJzaW9uIiA6ICI5Igp9Cg=="/>
    </extobj>
    <extobj name="C9F754DE-2CAD-44b6-B708-469DEB6407EB-4">
      <extobjdata type="C9F754DE-2CAD-44b6-B708-469DEB6407EB" data="ewogICAiRmlsZUlkIiA6ICI5MDc5MzczNTgxMSIsCiAgICJHcm91cElkIiA6ICIzNjA3ODIwMzMiLAogICAiSW1hZ2UiIDogImlWQk9SdzBLR2dvQUFBQU5TVWhFVWdBQUJIRUFBQUkxQ0FZQUFBQlI4V1lCQUFBQUNYQklXWE1BQUFzVEFBQUxFd0VBbXB3WUFBQWdBRWxFUVZSNG5PemRkVnhWOXhzSDhNOE51aVFFSkJRUUxCUzdVQ3pzMmM3V2JlbzJGNjU3cnJmZjBqbm41dWJjck9uczdtNXNMT3pBUnFRVWFiangrK1BLNFI0dWNTL2M0T3JuL1hydHRYdk9QZkVGdVhHZTgzeWZSNkxJaWxlRGlJaUlpSWlJaUlnc1R1NFVJaW50T2FrNUIwSkVSRVJFUkVSRVJCWERJQTRSRVJFUkVSRVJrUlZnRUllSWlJaUlpSWlJeUFvd2lFTkVSRVJFUkVSRVpBVVl4Q0VpSWlJaUlpSWlzZ0lNNGhBUkVSRVJFUkVSV1FFR2NZaUlpSWlJaUlpSXJBQ0RPRVJFUkVSRVJFUkVWb0JCSENJaUlpSWlJaUlpSzhBZ0RoRVJFUkVSRVJHUkZXQVFoNGlJaUlpSWlJaklDakNJUTBSRVJFUkVSRVJrQlJqRUlTSWlJaUlpSWlLeUFnemlFQkVSRVJFUkVSRlpBUVp4aUlpSWlJaUlpSWlzQUlNNFJFUkVSRVJFUkVSV2dFRWNJaUlpSWlJaUlpSXJ3Q0FPRVJFUkVSRVJFWkVWWUJDSGlJaUlpSWlJaU1nS01JaERSRVJFUkVSRVJHUUZHTVFoSWlJaUlpSWlJcklDRE9JUUVSRVJFUkVSRVZrQkJuR0lpSWlJaUlpSWlLd0FnemhFUkVSRVJFUkVSRmFBUVJ3aUlpSWlJaUlpSWl2QUlBNFJFUkVSRVJFUmtSVmdFSWVJaUlpSWlJaUl5QW93aUVORVJFUkVSRVJFWkFVWXhDRWlJaUlpSWlJaXNnSU00aEFSRVJFUkVSRVJXUUVHY1lpSWlJaUlpSWlJckFDRE9FUkVSRVJFUkVSRVZvQkJIQ0lpSWlJaUlpSWlLOEFnRGhFUkVSRVJFUkdSRldBUWg0aUlpSWlJaUlqSUNqQ0lRMFJFUkVSRVJFUmtCUmpFSVNJaUlpSWlJaUt5QWd6aUVCRVJFUkVSRVJGWkFRWnhpSWlJaUlpSWlJaXNBSU00UkVSRVJFUkVSRVJXZ0VFY0lpSWlJaUlpSWlJcndDQU9FUkVSRVJFUkVaRVZZQkNIaUlpSWlJaUlpTWdLTUloRFJFUkVSRVJFUkdRRkdNUWhJaUlpSWlJaUlySUNja3NQZ01pY3NuSnlzWFQxVHV3L0VvZUVlNm5JemMyejlKQ0lpSWlJaUtnVTl2WjI4UFB4UlB0V2pUQjBRQmM0T2RoYmVraEVGaVZSWk1XckxUMElJbk9JUFgwSlAwMWZpSHZKOXkwOUZDSWlJaUlpTXBCUGRYZTg5K3BJTkkrb1krbWhFSm1VM0NsRVV0cHpET0xRRXlIMjlDVzgrOFYwU3crRGlJaUlpSWdxNmVjdlgwV3pSZ3prME9PTFFSeDZvbVhsNUdMOG05OExHVGplMWIzdzh2TmowYVJSUTNoNnVGdDRkRVJFUkVSRVZKclV0UHM0R1hjR2YvdzlCOGtwS1FBMEdUbXpwbjdJcVZYMDJDb3JpTVBDeHZUWVc3cDZweERBcWU3bGhkbC8vSXJvamxFTTRCQVJFUkVSVlhHZUh1Nkk3aGlGT1gvK2l1cGVYZ0NBZThuM3NYVDFUZ3VQak1neUdNU2h4OTcrSTNIQzQxZGVHQXRYRnhjTGpvYUlpSWlJaUF6bDZ1S0NWMTRZS3l6SEhEMWp3ZEVRV1E2RE9QVFlTN2lYS2p4dTBxaWhCVWRDUkVSRVJFUVYxYmhodVBBNDRWNnlCVWRDWkRrTTR0QmpUN3VOT0tkUUVSRVJFUkZaSnk5UEQrRnhUazYrQlVkQ1pEa000aEFSRVJFUkVSRVJXUUVHY1lpSWlJaUlpSWlJckFDRE9FUkVSRVJFUkVSRVZvQkJIQ0lpSWlJaUlpSWlLOEFnRGhFUkVSRVJFUkdSRldBUWg0aUlpSWlJaUlqSUNqQ0lRMFJFUkVSRVJFUmtCUmpFSVNJaUlpSWlJaUt5QWd6aUVCRVJFUkVSRVJGWkFRWnhpSWlJaUlpSWlJaXNBSU00UkVSRVJFUkVSRVJXZ0VFY0lpSWlJaUlpSWlJcndDQU9FUkVSRVJFUkVaRVZZQkNIaUlpSWlJaUlpTWdLTUloRFJFUkVSRVJFUkdRRkdNUWhJaUlpSWlJaUlySUNET0lRRVJFUkVSRVJFVmtCQm5HSWlJaUlpSWlJaUt3QWd6aEVSRVJFUkVSRVJGYUFRUndpSWlJaUlpSWlJaXZBSUE0UkVSRVJFUkVSa1JWZ0VJZUlpSWlJaUlpSXlBb3dpRU5FUkVSRVJFUkVaQVVZeENFaUlpSWlJaUlpc2dJTTRoQVJFUkVSRVJFUldRRUdjWWlJaUlpSWlJaUlyQUNET0VSRVJFUkVSRVJFVm9CQkhDSWlJaUlpSWlJaUs4QWdEaEVSRVJFUkVSR1JGV0FRaDRpSWlJaUlpSWpJQ2pDSVEwUkVSRVJFUkVSa0JlU1dIZ0FSQWJzMkxFVmEwbDFoZWZEWU55dzRHdjBrM0l6SGtUMmIwVy9VUzVCS0xSOFB6czNKeHFGZEd4RGV0QzJxMXdpdzlIQ0lxQXJMeWM0VUh0dlpPVUFxazVXN1QxNXVEdTVjdjRLZ091Rm1lYzlUcVZSVjRyM1Ywdkp5YzVCMDk1YXdIQmhjeDRLajBiVi82MnJjVDAwU2x2dU9lTkhzWTRpTjJTRTg5dkx4UTYzUSttWWZnNkh1SmR5RVdxV0NiMEJRcFk1ejdzUmgxQXF0QnljWE4rTU1qSWpJQ2pDSVExUUZ4QjNkajV0WEx3akxWVG1JOHlBMUdlc1cvb1hUUi9kQnJWYkR5OGNQN2JzUHNQU3djR2puQnF4Zi9EZldML29iWHI3KzZENXdESnBGZHJIMHNJaW9DdnAwd2lEaDhiaTN2MGFEcHEzTDNlZE1iQXdXemZnUkRrN09xQmZSRWtPZmZ4czJ0blpHSDF0ZWJnNVd6djBOU3FVQ28xLzkyT2pITjZXMGxIdnc4UEl4NmpGdlg3dUVQNzk5VDFpZVBIK3JVWTlmV2NjUDdCUjlmbHNpaUxOb3hnL0M0MVlkZTFwRkVHZlRzams0Y3l3R2JoNWVxQmZSRXRIOVJ4cjh0NU40K3pwbVQva1VFb2tFdmdGQmFOTzVOOXAxNjIraUVUOGUzaDNUWFhqY3RmOUk5SHo2T2IzMzNieDhMcmF2V1Nnc1Y3WFhJdEdUaEVFY0lqS0lqYTB0THA2SmhWcXRCZ0JzV2ZFdm1yVHRER2NMM2dWVEtoWFl0MldWc0p5U2VBZlZQS3BiYkR4RWhycWZjZy9mdmZPc1JjNzk0N3pORmptdnRUbHhjQmNBSUNjckUwa0p0MHdTd0xsN0t4NXpwMzZGMUtRRUFJQ1BmeTEwR3pCS1p6dVZTb1cwNUVTam43K1FsNCtmUWR2bjVtUmo1ZHhwaURzV2c5ZS8rQlUxQWtOTU5ETHpTRTY4RFhzSEo3aTR1VnQ2S0ZXR1VxSEE1dVZ6NFZlck5wcTI3VnlwWStWbVorSEN5U01BZ1BTMEZKdzh0QnQ5UjA0dytEaHhSL2NEQU5ScU5lN2V1aVo4TDZucUZBWDV5TS9MUlg1ZTNxUC81eUkzSnh0NU9Wbkl6YzFCWGs0MmNuT3lrSmViZzl5Y2JEUm8yaHAxRzdXdzlMQ0pxQXBoRUllSURPTGs0b2JvdnNPeFlja3NBSnBwQ1J1WHpNTFE1OSsyMkppT0g5aUo5UHNwd25KQWNCaEM2ald5Mkhpc2xmWWR1cXFzK04yL004ZGlvRktwTERTYTBrVzBpdEo3V3pWUUpYOEcwc2pNU01lbE04ZUY1VllkZTVqa1BFN09ic2pQeXhHV3Q2NzhGelVDZ3RDd1JUdlJkbGtaRC9EOXU4K1paQXlBWVhmWUg2UW00ODl2MzBYcW95bkJjNmQraGJlK25nNTdSeWRURGMva0Z2N3hQVzVmdnd6ZmdHRFVpMmlCM3NQR1F5S1JXSHBZRm5QMzFqVXMvUE1IM0wwVkR4dGJPL2dHQktGR1lIQ0ZqeGNYR3dPRm9rQllidDZ1Syt3ZEhBMCt6dWxIUVJ3QWtFcWxhTnk2WTRYSFZOeWx1RmlrSkNWQXBWUkNxVkJBcVZSQXFWUkNwZElzcTVSS0tKVUtLQXJ5b1Nnb1FFRkJQaFNLZ2tmTFd1c0tDbENRbDR2OGZFM0FwaUEveitCZ2swcXBaQkNIaUVRWXhDRWlnMFgxR0lpWTdldnc0RkVkZ0tON3Q2QmQxMzd3RHdvMSsxalVhalgyYkZnbVd0ZXA5MUN6ajRNc1o4SDBiMFVYQkZYRjQ1SnFiaTNCdldFdnZvdVdVZUt4cXRWcW8xeDhINC9aQVpWU0NRQ1F5MjNRdEsxcHBtcTZ1bnZpbWRjK3haL2Z2UWVWVWdtMVdvMkZNMzdBeE0rbXdxOW0xY3h1Y2ZQd2dydVh0eERFU1UxS3dPSy9KK081Tno2MzhNZ3E1dWJWQzdoMTdSSUFUV2FVczZ2YkV4dkFVYXZWMkxOeE9UWXZueXU4eHhiazUySHUxQzhyRmFpTDNiOU50Tnl1V3orRGo1R2FsSUM3dCtLRjVkQUdUWXlhT1hYOXlqbHNYVG5mYU1lcmpIc0pOeXc5QkNLcVloakVJU0tEeVcxczBXdklXR0VldmxxdHh1b0ZmK0RWVDZhWWZTeG5ZdzhnOFU3UkZ4d2Z2NXBvM0xxRDJjZnhPREJXUWVpMDVFUW9GUW9BZ0V3bWg0ZTNyMUdPK3lSNTdmTmZUVmJYNHVTaDNWZ3cvVnVUSEx1cStmYnRaMkJuN3dBZnY1cm9QbWdNZlB4clZlZzR4L1lWQmVRaVdrWEIwZG5GV0VQVUVWeTNJWG9NZWdhYmxzMEJBT1RuNWVMZmFWL2h6YS8vcUZDMmdxbEpKQktNZk9sRFRQNTRBckl6SHdMUVpNZnQyN3dTVVQwSGliWlZxOVZRR2hod0xYd3ZLYVFveUsvUU9PVTJ0bnB0RjdOdHJXaTVaUWZUWkYxVmRTbUpkN0IwMWhURVg0Z1RyWmZKNUdnUjFRMjJkdllWTys2OUJGdzlmMXBZcnRPd1dZVmVsNmNPN3hVdE4yL2ZyVUxqS1UxWWVGT1RCM0VrRWdua05yYXdzYldEamEwdGJHM3RZV05uQjF0Yk85alkyc1BXemc0MnRuYWNIazVFT2hqRUlhSUthUmJaQlhzM3I4Q2Q2MWNBQU5jdW5zR3B3M3VNbXM1Y0hvV2lBT3NXL1MxYUY5YXdHYTZjTzJHMk1RU0ZoWnVrTm9ZbGZQRGo3RW9mSXpzekExKzlObHhZYmh2ZEJ3UEd2RkxwNHhJWlNxbFU0RUZxRXRScU5SSnZYMGZuUHNNcWRKeWJWeThpNFdiUkhmKzIwWDJNTmNSU2RlazdIRmZPbmNMbHM1b3BYQ24zRXJCczFpOFlNM0VTQU1ESnBSbysvcVgwQzh4djN4b2pQRzdYclQ4NjluNjZ6UFB0MmJnY01kdldWSGk4cnU2ZWVIcnNHL2ozdDYrRmRldVgvSU9RK2hId3IxV1VvWm1hZExmUzA4QStIRmV4Mzc4K21YR1pHZWs0ZFhpUHNHenY2SVJHeGFheVBlN3ljbk93ZmZWLzJMdGxwVTRBemRlL0ZrYTg5RUdsc202UDdOa3NtazdVb2RmZ0NoK25rTDJESXlKYXRxL3dtRXJpVjdNMkdyVm9ENWxjQnBuTUJqSzVIREtaSERLNUhISzVEZVEyTmtYTE5yWkY2eDc5UCtOQkdsYlAvME00M25OdmZnSGZnS0NpWUkydHJkNkJ4ZElvRlFva2FHVWpHZXJoZzFRaDYwemY3YlVac2k4QUJBU0ZQYkZaYlVUR3hpQU9FVldJUkNKQjN4RVRNT083b3E0aEc1Yk1Rbmp6U01qbE5tWVp3OTVOSzRRQ29JWDJiMTJOL1Z0WG0rWDhBUERSejNQaDZXMVlFZERIV2V6K2JVTGF2Vnh1Zzg1UG1YNXEyL2R6TmxUNkdOTytlRjNVWWVhclAxZVlOTnZDbWd4NzhWMkQ5OW16WVprb1E2NXIvNUh3TkxCWXJxR0M2elFVTFdjOFNCTmRMTHA3ZVZmb3VBZDNyaGNlZS9uNnc3dEdJTEl5MGlzMlNDMVNtUXdPanM0bFBpZVJTREJpd251WS9QR0x5TTdNQUFDY09yd0h0ZXRGSUxKclgwaWxVcjA3K1RnNE9wVzdyWU1SNnRkRXRJcEM4M1pkRVJ1ekhZRG1BblBCNzkvaXJXLytxSERXaHJrZDNMNU9ORFd6ZGNlZWowMlFYaCt4TVR1d1ljay9lSGhmZkxFdWtValFvZGRnOUJveTFxRFA5NXpzVE9Sa1p4V3RVS3RGV1czdVhqN3c5cXVKdEpSN3BSN0R3ZEZKNTNWeTljSnBwTndyK3V3UENBNFR2WC9yeTlYZEU5VjlTODVBdGJOM3dMTnZmR2J3TVFzbDNyNHVXdmJ5OFRPNFlIaDUwaCtrNHRmUEpsWjQveU43dHVESW5pMFYzdC9RYzM4L2UzMmxBMWRFcE1FZ0RoRlZXR2lEeGdnTGI0ckxaeldaTDJuSmlZalp1cWJjdTc3R2tKR2VoaDFyRjVuOFBPV1J5Y3dUc0xJRWxWS0pEVXRuR2JTUDlsMXMxMm9lMkx0bFphWEcwSFB3czJhNmlCSVhtcFJLcFdZNHAzVW9YbWRHSDhmMmlyTWVJbHAxTUh0Tmx3ZHBSY1hPN2V3ZDRGU0JEbnJabVJrNGVXaTNzSnlTZUFlZnZ6TEVHTU5EUUhBWTN2eHFlcW5QdTdwN1l2RFlOekQvdDIrRWRXdi9tNEZhWWZWRjJTMVZ5WUF4citEeTJlTjQrQ0FOZ0tiTDArcjVmMWkwOEwyK3NqTXpzR2Z6Q21GWktwV2lYZmNCRmh5UitkeTRjZzdyRnM3RTljdm5kSjd6OGF1SnA4ZTlpZUM2RFV2WXMyeDdOaTRYdGFRdTduN0tQVkhXV0VsS2FvTjlaTGU0bzk2VmM2ZHc1ZHdwZzhmWHRrc2ZEQjc3dXNIN0VSRlpHb000UkZTaWo1OHZLalRZcEUyblVyK0VSL2NiS1FSeEFHRDcyb1ZvMmFHSHliTVlOaTZkZzd6Y25QSTNOREdaL1BGOUcxV3BsTml6Y1htRjkwOUx1VmVwL1FHZ1M1OWhaZ25pcUZYaUlJN0V3a0djT1ZNK2c4eEVHVzBGQlhrbU9hNjI0b1dtYlMyUXpWQllhQmZRWk5CVXhLRmRHMUNRYjVyZmw1MTkrZlZ0R3JmcWdMZzJIWEh5a0NZNEdocmVCRTdPcmlZWmp6RTRPRG5qNlhGdllmYVVUNFYxUi9ac1J2MG1yZENvUlh0NCtmZ1pYUEQ3NnZsVCtQUGJvb3hQVXhVTTM3RnVFWEsxc2tiOGc4S1FucGFNOUxUa012Y3IvamwwN2RLWlNvK2xlRmFacVZ3NWR4TGIxeXpFbFhNbmRaNnpkM0JFdDRGajBMNTdmOGhrVmVkekxpY3JFNmVQN2pQS3NSN256MjhpZXJ6eDNZdW9rcGIrTTBVME45c1lqTkVOcHJKZmRQUHpjb1hIWlJXU0RHM1FHRUZoRFlRN2VEbFptZGk1YmpINmpIaWhVdWN2eTRYVFIwVXAyVEs1SEs5OTltdUZwMHNZWXZITXlUaC84ckN3Yks2cFkyUmE2aXFXaVpOcGhPazZscVFvRUFkeGJPek1IOFJKdkhWTmVGemFsSW15S0JVS25TSzN4bVJuNzZEWGRnT2ZtWWc3TjY0aXV0OEl0REJ5OFZaVGFOQzBOWnBGZHNIeEF6c0JhQUk3MnA4blZWRjZXb3JPdi9XdCtJdVkvclhoR1VRVjJhZTRIK2R1Z2xRbXEvUnhTblArMUJGc1g3MFFONjdvWnQ1SUpCSzBhTjhOdlllTk4ycTNKMlBadjIyTjBRS3JjaHZ4NS9mN3ovWTB5bkZMTW1YU1MwWTcxamN6VjhQV3poNGVYajRHZjlmVC9uNVpVcFpUV1RZdm55dktySHBjT2pBU1dTTUdjWWlvMHFMN2o4U3N5WjhJeS91M3JVRlV6NEZ3Yy9jeStya3lNOUt4Wk9aa1VhMkxUcjJISUNBNHpPam5La254b254UDBwMDhjMzFoczBSTGE1VktKVnFXU2sxM0FmVWtLSDdSYm9tYUtIZHZGd1Z4VGg3YUxab1dwVTA3YXdRQUlscEc0Wm5YUDhXeC9kdVFmbDh6SlVzbWwrUDlIMmJCMmJVYUFHRDEvRDl3ZEsrbWxrU1ROcDB3WlB4Ynd2N0g5bS9EcW5tL0F3QTh2SHp3em5jemhlZituZlkxTHNZZEF3RFk2ZGxweXNuRkRlLy9NTXVxQ29JT0dQTUtMcDA1anJxTm1xUHZ5QW5DNzYycTJySnlYb1c3WGxtTDdNeUhPSDVnSnc3djNvUzdXZ0ZPYmNGMUc2THZpQW1vV2J1dVNjYndydFpyb1N5VFAzcXh4UFVGK1htSTBhcDU1K2JoaFhlL202bjMrL1c5T3pjdzdZdWk2VlBGYjhJVS94d3dKbU1lVy92N0R4RTltWjZjcXc4aU1wbjZqVnZCUHloVTZGU2xLTWpIZ2UzcjBHdkkyQkszejhuT3hQRURPeEVaM2RmZ0M1T2xmMDlHUnZwOVlkbkR5d2RkKzQrcytPQU5wRklwUmN0UFVoRG5jVlo4T3BVcDc0THJ3OXBiak9mbld6NklVN3l3cUNGVVNpVjJyVjhpTERlTGpJYW5kdzFoK1VGcWt2RFlyMmFJS0tzbU8rT2g4TGlhbDdmb09lMnBiUFo2WnVJQXVzSGpxczdSMlJYdi96RExLb3FEeDErSXc5RzlqMmRHZ1ZxdHh1VXp4M0Y0ejJhY2lZM1I2VFpWcUhiOXh1ZzJZRFJDR3pRMjZYaDhBNElxdGYvaDNadEVXWW9kZXoxZGFuSHdraFNmRmxhVnBva1JFUm1DNzE1RVJ2Ynl4ejhadk0vS3ViL2hYc0xOU2gxajk0WmxPSC9xaUVIN1pLVGZoNk9UaTFFQ0VkSDlSdURmYVYram1tZDFkQi80REZwRTZhYjlQM3lRaGoyYmx1UFF6ZzNJeTgyQm82TXpta1oyMGZzY01kdlg0dHlKb3FsTUVva0VRNTUveTZ6ZFE1U0tZa0VjRTM4SnpNdk53Wm9GZnlEdVdBd2NISndRM1c4RVduZnViZEp6bHVib3ZzZnpRZ2NRQitja0VvblZYVFJYTmRxWk9EYTJkbWEvV0VwUFM4R0QxS0phSnZiRnVpOXAxejZ4dGJNWEJlMXM3ZXh4YlA4Mm9mdU5SQ0pCcDJMRjJyVTc0eFMvTU5WdXcrdnVLWjdpcWYxNzBhY21qalVySzRDVGVQdDZxZGtXNVRFa1U2Kzg3TUdDL0R3cytmdG5VV1pENDlZZDBXUFFNM3FmWThIMC80bGEwTC8vZzJIRjRFdGlyQ0R5cG1WenNIUGQ0bEtmRHd0dmh1NkRScHV0Qms5bEtCUUYySzFWWTgzWnhRMXREUHdzVkNyRm45L0ZwMU5WTk5zMEt5TWRTLzZlTFBwKzBqS3F1K2d6czBIVDFxTG5nK3MyeElpWFB0Qzd5eHdSa1RZR2NZaU1ySFo5dys5a0ZVK3JyOGd4WW1OMkdMelAra1YvSSs3WWZ0U3UzeGgxR3pWSHUyNzlLM3p4MnFoRmV3d2UrenBhUm5VdnRZVms2cjBFVWFIYkxhdm1vM0diVG5yVkg3bHg1VHpXTFJTbllyZU43b093OEdZVkdtOUZhVi9zbXlNTFo5VzgzM0ZzL3pZQW1ucER5MlpQaGF1SEYrbzNibVh5Y3hlM1pPWmtzNS9UWEpSYWhYaDVkN2J5OG5LeWhjZjJlazRiTXFZcjU0c0t0YnE1ZStIVGFlSU9PZHFCZ05HdlRrS0RwcTJGWlVWQlByNS9iNXl3M0toRmUvajQxeEk5cjUySm8vMGNBS1JydFdmMnFPNHJlazRjeE5FL0U0ZE1ZOE9TV1VoTktncklPYnU0WWRDekV3M3FaRmI4ODg3Ykw5Qm80NnVzcUI0REViTnRqYWo0c28ydEhScTM2b0RJcnYxTU5tM0tGUFp1V2lGNjNYWHFNOVRnREQrMXVuZ21iZVZyMnAwNUZvTVZjMzlEUnJxbUk1dE1Kc2ZUNDk5RVlIQWRVUkNuOTlEeENBaXVnNjByNXdNQXJsMDhneWtmVDhDQU1hK1dlTlBMVk55MWdrYUdaREVCbWdDM1l4VXVyRTcwSk9FM1ZhSW4ySTJyNTVHZmw0dnpKdzhqK2U0dHRLOUVPMVdKUklLMlhmcVV1VTF3M1lZSXFkY0k4UmZpQUdqYTlSN2J0dzJ0T3ZZb2M3L1VwQVRNbWZLWnFHYUJsNDhmK2d3M1hmSGswcWkwN3VTWm82anhtZU1IZE5jZGk3RklFT2R4VnFEMXQ4VXBjcFdUbDVzanF2K2diKzBYWTlKdU54eFNQOEtnZmZkdVhpbGNMRW9rRW5RZE1FcjAvTzNyVjRUTURRY25aNTFBVFdFZEhRRHc5UEVUUFplWFUzUXhYZnozVWw1TkZxbE1idkdDMjZaU3ZVYnBoYWNMOHZORVdWVmxiYXRVS0pDV25LalhPYTlkUElPWWJXdEU2d1k4WTFnQXA2cHpjWE5IdTI3OXNYUGRZdmo2MTBLYkxrK2hlZnV1QmwrOFcxcEcrbjNzV0x0SVdIWno5MEs3cnYzSzJLTmt4ZXZTVk9ZelBDMDVFV3NYL29VengyS0VkYTdWUFBETWE1OGlxRTU0aWRNNXV3OGNBeThmZnl5YjlRc0s4dk9RbTVPTnhUTi9RdHl4L2VnNzRzVUtkOUV6eEtSZjVsZDQzeTU5aDZOTDMrRkdIQTBSVlJTL3FSSTlvYkl6TTVDU2VFZFlEcTdieUN6bjdUWmdGUDc2L2tOaGVmdWEvOUNpZmRkUzA4ZXpNdEx4OTArVFJQUGc1WElidE9uOGxLZ051akY4K2NleWNyL0FLNVZGTlFWTTFRSmFtN05yTmRIVWo4SjFsdkQ1NzZXbjVSdlRseFBOL3lWUnU5dEpWUWppL1BibEc1WWVRb1hsWkdXS2xxVlNLVzVkdTJUVWMvalhyRjNxZTRaYXJjYmxzOGVGNWRCNitnZHhIdDVQRlYwc05tblRDWDQxUTBUYjNMeDZRWGhjSzdTK1R2YWk5dnVxbDQvNG9pd3Z0eWhEU1RzVEp6MHRCVisvVVhadHIyRXZ2b3VXVWFZcCtsMzhaMUNyMWVWbVpWNjdkS2JjVGt6Nmp2bURIMmVYK2x6eEZ1TmxiWnVVY0FzL2ZqQyszUE9sMzAvQi9OKy9FVTJqQ204V2lTWnRPcGE3cjdYcDFIc0k2amRwWlJWVHBrcXpkZVY4VVRaUnp5SFBWV2dhdGM1MDZBcTgxK2RrWldMWGhxWFl1M21sS1BCYXIzRkxESHZoSGJpNGVaUzVmN1BJTHZEeHE0bjUwLzhudkZlY1BYNFE1MDhkUWV1T1BkRnQ0Qmk0Vml2N0dFUkVsdittU2tRV2NlUHFlZEZ5U0QzekJISEN3cHVoVm1oOTNMaWlPWDlhY2lLTzdkOWVZamFPb2lBZnM2ZDhMcm9vQW9EK1kxNkdWN0U3M09haVhSaFNib2FML2Q1RHhtSEI5UDhKZHhCZDNUMHJsVEZWR2VWOU9UVzMwcm9OVllSMmhvUktxVFRxc1QycSs2Sm03WHBHTzE1Vmw1VXBibytlbEhBTHYzNDIwYWpuK0dibTZsS25hZDI0ZkU2VXVXRklKczdxQlg4SUY0c3l1YnpFOXJzM3RkNDdnOExDUmM4OVNFMFNYV3o2K05jVVBXK3NtamlhYkNkbCtSdEMwKzQ5Snp1ejFPY2RISjExdXZ1b1ZNckhkbHBoUVg0ZTV2enlPUjQrU0JQV09UZzZZL0RZMTh2WXkzbzVPcnRZZFFBSEFIb01mZ1lPVHM3WXQyVVZhZ1FHb1VWN3pmUWpsVXBsVUhhYVNpa3U3R3hJRUNjN013UDd0NjNHM3MwclJUZFc3T3dkOE5UdzV4RVozVmZ2WS9rSGhlTHRiLzdFbXY5bTRQQ3VqWS9HcHNUQm5SdHdiUDkydE92YUQyMmorNGlLcVpmbjFyVkxva3hoUzZzUkdHeVJndlpFVDRySDh4T2FpTXAxNC9JNTBYSklYZk45eVl2dU4xTFUxbmZIMmtWb0VkVk41OHVZb3FCQTUwdFg4M2JSYU51bGoraE91em1aT3hNbm9sVVUzdkQrSGVkT0hJSzlneU9hdCs5cXNUbnBDVGV1V3VTOHBURlZoNlhjbkd5akhydEZWRGVEZ3ppbW5EYWpWcXROMnFJMlM2czdreWxJSkpJeTY4bWNPTGhMZU96bDQ0ZnF2cVZQdnlrdXRFRVR4RitJUStiREIralk2Mm1kaXlpVlNvVkxaNHJlZTRLTHZXOG0zcjRoUEhaMTl4Uk5XeW5JenhOTjU2aE1yYUEvdjMwWHQ2OWQxbXZiM1J1WFlmZkdaYVUrUDNuK1ZwMnNKcFh5OFEzaUxQbDdzdWgzSjVGSU1IekNlMVU2KzJIZjVwVjZiM3Z2emcyRHRqZW11aEV0VFZJVHlObTFHbm9QSFljMm5YdWpJRDhQRW9rRTF5NmV3ZUtaa3pIeTVRLzA3dVNuTEJiNGxNdExydCtuTFRYcExtSzJyY0hoM1p0RUFWb0FpR2daaGY1alhvYWJ1NWYrUDh3anRuYjJHREx1VFRTTDdLSnBibkZIODk1UmtKK0gzUnVYWWMrbTVRaHIyQXh0dXp5RjhLWnR5eTEyL2RmM0graGs3VnJTTzkvT1FJM0FrUEkzSktJS2VUdy9vWW1vWEZmUG54WWV1N3A3d3RQYmZKa3REWnEyaGwrdDJrSlFJRFVwQWNjUDdCRHVyaFd5ZDNUQ2hBOS93SXp2MzhmdGE1ZFJLN1EraG94L3E4UmpmdkRUYkRnNkdkYk9OdjVpSE9iOStwVkIrMmdIY2N4UkV3ZlEzTFh6RHdvMXk3bktNdVdUbHkwOWhDZkdxNS8rWXJVdHhyVnJ3cGlDcloxOW1WTjlFbTRWZFFwcTFETEtvR05IUnZkRnM3WmRzSFA5RW5UdHJ6dTk2ZHJGT0dSblpnRFF2RDhGaFRVUVBaOTQ1N3J3dVBnMHJGeXRZczhBWU9kUUZJaHlxZWFCajB1b1ZmSHRXMk1NR245RkZTL09XNUNmVis1MGxSb0J3U1YyVXRTZStsVFYzTHAyQ2FjTzd4V3Q2elZrTE1LYnRiWFFpUFN6NXI4WmVtOTc0OHA1SWRQVjNFYTR1Sm0wc0hOaC9ha2RheGRoeTRwNVVLbFVtRHYxUzd6eDVXK281bG05M1AyTFo2b1U3MDRsYktkUzRjS3BvemkwYXdQT256eXNFL1QyRHdwRjN4RXZJclJCa3dyK0pFVnExNHZBMi8vN0V3ZDNyTWYyMWY4SlU4ZlZhalV1eGNYaVVsd3NYTnc4MExCNUpCbzBiWTNRQmszTTJwR3pvaDczN250RWxzWWdEdEVUcUNBL0R6ZmppK282bURNTHAxRFhmaVB4NzI5ZkM4czcxaTVDODNaZGRTN083QjJkTVA2ZGJ6RC85Mjh3WnVJbnBYYStjblJ5TWJnZ1pVWHVoSXNLRzVmeUJaRElVTTR1YmhqOTZzZkNjblVURnJnTUNtc2dPcGV4cGFlSmd6aGQrZzVIcTQ0OUszWE1QLzczRGg0KzZ2cGs3K0JVNXJZVFB2d0JXMWZPeCs0TlN4SFJzcjNCNTdKM2RFTHZvZU5LZk81TWJGR2g4WG9STFhTeVZiVHI1ZmpYRWdkZWk5L0YxNzdJa1VxbEZtMDFYSHphUTM1ZUhzcXJmV3Z2NkZTaFRvcVdGQmhjQjA4TmZ4N3JGLzBOUUpQWnlVS3QxaWMvTDFmSWFzdElUOE9jWHo3SHhNOStLVGU0b1QwZEd0QzlFWk40NXdhT3greEE3UDd0SlFhanE5Y0lRUGNCbzlHa2JlZHlhMFpKcFRKUjFtenhLWXZhWkRJNTJuY2ZnSllkZW1EZmxsWFl2MldWcUE1Z1Jub2FEdTVjajRNNzE4UEcxZzVoNFUwUTNXOEVhb1UyS1BXWWxzYnVlMFNteFNBTzBSUG8rdVd6b2k4eklYVU42OTVpREkxYWF0cjJGcVlRSjkrOWpiaWoreEhSU3ZmT3VZdWJPMTZaOUxPNWgxZ2lSVUZSSzJwelplSlVGYysvOXorem5PZWZueWJwdGQzaytWdkwzMGdQeTJkUHhhRkhkUWtLTld6UkRzKzk4YmxSanE4UFd6dDdOR25UeVN6bnF1YnBqU2FlM2lZN2ZucGFzbWk1VnUxNmxhNWhwVjFBVkR1RHBTUnl1UTE2RHgySFJpM2JJekM0amtIbmVaQ2FoTnZYTHFOaGkzWTZ6eFhrNXlFMlpydXdITjRzVW1lYmVLME14NW9oNHZiTjJrV05nY3BkNUl4NjVTTVU1T1dWK3J4MjFsenJUcjNLN2VSalgvRTJSWjBBQUNBQVNVUkJWR3dzeGNkcWF0Kzk4MXlwenhVVWlIL09zclpWRnB0K1c1Sk92WWNnOGRaMUpOMjlWV3BtSjVsR1VzSXRveHlueCtCbkVYOHhEdGN1bmdFQTNMbHhCVXYvbVlKUnIzeFU1bjdGL3o2MGJ3cnQzN29hcStmL1VlSitOUUpEMEtYdk1EUnAwNm5jNEUwaGI3OUFmUFhuY3IyMkxXUm43NEN1L1VlaVk2L0JPTHB2SzJLMnJzRzloSnVpYlFyeTg1Q2NlQWMrL2tHaTlkLzh0VXJ2OHl6ODgzc2NQN0JUV0RiR1orbTJWUXV3WmVXL3dySWx1aElTUFVrWXhDRjZBbW0zM3dWMDZ6cVlnMFFpUVllZWc3QnMxaS9DdWgzckZwVVl4S2xLRklxaUlJN3NDY3ZFcVJmUjB0SkRNSW56cDQ3b3JqdDVHTm1aR1hCME5teUtYbm1VU2tXVnFsdFFsb3EyV2s1T3ZDMWE5aXFqSmJTK3RBdFA2NXRCcDI4QUp5YzdBNGQyYlVSc3pIWmN2M1FXbmo1K0pRWnhUaDdhTFpwSzFiQzVPSWlUZU9lRzZPNTVyVHJpb3NmRi85MHJVeFBIa0RvL0xtN3U4S3RWdTh4dEhGM0VkYmF5c3pJcU5LNktTazFLTU1tMnBSazg5blhrNW1TWG10bFoxWlIza2YzdW1LSU9ZSzA2OXNUUTUwdnZHcGFTZUFjL3ZEOU9tQ0xVc2tNUERIdmhIZU1NdEJ6NmRBN1RoMVFxeGVoWFA4YVVTUzhqNjlGcjdzVEJYUWdJQ2tQSDNrK1h1cDl1RUtmb003eHRkQi9FN3Q4dWROS1RTQ1NvRjlFU0hYb05RbGg0TTJFNzdkKzFLZFNzWFErdmZ6RU5rZEY5RVJuZEYvRVg0bkI0OTBhY2lUMkF2TndjeUcxczhlenJuMVhxL2NNVXRETU5aWEw1RTNlVGk4amNHTVFoZWdKZGlvc1ZIanM0T2NNM0lNZ2k0MmdXMlFYckYvOHR0Q1MrYy8wS0xzWWRROTFHTFN3eUhuMW9ad1RZV01rRkFKVXU0V2E4enZRZlFKTjJmL0xRYmtSMjFiL2ppRDdpTDV6R1g5OS9hTlJqbWtwRjdzNnFWQ3JjdkhwUldKWktwZkNxWkwwdHBVSWh1dml5c3k5N09wV2hGczM0VWJSOFAva2VWRXFscUpDb1NxbkU3bzFGZDlXYlIwYnJUTjI0ZXI0b09PN3RGd2puWWtHdzRrR2NxblNuMnRtbG1taloxTVdwTGMzRzFrNzA3MmZNQy9QS0hNdk4zUXVmVGx0b3RMR1V4TXZYSC9XYnRNSzVFNGNCQUxIN3Q2RkwzMkVHQlFhckFqZDNMd3lmOEI1bS8veXBFSkRhc09RZkJJVFVRZTE2SldjWEs3VXlhUUZ4TnExTUpzZkFaMS9EM0ttZm8wVlVkN1R1MU11ZzdsQ21FbEt2RVVMcU5VSkJmaDdPblRnRVNDUVcrODVXRnUzT2V3N2xUSGtsb3NwakVJZkl5TFMveU9zcnIxakJ5NG9jSTBPclhXcVoyNlhmeCszclJaMDV3c0tiNnAwZWJHdzJ0blpvM2JHWHFIUEtydlZMcW5ZUVIvSGtUcWN5OVIxSVN6aTJUeHlvcUYwdkFsY3ZhS2JFSE5xOUVXMmorMWpzOVdHTjd0NktGMzJaOXcwSU1xaU5iMG1LVCsycDZCMW9wVUtCaTNISHltMGZMNVBMa1pGK0gyNGVSUjFuRHV4WUowejlsRWdrYUJ2ZFIyZS8wMGYyQ1kvck5HeXU4M3l1MXM5UjFlNVV1N3A3aXBhTFQ0bExUMHRCVG5hbXlTNGVTd29ZNW1abjRlK2ZQdFlwMGx0V2NERXA0WmJSc2owZVoxRTlCZ2xCSEpWS2hTMHIvalZwblN4VHFkKzRGVHIyZmhxN04yaStRNmhVS3Z3My9WdTgvYjhaY0hhdHByTzlvb3hNSEFDb1dic3VQcDIycUVxKzU5dlkycUZ4NjQ2V0hrYXBjbk9LZ3RUMmpnemlFSmthZ3poRVJtYU16aHltN081eDRmUlJVYWVGK2sxYW0reGMrb2pzMmhkN05pMFh4blRsM0NuY3ZuWVpBY0ZoRmgxWGFiUnJDVmxMS2o2VkxDYzdFNGQzYnhLV3ZYejhNR2pzNi9qcGcrY0JhRnFxeHgzYmp3Z0RPeHc5eVFwclZCUXlSdmVXNGdXQkRRbmlLQlVLWERwN0hLY083OEdaMkFPbFRtV1RTQ1FJQzIrSzV1MjdvbEdMOXFKQ3Z4bnA5MFcxSGxxMDc2WVR6RWkvbjRMNEMwWDFjT3BHNkFhaUN6TU9OVDlEMWJySWNYRnpoNDJ0SFFyeU5mVm43cWNraVo2L2R1a01Ga3ovRmo1K05kR2tiV2QwR3pDcVV1ZHpkSElwczloMVRsWW1adjd3b1RDMVJadGFyVVpxMHQwUzZ5dzVPRGxWdW9qMmt5QXN2Q2tDZytzSXY5K1RoM2FqZGFlZW9tbERwdkRqM0UzbGJ3VGcvZWQ2NlgzTVhrUEc0bEpjTEJKdWFyclNQWHlRaHYvKytBNHZmdkM5VGpCR1VVWW1UcUh5QWpqR3FCK1RmUGMyTmk2ZGpiaGorMFhydzhLYjRxbGh6MWY2K0phZ0hjUnhLSzhxT2hGVkdvTTRSRStZQ3llTDZuOFV6dm0ySkkvcXZtalF0QTNPSGo4b3JOdTljU2xHdjZwZmNWdHowdWxzOFlUVnhOR3VOWERoNUJGUndjWEdyVHFnbXBkeGl1WHUyV2hZTWNpS09yaGp2U2hBMEN3eUdqNStOUkZVSnh6WEw1MEZBR3hkOFM4YXRXaHZ0RHV6WWVITmpGYVF1WkIyaGxUWC9pUFI4K25uakhwOFF4UnYzMnlVSUk1V1pnOEEyRHVWZllHZ1ZDaHc2VXdzVGgzWmk3T3hCNUdUblZubTl1MjY5a04wdnhFNjJTaUFKbUN3YU1ZUFFnREd6dDRCdlVyb1hIWGk0QzRoRUcxbjc0Q3c4S1k2MitSb0JaQ3FXajBMUUJQRXZIdnJHZ0FnNmE2NG1Hcm13d2NBZ0hzSk4zRmt6K1pLQjNGYzNUMUxyZHVTbFpHT21UOThoRHMzcmdEUVRNa3I3RVFFYUY2M3ErZFBSOHNPUGRCajBET2lmemNYTjQ4eTY4R1VwaklGam5ldVc0elVwTHRHT1ZieExtR20xRy8wUzVqK2RkSHZhc25mVS9EdWR6Tk4rcmVwUFVYUldHUXlPWWE5OEM1Ky9lSTFvWHZrNWJNbnNIdkRVblR1TTB5MHJWSlJMSWhqNWhzeEdlbHAyTHB5QVE3djJTVHFkT2tmRklxbmhvNUhuVWE2R1h6V0lsY3JvOXllUVJ3aWsyTVFoK2dKb2xRb2NQRk1VVDJjZ0tBd3VMaTVXM0JFR3UyNjlSY0ZjVTRmMlllMG9ZbndxTzVyd1ZIcEtyeExYZWhKeThUcE8rSkZBTURKUTN1d2Q5TUtZWDNENXBFWVBYR1MwUUlkdCtPTDdyNFhiK0ZzTE9uM1U3QnovWktpODhqbGFOV3hCd0ROUlgxaEVDZnh6ZzBjMmIwSnJUdjNOc2s0aWl2SXo4UEt1YjhoTkx3cDZqUnNDaGMzRDdPYzF4anVwOXpEOWN0bmhXV3BUSWFRdW8wcWZkemNMSEVReHJHY0M0U0xjY2N3ZThwbnBUN3Y2T3dpRkNnR2dMb1JMVXNNNEFDYTZaMlh6aHdYbHJzTkhBM1hhdUovRTdWYUxlcHUxckI1WklsMytIT3pxMjRtRHFDWitsWVl4RW00ZVUzMDNFT3Q2YnFtYklWKzkxWTg1a3o1SEdrcDl3QUFqczZ1NkRGb0RGYjlPMTNZWnNPU2Y2QlNxWEI0OXlZY1A3QVRVVDBHb2t1ZllaV2F3dEc2ay82Wkg4VWQzcjFKRk1TcHpMSE1LYmhPUXpScDAwbVlYdmdnTlFtcjUwL0g4QmRObHdsc0t2NUJvZWo4MUZEc1dMdElXTGQ1K1R6VWI5SmFsRFduOHhsdWE1N1A4THpjSE96ZXVBeDdOaTRYVFRmMTlQWkR6NmVmTmFqclZWV1ZyVlZIeTdHY1FEc1JWUjZET0VSR1ZwRzc3Tk8rZUIwM3IxNm8xREdXL2pNRlIvWnNMbk9iUzJkaVJkTUpMRDJWcWxCWWVGTjQrd1VLN1VmdDdCMXhMK0ZtMVF2aWFCVTFCZ0FiTTMwQnRCU1ozQVp2Zi9PbmFOMjVFNGV3Y01iM1F0WkJqY0FRakhqcEE2TitBWDE1MG1TakhhczBLK2YrSm5vdHRPN1VDOVVldGQxdTBxWVRkcXhkaE1UYjF3RUFheGYraGJDR3pjenk5M2pwekhFYzNiY1ZSeC9WNmhuL3p0ZFY1blZhSHUxc0ZFQlRyOElZdFJHeU1zVkZkaDNLdVVEd0RReldXU2VWU2xHM1VRdTA2TkFkRFp0RjRvT3g1UWZsNG83dHg2WmxjNFRsMnZVaTBMR1hidWViMDBmMklpWHhqckRjdkgyM0VvK1hMWnBPVmZVeWNRS0N3bkRpNEM0QW1ndjZCNm5KcU9aWkhRQndQN1ZvZXBWN2RkTUVjVTRmMllmRk0zOFNMbklkSEoweDRjUHZkYWJBT2J0V0V6TG9Ddkx6c0hQZFloemF0UkZkKzQ5RVpOZStWYXJXVUZYWFovZ0xPSC95c1BEN1BMWnZHMm9FQkpmWjRhbXE2alp3Tk03RUhzQzlPemNnazhuUmJlQm9lUHZWRkcxVGZEcVZxWnNUcUpSS0hOeTFBZHRXTFJDeTJRRE4zM0MzQWFQUXBzdFRKcnRSWVc3YUhlMk0zZFdSaUhROUh1OGNSS1FYN2NLYkFGQy9TU3V6bnYvQ3FhT0kyYllHclRyMVJJTW1iWVNDcHhLSkJPMjY5Y2VXRmYraVE4OUJhTjk5Z01FWE9SVnBpWnRicktCMGVZcW5Zai91M2Fra0VvbW9OZkhwby91dzhJL3ZSV25nUHY2QjJMcHF2a25PYjIvdmlHNERSeHY5dUxFeE8wU1pYM0liVzNUdE4xSllsa2drNlBYMGM1Z3o5UXNBbXJ1b0MyZjhnRmNtL1F5cFZHcjA4V2c3RTN0QWVHeG43MkNVNlVqbVVKQ2ZoMzFiVm92V3RlelF3eWpITHY3YUxpK0k0K0hsQTNzSFIrVG1aTVBIcnlaYWRPaU9GdTI3R3BUVkZIOGhEdi85VVJTc3RIZDB3b2lYM3RjSlZpcVZDbXhlUGs5WTlnMElLbkVxRlFEa2FQMGNWYWt6VmFIZ1lsbFQ1MDRjRXJxejNVOU9GTlliTzVpcFVCUmc4N0s1b2dMM0RvN09lT0g5NytCZksxU24wUC83UDh6Q3ZpMnJzSDN0UWlIQWs1MzVFR3YvbTRIOVcxYWg5N0R4YU5LbWsxSEgrTGlxNWxrZFE4YS9oUVhUdnhYV3JWLzhOeng5L05Dd2VhUUZSMlk0dWR3R3cxNTRCMHYvbVlMaEw3NVhZbDI5L0dLWk9NVTd6QmxieXIwRXJKcjN1N0JzWisrQWpyMmZSc2RlVDhQTzNzR2s1elludFZxTnpFZXQzZ0ZOQmgwUm1SYURPRVNWRkJuZDErSjFaZlFaaDFLcHdKbmpSUmVJenE3VkVCQmN4eHhERXp4SVM4YjVVMGR3L3RRUk9EZzU0K214YndqZEZscDE2SUVXN2J0VitJdk5EKy9wMXFrd3R1S1pPRS9TZEtvZGF4ZGg4L0s1b2t3TFFETzF5bFJjM055TkhzUzVlZlVDbHMrZUtsclh0ZjlJbmVrMDRjMGpSWjJxcmw4NmkzV0xacUwvcUplTU9oNXRlYms1T0gya3FLWk1SS3NPQmw5azdGaTdDRHZYTGE3d0dMNlp1YnBDZFRrTzdGaVBqUFNpS1RmT0xtNUdDeEpuRjJ0MzdlQlkvbDNlYmdQSElDaXNBV3FGMWpmNGZOY3ZuY1hzWHo2RDR0SHJYU0tSWU9STEh3cVpXdHIyYlZtRjVNVGJ3bkxuUHNOS3pVclR6aWh5cUlMZFd3SkQ2c0RadFpxUU1YQjQ5eVloaUpOMHQraG45SzRSYUxSejNvcS9pTVV6Snd1ZHZ3Qk5ZT0dGOTc2RmozK3RFdmVSeWVYbzlOUVF0T3pRSFJ1WHpjR1IzWnVFOTZXMGxIdFlNUDFiN051eUNuMUhUa0JRV0FPampmVngxYVJOSjF3K2UwSW84cTVXcTdGZytyY1lNM0VTd3B1MXRmRG9ERk96ZGoyODgrMWZwYjRHdGFjeXlXUnlVVkJlcFZTV1d6L0xVTVdQTjNyaUpOUU1xUXRGUWI3dy9sSlI5bzVPVlNhTEp5dnpvZWptanJPTG13VkhRL1JrcUJxdmZpSXJGaEFjVmlVNktaVTNqdlMwRkRpNXVBa0ZPdXMxYm1uMk9kanA5MU9FeHpsWm1hSjIzYWErSTJZTXhiOTBQUWxCSEVWQlBwYk5tb3JZbU8yV0hrcWxwU1VuWXZhVXowUjFFV3FGMWtlWHZzTkwzSDdvQys5Z3lxU1hoS2tHK3phdmhKT3pLN3IySDFuaTlwVjE0dUF1VWFIbDl0MzdHM3dNdFZxdEUyZ3pkSDlENWVYbVlQZUdwYUoxa1YzN0dlMENvM2dtamo3MUZqcjJHbHloYzEyTU80YTVVNzhVL1kzMEd6a0JEWnJxVG1sTHZuc2JXMVlVZGEzeXF4bUNacEZkU2oxMlRtYlZ6c1NSU0NTSWFCV0ZBOXZYQVFEdTNMaUNQUnVYbzFab2ZXUnJCYUNNRWNSUkZPUmoyK3Ivc0d2OUVsSFI0aHFCSVhqK3ZXL2c1dTVWeHQ0YVRpNXVHREx1VGJUcDNCdXI1djJHbTFjdkNzL2R1SElldjMvMUpocTM3b2luaG8ydmNsTnpxNW9CWTE3QjdldVhjZWU2cHBpMG9pQWY4Nlo5aFdFdnZJUG03YnBhZUhTR0tldDdUVUYrVVJDbitIVG9PemV2NHRmUEpwcHNYQUF3YS9JblJqdld5eC8vaE5yMUd4dnRlSldSL0dncWZDSG5LbEJya2VoeHh5QU8wUlBDbzdvdlB2eHBEdUl2eE9ISW5zMW8xS0s5MmNmd29GamIydXEreHJ1amF3NzVlY1ZUc1IvdklNNnQrSXRZL05kUG9pNVUyaUs3OWtYZkVTOVdPZ0NYbXBTQVZmOU94NFZUUjRWMWpzNnVsZXJ5b251T3U1ajV3MGVpdWdTMmR2WVlNZUg5VXFkSWVYclhRSjhSTDJMRm5GK0ZkWnVYejRXZHZRT2llZ3cwMnRnQXpWM2dYZXVMQWlIMkRvN3c5Tlp0b1Z3VnJmMXZCakxTN3d2TGpzNHU2RkRCSUVwSnNnMnNpVk5SU3FVQ3EvNmRMZ3JndE84K0FGRTlCK2x1cTFCZzRZd2Z4TUdlVVMrVmVRR1pwUlhFcVlxRmpRRk5rZm1ETzlZTHdieDFpMmFLbnBkSUpLaGVJNkRDeDFlcjFUaCtZQWMyTFp1REI2bkpvdWNhTm8vRThBbnZHenlWTmpDNERsNzdmQm9PN2xpUGpVdG5pYWJKbmpxOEIyZGpENkRuMDgraDAxTkRLanp1eDUyTnJSMWVlUDg3VFAvNkxTUS95cnBTS1pWWS9OZFBTTDU3RzkwSFBXUHlxYVRta0pkVEZDUzNoaHRIMXVMNGdSMmlaVS92R2hZYUNkR1RnMEVjb2lkTVNMMUdDS2xYK1k0eEZaR2FmRmUwN09OZnM1UXREZmZsSDh2Z1pPSVVYdDJNQU5QUCs4N0x6Y0dhQlg4ZzdsZ01IQnljRU4xdmhNazdKU21WQ214YnRRQTcxeThScFVoSHRJcENRRkFZTmkyYkE3VmFqUVBiMStIS3VaTVk5T3hyRmFyZGtwT1ZpVjBibG1MdjVwV2lMS2ZRQm8weDRxVVA5TG9icjQ4N042N2duNThtaVFJTlVwa01ZMTc3QkY2Ky9tWHUyN2JMVTRpL0dJY1RCM1lLNjlZcytCT3BTWGZSYjlSTFJydXdpWTNaanRTa0JHRTVOeWNieTJkUHhlaFhQemJvT09adU1YN2gxRkZoR2thaHpuMkdHYlZ3YitiRGROR3lnNG5hMThwa2Nqei83di93KzFkdkl2UGhBN1RyMmcvOVI3OWM0cllyNS8yR1cvRkZtUjh0b3JxVit4ckl5aXo2T2FyaWRDb0E4UEdyaWJiUmZZUnNuT0pDNmphcThNWHY5VXRuc1dyK2RDSGJvNUJVSnNOVFE4ZFhxcGl1UkNKQlpOZSthTmc4RXF2bi80SFRSNHZxdnltVkN2Z0gxUzVqN3lkUFFYNGVqdTdkaXBENkVmQjlORzNOMmNVTkV6NzRBYjkvL2FZUVlGT3IxZGkrWmlIaUw4WmgxQ3NmR2UwOTJWSnljNHNDZk9aczUyNk5sRXFGWHRtVVIvWnNGblhuczdHMVE0MFNpc3NUa1hFeGlFTkVacVBkd2NYZHk4ZnFDdnM5VEVzUkxUdVpvUVBEcW45L3g3Rjkyd0JvZ2g3TFprK0ZxNGNYNmpjMlRWSHFjeWNPWWNQaWYwVFpOemEyZGhndyttVWhlT1RqWHd1TC8vb0pPZG1aU0VxNGhSbmZ2WThHVFZ1ajE1Q3hxQkVZVXU0NXNqTWZZdisyTmRpN2VhV284NHlqc3l2NmpuakJhQVZ4TlQvUFlmejN4N2VpYVVvQU1QaTUxL1grSFE1NzRSMDhTRTNDdFl0bmhIWDd0NjVHVXNKTmpINTFVcVU3Y2VSa1oyTERrbGs2NjA4ZTJnMVA3eHJvTldSc3BZNXZLdWxwS1ZqNno4K2lkVjYrL21qZnpmQnBZR1ZKU3lrcXFpdVZTdUhzV3Myb3g5Zm01ZU9Ic1c5OWliaGorOUZuK0FzbGJyTm40M0pSNE1yTjNhdlVZRStobk94TVVVRFVYbzlBbFBiZkd3Q2R6QlZUNlRQOEJWeTdlRVpvTjY2dFZhZWVaZTZickZVN3B6aVpqWTNvTXdEUUZLRWUrZktIQ0tvVFhySEJGdVBxN29sblh2OFVwNC91dzZwNXZ5TWovVDQ2OUJ5RXNQQm1Sam0rdGN0OCtBQXgyOVlnWnZzNlpHYyt4RXNmL1FobzFSNnE1bGtkTDM4OEdmOU1uaVQ2dDR5L0VJZWZQNTZBWGtQR29rM25wNnkySGJiMjUwM3hJRTVnY0owS2RRWXRTMUxDTGZ6NHdYaGgrZTF2L2hRMUM2aks5bTFaaGUyci80Tzdsdy9jdmJ6aDdPb09XenQ3Mk5yWlEyNWpnK3pNREZ3OWYwcm5mU0tpWlJTem5Jak1nRUVjSWlxWGRqSEFpc3JKeXNUREIwV0ZULzFxVnU2TGpMMkRFMnJXcmljc202UEFYMEt4THl0dUh0Vk5mczZ6c1FkMTFwMkpQV0QwSU03TnF4ZXhmdkZNeEYrSUU2MzNxeG1DVWE5K0RCK3RWcTNoemRyaW5XLy93dUtaUCtIS3VaTUFOTUdTY3ljT28wNmo1dWpVNjJtRU5XeW04MFUvOGM0TnhHeGRqV1A3dDR1bW9jamtjclR0MGdmZEI0NDJXbGNMUlVFKzFpMzZHekhiMXVnODEyZkVDMmpkcVpmZXg1TExiVEQyelM4eC9adTNSUVZZTDUwNWpwOCtmQjc5UjcrQ0ptMDZWbmlzNnhiK0pVenpra2drcUJmUkV1ZFBIUUdnS1ZTY2w1dGoxS3dmWThqTnpzTGZQMzBzZWsxTHBWS01tUEMrVWIvQUYrVG40ZDd0b3QrNW0wZDFTR1V5b3gyL0pMVkM2NWRhRVBuSW5pMVl2L2h2WVZrbWsrT1oxejhwTnp2b2ZyR3BwQzdsMUl3NGNYQVhsc3ljTEZxM2JmVUMrTmVxalFaTjI1UzViMlhaMnRsandrYy9ZdTR2bitQNjVYUEMrdnBOV3FOWlpIU3AreVhldm82L3Z2OUF0Tzc2NVhOb0dkVWRnT1lpZWV4YlgySG1qeDlDclZLaFhiZis2RDEwbkVreUlpSmFSaUcwZmhQczNyZ00zUWVOTWZyeHJVMVN3aTNzM2J3Q3gvWnZGMlU5RmhUcjFnUm9wc0s4L3ZrMHpKMzZoVkRZSFFDeU16T3dZczQwSE5xNUVRUEd2SUxndWczTk1uWmp5dGFhMG1ocloxMDNrY3l0VnUzNnlNM0p4dDFiMTBvTTZKYkUwZGtWdllZOFo5cUJFUkVBQm5HSXFCUjI5ZzVDOWtMQ3pmaEtIKy9jeWNPaTVacTE2MWJxZUlFaGRmSDZGOU1xZFF4RHFOVnFuRDl4U0ZpV3ltVHdEU2k1ZTRveE9UcTc2SFM0Y0RKeSswNjFXbzF0cSthTEFqajJEbzdvT21BVW9ub01MREZBVnMyek9sNzY2RWZFeHV6QWhpWC80T0g5VkFEQXBiaFlYSXFMaGJ1WEQ1cTNpMGFqbHUxeDgrcEZITjI3QlRldlhoQWRReWFUbzFtN2FIUWZPQnJ1WGo1Rysza1NibHpGb3I5KzFQbmlLWlhKTUhUODIyZ1IxYzNnWXpvNnUrRFZUMzdHM3o5TkVrMmp5VWkvandYVC80ZlkvZHZRZjh3cjhQSXhySTVOYk13T0hObXpSVmlPak82THZpTmZ4TlJQWDBYaW80RFIvcTJyY1N2K0VvWSsvMWFwSFh2TVNWR1FqemxUdjBEaTdldWk5VjM2RHE5UU42aXlYRGg5VkZRQTNaaFRNQTExY09jR3JKdzdUVlQ4dWYrWWwxRXJ0UHdPU0ZjZkJUc0xlWHFYWG1oMys1cUYyTEppbms2UmFaVlNpYmxUdjhCVHcxOUFoNTZEVEpvTjRlemlobGMvL1FVWFR4L0Q3ZXVYNGVsZEE0MWJkeXoxbkhkdnhXUEdkeDhnSzBNODllM3dybzBJYTlCRWFQa2QycUF4aG81L0cxNisvaWJ2SE9YbzdJTGVRMDNmdGJDcVVxbFVPSC9pRVBadlc0dkxaNCtYdUUyT1ZtYUtOZ2NuWjd6NHdmZFk5ZS92b3FreWdHWjY2dlJ2M2tidGVoSG8zR2NZNmpYV3Z6dm51Mk82Ni84REdGbGViZzRlUGtnVmxpdWJRZm00TS9TOTFxTzZMNTU1N2RNU3UvZ1JrZkV4aUVORUpYTDM5Qll1SXRPU0UzSHkwSjRLWnh0a1pxUmo2OHI1b25WVnBhdUN2bUwzYjBkYXlqMWgyYTltaUZtNlUvVWMvQ3dXenZoQnVLQnpjZk5BKys0RGpIb09pVVNDWjkvOEhMTW1mNG9yNTA2Z1pZY2U2RDEwbkY3VFZwcTNpMGFqRnUwUXMzMHQ5bXhjTG1TVTNFKzVoKzFyRm1MN21vVTYrOWc3T3FGTnA5Nkk2akVRYmg3R3E3R1FsWkdPemN2bjRkQ3VEVG9Yd0hiMkRoZzljVktsTXBnY25WM3gwa2MvWXU3VUwzVXVpczZmT29LTGNjZlF1RTBuUlBjZER0K0FvSEtQZC8zeU9WRzdjOWRxSHVnMVpDemtOcllZOTg3WCtQM3J0NFRnMkkwcjUvRHp4eFBRdkYxWHRPOHhBUDYxUWl2OGMxUkdkdVpEelA3bGMxeS9kRmEwdms3RFprWnZCMTlZbTBsYlNGM0wxUFBhdm1ZaE5pK2ZLMXJYcGU5d1JFYjNMWGZmbk94TTdObThVbGkyZDNTQ2ozK1F6bllxcFJJcjVrN1RxVEVVM1c4RWp1M2ZodlMwRktoVUtxeGIrQmRPSGQ2RG5vT2ZMVEhqRGRCa214VUswaVBJVkJLSlJJSjZqVnVXZTVHZWNETWVNNzU3WDFTQTJ0ZS9sdkQ1c1dqR2o4alB5MFdyanBxcFdCVUpvaHFMU3FuRWcvc3A1VzlvQU8wZ0l3RFI1MFJsdVZYemhFeGU5bGQxcFVJaFdzN0p5c1RPZFl0eGNPY0czQzlsTERhMmRtalJ2bXVacnllWlhJNm54NzJKQmszYllObXNYMFExeFFEZzZvWFR1SHJoTkh3RGd0QzZVeTgwYWRPcDNBd3pTNG83dWwvMHVWRE5pSjg5cFZFcXhmODJzS0pwYUk3T3JxalRzQm51cHlZaE56c2JCZm01S0NqSWgwcXBoRnF0aHR6R0ZrNHVydkNyV1JzTm03VkZzM2JSbkVaRlpFWU00aEJSaVVMcVJRaGZ3Z0ZnMFY4LzRQYjFTNmpicUxsZTlSeWdWaU1qL1FIdTNMaUNBOXZYaXI0QWVuajVHUDJPdmFtb1ZDb2MyN2NWSytmOUxscmZwSFVuczV5L2FXUVhlUG42NCt6eGc3QjNkRUxMcU80bUtlQXNsOXZndVRjL1IrcTlCSVBuN0t2VmF2Z0dCS0Z4cXc0NHVITzlxR1Z3U1p4ZHF5RW5PeFBuVGg1R3paQzY4UEd2V2FtQW1LSWdId2QzYnNEV1ZmT1JrNVdwODN4Z2NCMk1udml4VWJvOTJkazc0SVgzL29mTksrWmgxL29sb29zQ2xVcUZFd2QyNHVUQlhhamZwQlZhdE8rT0JrMWJsL2l6M2JsK0JiTW1meUpNWjVCS3BSajU4b2V3ZjFUdzFxTzZMMTc2OEVmTSt2bFRvZUN4U3FYQzBYMWJjWFRmVmxUM0RVRGRpQllJREtsVDZaOUpyVlpEcFZSQ29TaUFVbEVBUlVHQjVzSlVJb0dIVm9aVWF0SmQvUFBUSkNRbml1dWUrTmNLeGJOdmZGN3VsTWFIOTFOeDQrcDVlSGo1d3QzTHU4eXBjMWtaNlZnMjZ4ZWRMTUFHemRwVzRDZXNPSVdpQU12K21ZTFlHSEgzbGJaZCtxRDMwSEhJejh2RmtUMmI0ZXJ1Q1JkWGR6aTZ1TUxCd1FseUcxc29Ddkp4NCtwNWJGNCtEdzlTaTZaVE5XcmVUbWRxWEg1ZUx2Nzk3V3RSaHphSlJJSkJ6NzJHdGwzNklLSmxGR1o4Lzc3dzkzM3o2Z1hNL1BFamVIclhRS01XN1JGU3J4RjhBNFBoN3VrTmlVU0NUcjByMzRsSnBWS2hJRDlQNjc5OEZPVG5RYVZTSWpCRWswbVpjT01xWm56L2dTaUEwNlh2Y0VUM0c0RXBrMTVDYXRKZEtKVUtMUDFuQ3M3RXhxREg0R2NORGtBRzEybUlyLzlhV2Y2R2VuaHdQd1hmdm1YYTZWWEdQUDRiWC8yT3dPQ3lYK1BhVXp3QklPN1lmc1FkMjEvaXR1NWVQb2pzMmhkdE92WFd1OHRiZzZadDhNNTNNN0ZxM3U4NGRYaVB6dk9KdDY5anpZSS9zVzdoWDZqVHFEbEd2ZnlSeVRySWFjdk55VVoyVm9id04xK1dsTVE3MkxEa0g5RzZ3cjloVTdwelExekUyOW82V3I3NHdmZVdIZ0lSbFlKQkhDSXFVV1RYdmppMGE0TndRYTVVS0xCN3d6THMzckNzMHNmdU5XU3NSUW9qUGtoTnh0UlBYNEdqaXlzY25WeGc3K0FFT3dkSDJOazd3TWJXRGpZMnRwREtaSkJJSk1qTHpVRjZXZ3F1WHo2SGpQUTAwWEVjbkp6Um9vUDUwc0lEUStxYTVRdW5uYjJEWGdHY2xIc0p1SG4xQW01ZXZZQWJWODdqenZYTHBRWnVwRktwem5NcGlYZVFrbmhIeURpUVNDVHdxTzRMYjcrYThQWUxoR2YxR25EMzhvYTdsdytxZVhxWDJ1a29OeWNiQjNldXg5NU5LM1gralFxUDI2SG5JUFFlT3I3Y3U5bUdrTXBrNkQxMEhNTENtMkRobnovcW5GdXRWZ3MxZ3V3ZEhCSFJLZ29EbjVrbzNLVzhkT1k0NXYzNnBhalljcThoWTNXNkczbjdCZUxOcjM3SDhqbS82bHc4SlNmZTFnbW1BSnFNa1ozckZrTXFsVUVxazJtQ0JZV3ZOYlZhQ0RxcFZDcW9sRXFvVkVxZHJLVkNyVHYzeHBCeGJ3SUFUaDdhZzVYenBvbHFTZ0NhK2huUHYvZU5Ya1hLQ3dyeU1PL1hyNFJsdVkwdFhLdDV3TW5aRlE3T0xyQ3hzWU5NSmtOMlZnWnVYRG12VTYramRyMmlUanJta0pKNEIvLysvZzBTYmx3VnJZL3FNVkFvWkd4amE0ZU5TMmZyWFRkTWJtT0xMbjJINjZ5L2ZQYUVLSUFEUUFqZ0FJQi9VQ2hlL1dRSzVrMzdTbFJ3TmpYcExuWnZYSWJkR3pYdnkxS3BGUGFPVHJDMXM0ZFVJb1ZFcXZrYmtFcWxrRHo2ZitIZmhVUWlnMFFxZ2FJZ1h3alFhUDZmaTRMOGZOMHNna2VhUm5iQnFKYy9MREdBVTVqRkJ3RGozL2tHdjMvOWx2Qjg0V3ZDcjJZSXdobzJRNDJBWUxoNWVNSE8zaEV5dVF3U3lhTnhTaVNRU0tTUVNMVStJeDc5aWFyVmFtUTh1QSsxV2dXVlNnVzFTdk4vbFVvRnRWb0psVW9GcFVJSmxWSUJwVklCcFZJSnBWSUJsVUtCR3JWcVA1WWRpWFp0TFA4ek9UQ2tManIzR1lxR0pRUVE5ZUhzNG9ZeEV5Y2hxdnNBdCtjZmZnQUFJQUJKUkVGVXJGczBFemV1bk5mWlJxVlN3Y1BMdDh3QXpyaTN2OWJyZkxPbmZGcnVObGtaNmZqdW5XZGhZMnVINmpVQzRPTlhFOVU4cXNQZTBVbnpuNE1qbEFvRmJzVmZSR3pNRHRGclZDNjNRZjBtcmZVYVMybXVYejZIY3ljT3dkbTFHcHhkcThIZXdRbTJkbmF3c2JXRFZDckYzVnZYc1duWmJORSt6aTZtSzhwT1JFOFdCbkdJcUVTK0FVSG9PM0lDMXY0M285U0x2SXJvMm44a21rWjJNZHJ4REZITnN6cFVhaFdTRW01VitCaFNxUlNEbjNzRHppWnVaMTRWNU9YbUlDbmhKdTdldW9hRW0vRzRlek1lQ2JmaVM4eDIwVmJkTndEaHpkdWlZZk4yQ0FnT3cvVkxaM0h1eENHY08zRUlLZmNTZExaWHE5VklUYnFMMUtTN09GK3NkaEtnS2JSYStFWFoyYlVhdXZZZmlkenNMUHo3K3plaWJpUGEvR3VGWXRCekUvV3FWMUpSWWVITjhQNlAvMkRMaW45eFlNYzZVZmVoUXJrNTJmQ3JXUnMydG5aUXE5WFlzWFlSdHE2YUw5cTJaVlIzZE80enJNUnpPRGc1WTh6RVNXamI1U25zV0xzSWw4K2VLSGRjaFJlMUtEYk53MUROSTZPUms1V0pGWE9uNGVTaDNUclBCd1NIWWZ3NzMrZzloY0tqZWczWTJ0a0xGMU9LZ255a0pTY2lMVG14bkQwMTlaTUdQUE9LUWVPdkRMVmFqWG5UdnNiZFcwV1pRQktKQkwySGpoUDlXMGtrRXZnR0JPblVleXFKVkNyRmtQRnZvbnFOQUozbkdqUnRneHFCSWNMNWVnOGRKd1J3Q3ZrR0JPSHRiLzdFcmcxTGRUcTdGVktwVk1qT3pOQUp0aGxUNUtOeDNiNStSUlRBQ1F0dktnVDlBRTBROHZYUGY4V2NxVitJc2tVU2JzWWJwYzZhb2Q3NDhyZkhMb2h6NWxnTVRoellXZXJ6WWVGTjBhWHZjSVNGTnpYSytZTHFoT08xejMvRjZTUDdzSDN0UWxHQXMwWmdDUHFObWxEbS9nMmFWaTV3b3MzVHV3WWNuSnlSazVXSmhCdFhkWUt0WllucU1iRFNVNzhLOG5PeGM5MWl2YmYzOHZVM1M0WVNFVDBaR01RaG9sSkY5UmdJYjc5QWJGK3pFRGN1bnl0M21reHBaSEk1UXVzM1FlYytRM1d5RGN6TnIyWUlycHc3VmFGOTNkeTk4UFM0TnlwOUI2K3FVaW9WV1B2ZlgwaThkUTNKaWJkRm5ZZks0dURvakpCNkVRZ0xiNEk2RFp2RDJ5OVE5SHhvZ3lZSWJkQUUvVWE5aEpURU83aDY0VFN1WFR5RGE1Zk9JRFhwYnJuSHo4L0xGUzcyL1dyVlJrQlFHSlJLQmFxNWV5R3gySVdzdmFNVGVnNStGcEZkKzVtbG01T0Rvek1HakhrRmJibzhoYlgvemNDbHVGalI4ejBHUHl2VU1FcTRlUlhiVmkwUUJYQ2FSbmJCMEJmZUtmYzhoYi9EbE1RN09IdmlFSzZjTzRtN3QrS1JucFppMUNCcklUZDNMd1RYYllqRTI5ZExES3pWYjl3S1kxNzd4S0NMWW9sRUFpOWZmNE11dGdETjlMdFJyM3lrVi90Nlk1RklKSGptOVUvdzI1ZHZJRHN6QTNiMkRoZys0VDAwYXRGZVoxdnZHb0hsQm5GcWhUWkFuK0hQbDlyUlJ5S1JvTWVnTVpqNzY1ZG8xNjEvaWRrNmdDYnpwL3ZBTWVqVWV3amlqc1hnL01sRHVINzVuTm5hajN2N0JRby9RL1AyMGRpMmVnSHVwOXhEZGQ4QVBQUGFwenFkdzd4OC9mSDJOMzlpMzVaVjJMdDVoZDd2S2NibTQxY1RnU0Yxb1ZRcThPNTNNeTB5aG9vb3IxQjZnMlp0RWRxZ2lkQWxzRkI0czdhSTdqZXkwZzBFU2hQUktnb1JyYUp3OWNKcDdOdThFcGZQbnNDWWlaUE1VaWRPVzNYZkFMMENxTm9pV2thaDE1Q3hSam0zSVRyMEhGVHBjeElSRldJUWg0aktWTGRSQzlSdDFBSjV1VGw0a0pxRXZOd2N2UzhhcFZJcDdCMmM0T0h0YTVZVzRQcndEd3JEcmZoTFVCUVVsRHBkb0pCVUpvTnJOUS9VQ20yQXVvMWFvRm03THBETGJjdzBVdk9UeWVUd3FPNWJZbHR1Ylc0ZVhxZ1ZXaDgxYTlkRDdYb1JDQWl1by9mME9DOWZmM2o1K2dzdHZoOCtTTU90cXhkdzU4WlZKTnpVM0UwdHJUQ29SQ0xCMDJQZjFFd0hrY2t3NnRXUDhldG5FNkZRRk1EZXdSSHR1dzlBaDU2RExkSjF4TmUvRmw1OC96dmN2blladTlZdndlbWoreERWWXlDNkRSZ2xiT05mS3hSOVI3NkkxZlAvQUFDMDZkd2JnNTU3M2FDcGhWNisvdWpZYXpBNjlob01RSlBOa3AyWmdkeWNiQlFVNUFsVFNUVFpPRXJoLzFBRGFxaWhWcWtCcUtFdUxTQXJrVUFpa2NDMW1pY2tFZ2xxQkFiam1kYy94YXpKbjBDbFVrRXFrNkZiLzFHSTdqK3lRa0d5RnUyNzRYSTFUMlJuWlNBM093czVPVm5JejgxQlFYNCtWQ29scEZJWjdCMmQ0T3ppQnI5YXRSRVczZ3hOMjNheVNNSE02cjRCR1BIU0I5aThiQzVHVC95NDFJdTI3b1BHb0ZtN2FCVGs1MEdoS0lCS29ZQktyWUpFSW9Xamt3djhhdFdHYXpXUGNzOFgzandTMGYxR29NZmdaOHZkMXRiT0hzM2JSYU41TzAzTDcveThYTnhQdVlmY25Dems1K1ZCcVZSb3Bob3BsVkNwQzZmT2FmMU5QRnFXU0NSRlU1aWtVczAwUEsycFY4SVVwMGZMMnAxblpESTVvdnVOd1BwRk16SDJyUzlMelRLUXllWG85TlFRUlBVY2lLdm5UK1B5MlJPNGV5c2U5NVB2SVNjbkN3VjVqMzV2NVV6dnE0eVdIWG9JWTlhbjZMaTFrRXFsR0ROeEVxWitOaEgzVSs3Qnk4Y1BnNTU5RFhVYU5UZkwrV3ZYaTBEdGVoSEl6OHUxU0phVGoxOU4vYkxnWkRJRUJ0ZEJ1Mjc5MGN4SW1jQ0Y3NUhsL2IwNnVianBYUVNkaUVoZkVrVld2UEUvTFltcWtNNkQzaEFlNzkyODFvSWpLZDIwTDE0WGZSR1pQSCtyQlVmejVDZ3M2S3A4VkQraHNPdUNXcTJHalkydFVHVDJTYUpXcXpIemh3OXgrZXdKU0NRU3VIdDZvMGJORU5RSURFWkFVQmhxMXE0SFYzZFBrNDRoTnpzTDl4SnVJdVZlQWxMdTNVSEt2UVNrM3J1RFdxRU5oRm9raFE3c1dJZUg5MU10RnJ3cHpZUFVKTGg1VkM4eFFEUHYxNjhRRnQ0VWtWMnQ1MHY5N28zTGNHVFBab3g0NllOeUM2MWFBKzFXeCtQZS9yck1hUjVxdGRvaU5ieXNnVktod0xWTFp4SGF3SGpkQm90cTNTaWhWQ3FoVnFrME5YRFVha0N0MW1TRXF0VmFRVWxkRW9rRWtBQVNTQUNKQkU3T3JrYXRpMVhWM0xseEJRZDNyRWZma1JQMHFrOWxMc2wzYnlNNThZNndiTXpwVklYVWFqWHljbk9RbDV1Ti9MeGNLQldhejNLbFNnbW8xYkN6ZDBRMXorb21DVElsM0l5SG9rQlRQMHFwVUVLdFZrS3Qwdnh0eXVVMmNIWnpoM2VOd0NyMy9ySG12eGs0Y3l4R1dKNzB5L3d5dHE2YU92VHNKenpldGZKWEM0NkV5SFRrVGlHbHZua3dpRU9QUFdzSTRoQlZKUm5wYVVoTlNrU053T0FxZFVGQWxxVlFGRHpXbVdoRVJHUWRHTVNoSjBGWlFaekg5N1lFRVJGVmlJdWJCMXpjeXAvK1FVOFdCbkNJaUlpSUxNLzBWUitKaUlpSWlJaUlpS2pTR01RaElpSWlJaUlpSXJJQ0RPSVFFUkVSRVJFUkVWa0JCbkdJaUlpSWlJaUlpS3dBZ3poRVJFUkVSRVJFUkZhQVFSd2lJaUlpSWlJaUlpdkFJQTRSRVJFUkVSRVJrUlZnRUllSWlJaUlpSWlJeUFvd2lFTkVSRVJFUkVSRVpBVVl4Q0VpSWlJaUlpSWlzZ0lNNGhBUkVSRVJFUkVSV1FFR2NZaUlpSWlJaUlpSXJBQ0RPRVJFUkVSRVJFUkVWb0JCSENJaUlpSWlJaUlpSzhBZ0R2MmZ2ZnNPajZKNjJ6aCtiN0lFMGlocGtFWVhLVkpFRVJDa0NhaUlGQlZVUkFVYmRzVUMySUQ4VUt5QUJWUnNJQ0FpL1VWRUFlbFNCRUc2MGdVU0VraUJkSkpzZHQ4L2dFaElJU0haVENiNWZxN0x5ekF6Ty9Oc2RqZm43RDFuemdBQUFBQUFBQk1neEFFQUFBQUFBREFCUWh3QUFBQUFBQUFUSU1RQkFBQUFBQUF3QVVJY0FBQUFBQUFBRXlERUFRQUFBQUFBTUFGQ0hBQUFBQUFBQUJNZ3hBRUFBQUFBQURBQlFod0FBQUFBQUFBVElNUkJtVmVwVXNXc24yUGpUaHRZQ1FBQUFJQXJGUk1ibC9XenU3dWJnWlVBeGlIRVFaa1hWTjAzNitmdHUzWWJXQWtBQUFDQUs3Vmo5NTZzbjRPcSt4dFlDV0FjUWh5VWVlMXZhSnIxODJkZlRWRkNZcUtCMVFBQUFBQW9ySVRFUkgzMjFaU3NmN2RyZFkyQjFRREdJY1JCbWRlL1R4ZFY5NjhtU1lxT2lkSGdKNS9YaWpYcnNnM0hCQUFBQUZENnhNVEdhY1dhZFJyODVQT0tqb21SSk5Ydzk5RTlmVzgydURMQUdCWmI4bUdIMFVVQXpyWjE1MzY5UEhxUzBXVUFBQUFBS0tKeFlVK3JaZE1HUnBjQk9JM1ZzNjRscjNXTXhFRzVjRjJ6QnZwdzlOTlpJM0lBQUFBQW1FdDEvMm9FT0NqM0dJbURjaVU1OWF4bUwxeXA5VnQyNjhUSmFLV21waHRkRWdBQUFJQTh1THU3S2FpNnY5cTF1a2I5KzNTUnAzc2xvMHNDbkM2L2tUaUVPQUFBb0V5WU9YKzVvdVBPU0pKNmRXMnZPclVERGE0SUFBQ2c4UElMY2F3bFdRZ0FBSUN6ZkR0emlUTHQ5cXgvUC85b1B3T3JBUUFBS0g3TWlRTUFBQUFBQUdBQ2hEZ0FBQUFBQUFBbVFJZ0RBQUFBQUFCZ0FvUTRBQUFBQUFBQUprQ0lBd0FBQUFBQVlBS0VPQUFBQUFBQUFDWkFpQU1BQUFBQUFHQUNoRGdBQUFBQUFBQW1RSWdEQUFBQUFBQmdBb1E0QUFBQUFBQUFKa0NJQXdBQUFBQUFZQUtFT0FBQUFBQUFBQ1pBaUFNQUFBQUFBR0FDaERnQUFBQUFBQUFtUUlnREFBQUFBQUJnQW9RNEFBQUFBQUFBSmtDSUF3QUFBQUFBWUFLRU9BQUFBQUFBQUNaQWlBTUFBQUFBQUdBQ2hEZ0FBQUFBQUFBbVFJZ0RBQUFBQUFCZ0FvUTRBQUFBQUFBQUprQ0lBd0FBQUFBQVlBS0VPQUFBQUFBQUFDWkFpQU1BQUFBQUFHQUNoRGdBQUFBQUFBQW1RSWdEQUFBQUFBQmdBb1E0QUFBQUFBQUFKa0NJQXdBQUFBQUFZQUtFT0FBQUFBQUFBQ1pBaUFNQUFBQUFBR0FDaERnQUFBQUFBQUFtUUlnREFBQUFBQUJnQW9RNEFBQUFBQUFBSmtDSUF3QUFBQUFBWUFLRU9BQUFBQUFBQUNaQWlBTUFBQUFBQUdBQ2hEZ0FBQUFBQUFBbVFJZ0RBQUFBQUFCZ0FvUTRBQUFBQUFBQUprQ0lBd0FBQUFBQVlBS0VPQUFBQUFBQUFDWkFpQU1BQUFBQUFHQUNoRGdBQUFBQUFBQW1RSWdEQUFBQUFBQmdBb1E0QUFBQUFBQUFKa0NJQXdBQUFBQUFZQUtFT0FBQUFBQUFBQ1pBaUFNQUFBQUFBR0FDaERnQUFBQUFBQUFtUUlnREFBQUFBQUJnQW9RNEFBQUFBQUFBSm1BMXVnQUFnTGtrSmFmcTRML2hScGNCNUpCcHQyZjl2UHZ2STVxN2VMVnh4UUNBd2R3cnVTazQwTi9vTW9BYzZ0Y09rWmVudTlGbG1KYkZsbnpZWVhRUkFBRHoyTDduZ0lhK09kSG9NZ0FBQUdCQ0U4WThveFpOcmpLNmpGTE42bG5Ya3RjNkxxY0NBQUFBQUFBd0FTNm5BZ0FVU2ZNbTlZMHVBWkFrN1R0MFRCbnBOa21TbTFzRnVicHdyZ3BBK1pLVWtwcjFzNWVIdStyVkNUYXdHdUEvTy9ZY05McUVNb01RQndCd3habzNxYStQeGp4cmRCa0FBRURaTDNtdVZ5ZVlOaHFseGd0dmZrcVFVMHc0UlFVQUFBQUFBR0FDaERnQUFBQUFBQUFtUUlnREFBQUFBQUJnQW9RNEFBQUFBQUFBSmtDSUF3QUFBQUFBWUFLRU9BQUFBQUFBQUNaQWlBTUFBQUFBQUdBQ2hEZ0FBQUFBQUFBbVFJZ0RBQUFBQUFCZ0FvUTRBQUFBQUFBQUprQ0lBd0FBQUFBQVlBS0VPQUFBQUFBQUFDWkFpQU1BQUFBQUFHQUNoRGdBQUFBQUFBQW1RSWdEQUFBQUFBQmdBb1E0QUFBQUFBQUFKa0NJQXdBQUFBQUFZQUtFT0FBQUFBQUFBQ1pBaUFNQUFBQUFBR0FDaERnQUFBQUFBQUFtUUlnREFBQUFBQUJnQW9RNEFBQUFBQUFBSmtDSUF3QUFBQUFBWUFLRU9BQUFBQUFBQUNaQWlBTUFBQUFBQUdBQ2hEZ0FBQUFBQUFBbVFJZ0RBQUFBQUFCZ0FvUTRBQUFBQUFBQUprQ0lBd0FBQUFBQVlBS0VPQUFBQUFBQUFDWkFpQU1BQUFBQUFHQUNWcU1MQUFDWWk1ZUh1NW8zcVM5SnFsOG4yT0JxQUFEQUJiVFJLSzB1Zmo5NmViZ2JXSW41V1d6Smh4MUdGd0VBS0hrT2gwUGhrZEhhdS85ZkhROC9xV01uVGlraU1rYkpLYWxLU1VsVGF0cFoyV3oyUXUzVGFuV1JlOFZLOHZDb0tFOFBkd1VIK3FsbVVJQkNRNnFyY1lQYUNnbjBsOFZpY2RJekFnRGd5am1qWFVUKzZEZVVMWW5KS2RxNTU1QU8vaHVoNHhHbmRQekVLY1VuSkdWOWZpUmx2ZDVWS25zcE5DaEFvY0VCcWw4N1dNMmExSk8zcDRmQno2RDBzSHJXemZPTlQ0Z0RBT1ZJZW5xR052NjVSeHYvM0tOdE8vZkw0bXBWc3lhTlZhdG1xR3FHQkNza09FamUzbDd5Y0hlWGg3dUhyRmJYUXUzZlpzdFVTbXFLVWxKVGxaaVlwUENJRXpvV0hxR2p4NDVyNTU2OWN0aHRhdG0wZ2RwZTMwUnRyMjhpTjdjS1RucW1BQUJjbnJQYlJlU1Bmb1A1aForSTF2STFXN1JwMjE0ZFB4R2pwbzBiNmVxcjZpazBKRmcxUTBMazQxTTE2L01qS2V2MWpvczdvMlBoNFRvZUhxRjlCdzVwMTk2L0ZScmtwell0RzZ0YngxWUtDZkkzK0prWml4QUhBTXE1L1llT2EvSHlEVnE5WWJ1dXZ1b3FkYnFwdmE1cjBVekJRWUVsV2tmRWlVaHQzYjVUcTlmOXJ2MEhENnBqMiticTJlMUdOYWdYV3FKMUFBREt0OUxTTGlKLzlCdEtwOHhNdTFhdDM2WUZ2L3l1cUZObjFLMXpSM1ZvMTFhTkd6YVFxK3VWQloyWm1abmErODkrclYyL1VjdFdyVlpROWFycWMrdE42dHl1cFZ4ZHk5OVV2b1E0QUZCTzdmcjdzS2JQV2FaakoyTFU5NDdiMWIxTEovbjUraGhkbGlRcE9qWld5MWFzMXNMRlMxUXIyRThENys2dXBvM3FHbDBXQUtBTUs4M3RJdkpIdjhGNG1abDJMVm14U2JNV3JsQ0FmdzNkZTNkZnRXbDFuVnhjaWpka3NkdnQyclJscTM2WU8xL1IwU2QxYjUrYjFlUG1OdVVxekNIRUFZQnlKaUl5UnA5K00wOFJKOC9vL3Y1MzY5YXVuYS80eklpelpXWm02dGZmVnVuNzJYTVZYTDJxbm4za0xnVUgraGxkRmdDZ0RERlR1NGo4MFc4d3h0NTlSelIrOGh4VnJ1eWpSeDY2WDgyYU5DNlI0KzdjczFmZmZQZTlFaExpOU9LUWZtcDhkWjBTT2E3UkNIRUFvSnpJeUxEcCszbkx0ZkRYOVJwNGJ6LzE2OU9yMk0rT09JdmRidGVjaFlzMFk5WWM5Ym0xbmU2L3E1c3FWT0FtaWdDQUsyZm1kaEg1bzk5UU10TFRNelI1K2lLdDJiaExUei8raUxwMjZtQklIYit0V3FOSlgzMnJqbTJiYXNnRHZjcjgvRWlFT0FCUURrUkV4bWowaDFNVUZCaXFGNTRlWXRyaDRUR3hjWm93NlF0RlJVVm8xTXVERlZ6RDEraVNBQUFtVkZiYVJlU1Bmb1B6aEorSVZ0aTRxUW9OcmEzaEx6d2pEdzlqN3g2VmtwS2k5eVo4cXVQaFJ6WDY1Y0ZsZWdRV0lRNEFsSEZyTm16WFIxL08wZUFIQjZwdnp4NUdsMU1zRnZ6MHM2Wk9uNmtYaHZSVGg3Yk5qUzRIQUdBaVpiRmRSUDdvTnhTdkhYc09LdXlEcVhyNG9ZSHFmZnR0UnBlVHpjTEZ2MmpLdEJrYTljb2dOVzlTMytoeW5JSVFCd0RLc05tTFZtbitrdlVhTytwMVhWV3ZiRTN3ZCtEUVliMFc5cmJ1N05GTy9YdDFOcm9jQUlBSmxPVjJFZm1qMzFBODFtM2FxUWxmemxYWTY4UFZvdWsxUnBlVHErMjdkbXZrMisvcXhTRjM2NmJXWlMrMEk4UUJnRExJN25Eb3kybUw5TWRmQnpSdTdQL2s3MWMyaHc5SHg4VHF4ZGRHcXMyMVYrbnhCM3ZKeFpKbm13WUFLTWZLUzd1SS9ORnZLSnAxbTNicWs2OFg2SU8zUjZ0ZW5kcEdsNU92ZzRlUGFOZ2JZWHJ1MGI2NnFVMHpvOHNwVnZtRk9NenFCUUFtOWVXMFJkcng5M0ZOR3ZkZW1lNm8rdnY1NnJOeDcybkgzOGYxMWJTZmpDNEhBRkJLbFpkMkVmbWozM0RsdHU4NW9QR1RaNXNpd0pHaytuWHI2UDIzUm1uOGwzTzBZODlCbzhzcE1ZUTRBR0JDc3hldE9uZW04ZTB3ZVh0N0dWMk8wM2w3ZTJuYzIySGErTmQrelY2MHl1aHlBQUNsVEhsckY1RS8rZzJGRjM0aVd2Lzc0RHY5NzQxWFRSSGdYRkMvYmgzOTcvVVJDdnRncXNKUFJCdGRUb2tneEFFQWsxbTdjWWZtTDFtdmNXUC9WNjQ2cXQ3ZVhoby85bithOS9QdldydHhoOUhsQUFCS2lmTGFMaUovOUJzS0xqMDlRMkhqemsxaVhGcm53TWxQaTZiWGFQQ0RBeFUyYnFveU1teEdsK04waERnQVlDSVJrVEdhTUhtMnhvNTZ2VndPRmZmMzg5VTdvOS9RUjVQbktDSXExdWh5QUFBR0srL3RJdkpIdjZGZ0prOWZwTkRRMnFYdUxsU0YwYWZuYlFvTnFhVXZwdjJmMGFVNEhTRU9BSmhFUm9aTlllT21hdkNEQTh2MTNUYXVxbGRYZ3g0WW9MQVBwNVNMc3kwQWdOelJMcUlnNkRma2IrKytJMXF6Y1plR3YvQ00wYVVVMmJBWG50V2FqYnUwZC8rL1JwZmlWSVE0QUdBUzM4OWJyc0FhSWVyYnM0ZlJwUml1N3gyM3EwYU5ZTTJjLzV2UnBRQUFERUs3aUlLaTM1Qzd6RXk3eGsrZW82Y2ZmMFFlSGg1R2wxTmtucDRlZXZxeGh6WCtpOW5LekxRYlhZN1RFT0lBZ0FsRVJNWm80YS9yOWNMVFE0d3VwZFFZK3ZRUUxmamxkNFpIQTBBNVJMdUl3cUxma05PU0ZadFV1YktQdW5icVlIUXB4YVpyNTQ2cVhObEhTMVpzTXJvVXB5SEVBUUFUK1BTYmVScDRiei81K2ZvWVhVcXA0ZWZycTRIMzlOT25YODgxdWhRQVFBbWpYVVJoMFcvSUxqUFRybGtMVitqUmh3WWFYVXF4ZStUQkFacTFjRVdaSFkxRGlBTUFwZHl1dlljVWNmS00rdlhwWlhRcHBVNi92cjBVY2ZLTWR2MTkyT2hTQUFBbGhIWVJWNHArdzM5V3JkK21BUDhhYXRxa2tkR2xGTHRtMXpTUnYzOTFyVnEvemVoU25JSVFCd0JLdWVsemwrdisvbmZMeFlVLzJaZHljWEhSL2YzdjBveTV5NHd1QlFCUVFtZ1hjYVhvTi94bndTKy82OTY3K3hwZGh0UGNkL2VkV3Zqck9xUExjQXIrOGdGQUtiYnY0SEVkT3hHalc3dDJOcnFVVXV1V3JsMzBiM2kwOWg4NmJuUXBBQUFubzExRVVkRnZrTUpQUkN2cTFCbTFhWFdkMGFVNFRadFcxK25FeVRPS2lJd3h1cFJpUjRnREFLWFl6Nzl0VU44N2JwZXJxNnZScFpSYVZsZFg5YjNqZGkxZXZ0SG9VZ0FBVGthN2lLS2kzeUF0WDdORjNUcDNMTk9qMlZ4Y1hOU3RjMGN0WDdQRjZGS0tYZGw5MVFEQTVOTFRNN1I2dzNaMTc5TEo2RkpLdmU0M2Q5S2FqZHVWbnA1aGRDa0FBQ2VoWFVSeEtlLzloazNiOXFwRHU3WkdsK0YwSGR2ZHFFM2I5aGhkUnJFanhBR0FVbXJqbjN0MDlWVlhjZWVOQXZEMzlkVlY5ZXByMDlhOVJwY0NBSEFTMmtVVWwvTGNiMGhNVGxGNFpJd2FOMnhnZENsTzEranFCam9lRWFQRTVCU2pTeWxXaERnQVVFcHQvSE9QT3QzVTN1Z3lpa1Y2Mmxtbkg2TnpoM2JhOE9kdXB4OEhBR0NNc3RRdW1sbHFTcExTenFZNjlSajBHNXhuNTU1RHVxWlJvM0p4U2FMVjZxb21qUnRxNTU1RFJwZFNyQWh4QUtBVWNqZ2Myclp6djY1cjBjenB4N0xiN1JveCtIYU5HSHg3a2ZZell2RHRHdmZhRTdtdW0vclJhTDAvL0JHbHBpUVY2Umo1YWRtOG1iYnQzQytIdytHMFl3QUFqRkdTN2FLekZWZTdtNWQxU3hkb3lvVFIrcjhabnp1bFRYeHp5SjM2YU9UVFJkNFAvUVpqSFB3M1FsZGZWYS9Fajd2MjEvbGE4TjFFSmNiSGxlaHhyNjVmVDRlT25palJZenFiMWVnQ0FBQTVoVWRHeThWYVFjRkJnY1cyeitqSWNDMmQvNTBhTnI5QjE3ZnY5dDhLaDBNMlc5R3ZDYmZaTW1TenBlZFluaGdmcDRON3R5dXdabDI1ZTNnVitUaDVDUWtPa3NYRnFvaklHSVVFK1R2dE9BQ0FrdWVNZHRIWm5OM3U1bWIxa2psYS9NTlhraVJYVjZ2cU5teXFwdGRmZnZSU3d1bFkyVEp0QlQ2T1BUTlRjVEVuQzdTdGoxLzFYSmZUYnpERzhZaFRhdDM2NmhJLzdwYTFTeFY1L0lodTdqMmdSSTliTXlSRW03ZjhYcUxIZERaQ0hBQW9oZmJ1LzFkTkd6Y3ExbjF1V1BHVHRtOWFJMWRYYS9iTzVCVktPQk9uRmY4M1U4MWJkMVRkaGszejNHN3I3eXRrdDl0MWZidXVSVDdtNVRScjBsaDc5aDhwVjUweEFDZ1BpcXRkdEdXa2E4VERQWXVob25NK25MNHN6M1hGM2U1ZXp1cWY1Mmp4cks5VTFkZGYvUjRacWpuZlRORDBpVy9yL2lkSHFIbnJqdmsrOXVzUFg5ZUpZNGNMZkt6WVU1RWFPL1NCQW0xNzRYZEV2NkYwT0g3aWxQcUZoSlQ0Y1ZPU0VpVkpudDZWUy9TNG9hSEJtdmQvQlFzY3pZSVFCd0JLb2VQaEoxV3JabWl4N1M4alBVMS9ybHN1U2JxeDZ4M0ZzcytZcUFpdC8yMlJxdmxWejdNejVuQTR0R24xRXJtNlduVnR1NXVMNWJqNXFSa2FvdkNJVTA0L0RnQ2daQlZYdTJpeHVNZy9NUDh2c0RGUkVYSTRISmZkTGovT2FIZnprcDUyVnJPL0hxL3RtMWFybWw5MVBmbmFCL0x4cjZHblhoK25MOGErb2htVHhpcmk2Q0hkZXRkRGNzbGpIcFE3Qmp5dTFPVGtBaDF2MnFkalZMbWFyL29NZktwUWRkSnZLQjNpRTVMazQxTzFSSTlwdDl1VkdCOG43eXJWNU9wYXNoR0ViN1ZxaW84djJIdmJMQWh4QUtBVU9uYmlsTHAyYVZscysvdDkyVUtscGlTcFRvTnJWS3QrNDJMWjUrblljMmMxL0tvSDVibk52bDEvS2lZcVFwSTArcWwrbDkybnhXTFIrOS85S292RmNrVTExUXdKMXNyVlplOVdrZ0JRM2hWWHUraHF0V3I0KzkvbXU4MndoMjZWcTdYQ1piZkxqelBhM2R4RUhEMm9IejUvVDFFUlIxVzdRUk05K013YnFsek5WNUxrNDE5RFQ0K2NvR21mdktXVlA4M1NvYjkzNkw0aHcrUlhJempIZnE1cTh0L3Z0aUNURmxlczZLNnJtMTJmOS9wSzdqbVcwVzhvSFZKUzB1VGhudlAxY2FiVE1TZGx0OXZsNDEralJJOHJTUjd1N2twSlRTdng0em9USVE0QWxFSVJrVEVLQ2M2N2sxTVlaMU5UdE9ybk9aS2tJL3QzNitVSHV1ZTViWDdySktsSnl4czFlT2hvU1ZMVThYOGxTVHMycjlXaGYzWktrcElTenVqL1pud3VTZXB5eHoxYXMyU3VwSE1kdGd2WHozdDRlY3ZUdTRyU1VsT1VjQ1pPbGF2NnFLSzdoK0tpbzJTMVZyamlqcGgwN3ZyMmlNaVlLMzQ4QUtCMEtzNTJNVDlwWjFObHQ5dFZ1VnFWSzk2SHM5cmRpNlVtSittWHVWTzBjY1ZpT1J3TzNYUkxYL1c4NzdFY294eXFWUFBUVTI5OHFKOW1mcW5mbHkzVUJ5TWVVK3RPdDZsYjMvdmxYU1gzVzdXLy9sanZ5enhES1RvcVBOL3RjcnZNakg1RDZaQ2FkbFllN2g0bGVzeFRrY2ZQLzNUbHI5V1ZjdmR3VjRxVDc2WlcwZ2h4QUtBVVNrNUpsYmQzOFV6bXQzemhES1VrSldSMWduSVRIUmt1U1pjZE9sN1Z4eS9yNTRpakJ5VkpmMjFjbGJVc05UbEo2NVl1a0NUVkNLNmxBM3YrVW5DdCtocjYxbWZhdjJ1cnZuei9WWFh2KzREYWQrK2ozNWN0MU1McG4rbnVoNGVxOGJXdDlmYlFCNVJaeElrZUszdDdLem01YkRYVUFJRGliUmZ6azVSd1dwSlV1YXJ2RmUvRFdlMnVkQzVrMnJoeXNWWXRucTNreEhqNUJnVHA3b2VmeXphUzVsS3VybGIxZWVBcE5XcHhnK1pQbmFnTkszN1NsblhMZEYyN205V3FRL2RjUndwZGMzMDc5WDBnOXp0UWpYbCtnSHdEZ3ZUVTZ4L21XTGRnK2lUdC9uTjlybytqMzFBNjJHeDJXYTBsZTN2eDhDTUhKRW5Iait4VDJ0blVYRWRxT1VzRnExVTJtNzNFamxjU0NIRUFvQlFxcnFHdXh3L3YwN3BmNTh2RnhVVkRScnluNEZyMWMyeGp6OHpVc0VHM1NWS0JoNDVuMm13NnNuK1A2alZzcGlmUGQrSmVmcUM3L0FORHN2YngrZHN2UzVKdTZ6ZFkwbjluWVFKRDYwaVM0ay9IU3BKOC9NL2R0U0x0YktvOHZZbzIyVjFaSERJTEFDaTVTMERpb3FNazZZb3YrM0JXdTV1VUdLODFTK1pxNDhyRk9wdVNMRmVyVlRmM3VrOE5tN2ZTcERFdkZyaStkNzlkckJXTGZ0RHFKWE8xYWRVU2JWcTFSRFhyTmRTem96N09OcUxGemEyaXFsd1NJRjNNeGRVbDEvVnViaFZ6M1o1K1EvbDI5T0JlU2VmZSsvL3MzS0xtTjNRd3VDSnpJOFFCZ0ZLb09JYTZwcDFOMWF6Skg4aHV0NnRUajM2NWRpU3YxT0Y5dTVTUm5xWjZqWnJudW43bjVuVTY5TTlPTmJpbXBSbzJieVhwWE1mV3hjVkZJWFVhU0RwM2ZiVEZZcEZ2UU9ENWVsUGtXOFJycGN2aWtGa0FRTWxkQW5JeTRwZ2tLU0N3OEpNb083UGRkZGd6dFdubHowcFBPNnNiT3Q2aTduMGZVRlhmQU1WRlI2bmxqVjBLdkI5ckJUZmRjdGREYXRldHQ5Ym9TdllQQUFBZ0FFbEVRVlFzbWFzTkszNVM2NDYzNXJna2FkdUdsZHEyWVdXZSs0bU9ETC9zcFdBWG85OVFmbVhhYkRyOHp5NVpMQlpaWEZ5MDg0KzFoRGhGUklnREFHV1F3K0hRRDVQZjE4a1R4eFFZV2xlMzlodFVyUHYvYStPNWpsMWVreHE2VmF5azZrRTExZmVoWjdMcU9majNEZ1hWcXBjMWhEWXEvRjlWOHcxUUJiZUt5c3kwS2RObVU4VVNubWdQQUZCK3ZEZnM0Y3R1azV3WUwwbmF1SEt4L3RxMDZqSmJuM050bTg3cTFuZWdVOXRkN3lvK0d2RFVDUGxYRDg0Mk1iR1BmdzBOZUhKRW9mZm5WYm1xYnIvM1VYWHVlWS9jUGJOZnBsWWp1SmJxTm15bTl0Mzc1UHJZOTRjL0loLy9HbnIwNWJkenJQdDkyVUlkUGovZnpjWG9ONVJmKzNkdlZYcmFXZFdxMzFnVksxWFMzdTEvS0RVbFNlNGV6cjg4c3F3aXhBR0FVc2k5WWlXbHBLYW9zcmYzRlQwK09TbEJSL2J0VmlVUFR6MzAzSnV5V2lzVWEzMGRicnRiS1VtSnFsbXZZYTdyR3padnBhdWJYWjkxWnUvNDRYMktqNHRSNjQ3bmhvL2JNdElWSFJXdVJzMXZrQ1NscGFaSWtpcFc4aXhTWGFrcHFmSW93ZXVzQVFBbG82anRvdlRmUERRRmtSaC9Xb254cHd1NGJaelQyMTFKV1cxbWNmTHcrdS8zYWJObEtEa2hYbzhOZStleWo3TllYSEtkMStUbVh2ZnA1bDczS1RIK3RMeXJWTXRhVHIraC9Mb3dCMUtUbG0zazZWVlorM2R2MDUvcmx1dW1XL29hWEpsNUVlSUFRQ25rNFZGUkthbXBWOXhaOWZLdW9nRlBEcGVycXpYWFc0a1dWWTNnV2hyMHd1Z2N5elBTMDdWNnlSeHQyN0JTdlFZOG9mcU56dzJiM3JoaXNTU3BlZXR6dzJmL1BmQzNNbTIyck03YzJmT2RzVXBGUEtPV2twb3FEL2ZjcjhjSEFKaFhVZHRGS2ZjN0psMHNKaXBDNzc0eVdMNEJRWHAxM05SQzc5K1o3ZTdGOHJ1TTZlSTVadDRiOW5DK3dkWEYyMHJTMFFONzlmbllWd3BVUSt5cEV4cnovSUFDNzV0K1EvbVVrcFNnblp2WHlXS3hxRVdiVG5MMzhOTENHWjlyM2EvejFhNXJMN200bHV3RXkyVUZJUTRBbEVLZUh1NUtURXhTallDQUs5N0gxVTNQRFZuK2RlNVU3ZGk4dGtDUHVkeFE4OXdtWUl5UGk4bmEvNW5ZVTFyOHcxZXlXaXNvN2V5NUR0YXBFOGUxYmNOSzFXdlVYTldEYTBtUzl1MzZVNUpVcjFFelNkTFpsR1JKVXNWS1JadnZJQ0V4VVo2ZW5GRURnTEttT05yRnk5bVdkY25QZFpMT1RjSXFpMFV1TGk0RmVueEp0YnVTVk1uZFE0MnZiWk50V1Y1ejJPUTJaMDV1MndhRzF0SERMNDdKdHg1SituYjhtNnJpNDZlN0JqMmY1L3I4MEc4d2x0WHFJcHN0czBUdVVMVnU2UUxaYkJtNnV1bjFXWk9GWDl1Mmt6YXZXYW90NjVhcGRhZmJuRjVEaHMwbXE3VmduMkd6SU1RQmdGSW9PTkJQNFJFbmRGVzl1a1hlVjhLWnVBSVBJUy9vZG9ueHAvWFh4bFhhdVhtdGpoNzhXdzZIUTVMazd1R2xudmM5cG1ZMzNDUjNEeS9aTXpNMSs1dnhzdHN6ZGZzOWowbzZkNTM3WHh0WHljT3Jza0xybmp1amxwcVNKRW1xNUZHMFlkSGhFU2NVSEpqMzNUUUFBT1pVbk8xaWJteTJERzFhK2JNa3FVWHJUcEtrWVlOdWszZVZhaG8xOGNkQzdjc1o3ZTZsdkt2NjVKZ0xKNjhRSjdjNWMzTGIxc09yc2hwZjI3cEF4M2VyV0tuQTIwcjBHMHFUNHJnMHNTQ1NFczVrM1Q3KzRrdW5icnFscjdhc1hhYWw4NzVUaXphZG5INjc4Yko0eVJ3aERnQ1VRaldEQW5Rc1BLSlk5dFgvMFJmVi85Rzhiejk2OGExT0x6ZlUvSUw5dTdkcDBmZGZTSktxQjlmUzllMjc2dWNmdjVGWGxhclp6cW9zbWpsWi8rN2ZvL2JkKzZobXZhc2xTWDl2LzBObllrK3BkZWNlV1djM1U1UFBkOGFLZU9lUlkrRVJxaG5rdkxPMEFBQmpGR2U3bUpzdGE1Y3E0VXljQW9KQ1ZiZGgweUx0eXhudHJyTzlQZlFCblk0NVdlRHRMM2QzcW92WHYvalc1NG9NLzVkK1F5bFJISmNtRnNUUHM3N1cyZFFVMWFyZktPdU9ZNUlVR0ZwWHpWcmRwQjJiMTJyeEQxL3Byc0hQT2JXT3NuakpIQ0VPQUpSQ29TSFY5ZWZPNDBhWGthZlFPZzEwWTljNzFPcW03Z3F0ZTY2VDlmT1AzMlRiWnVuOGFmcDkyVUlGMTY2dm52YzlKdWxjeC9XWE9WTmtzVmpVdmx1dnJHMVRraE1sU1JXTDJoazdIcTdybXhYK3RyQUFnTkxObWUxaVNsS2lmcGt6VlpKMGM2Kzg1M2tweTdyMnVrK3BxY2tGMm5ieEQxL0p5N3VLT3ZYc1g2RDFsWDM4WkszZ1JyK2hsS2hTMlV0eGNXZWNlbW5pM3IvKzBKWjF5MlN4V05UejNzZHlyTCsxM3lEdDJiWlJHMWN1VnNObTE2dkpkVGM2clpiWTA2ZFZwVXJSUm15Vk5vUTRBRkFLTlc1UVcxTm1sWTZ6YzdrSkNBclZuUTg5bStmNjVRdS8xL0lGTTFUTnI3b2VlZW10ckx0MC9MWm9waUtQSDFHTE5oMFZHUHJma1BnTHQzU3Q1RjYwUm5ibm5yMTY2TzRPUmRvSEFLRDBjV2E3T0hmS1IwcEpTbEJ3cmZxNXpoK1RueCsrZUU4dDJuWjJ5cDJqbk9YQ3BVd1hhOTI1UjRFZnYvaUhyK1R1NWExT1Bmb1ZlTDJYZHhYNkRhVkVhRkNBam9XSHEzSERCazdaZit5cFNNMzY4bjFKVXV0T3Q2bk8xZGZrMk1hL1JvaHU3bldmbHM2ZnBoOG12NituM3h5ZjdmVXRUc2VQUnlnMHFMcFQ5bTBVUWh3QUtJVkNBdjFsdDJVbzRrU2tnb01DalM2bjBGcmUyRVg3ZHYycGdVKzlxc3BWZlNTZEd3NjlmTUVNdVh0NDZZNEJRN0p0bjNTK00rWmVoR3Zid3lOT3lHRzNsYnRyMndHZ1BIQld1N2pxNTluYXVYbWRYSzFXM1R2azVheGJYQmZVWDV0V0t5cmlxS2xDbktNSC81WWtXYTF1MlpidjNycEJVejhhWGFCOVhPNXlxc0tpMzFCeVFvTURkTnhKbHlZbXhwL1dWeCs4cHBTa1JQa0hodVI0M1M3VzVZNTc5ZmVPelRwMjZCOTkrZDZyR3ZMcSs2cHhmaUxyNG5Rc1BGeWh3V1hya2psQ0hBQW9oU3dXaTFvMmE2Q3QyM2VhTXNUeERRalVNMjlPeVByM3diMDdOTzNUdHlSSjl6ejJrcXBVeTk1aE9oMTk3anA4VCsvS1Yzek1iVHQycW1XekJvWHVnQU1BU2o5bnRJdWJWaTNSejdPK2xpVDF2di9KUW84RVNFMUprajB6TTBlYlZoSUtHNkpNZm5lNHpzUkd5K0d3Sys3ODNEZkJ0ZXRsMnlhb1ZyMEN6VTh5YjhvbjhxNVNUZDN2ZkNEUDlZVkZ2NkhrMUs4ZHJFWEx0eFg3ZnMvRW50TGs5MFlvSmlwQ0ZTdTVhOUFMby9PZHROalZhdFZEejQzVWhEZWZVbUw4YVUwYU0xUVBQUDI2R2pTOXJsanIybmZ3a0hwM0s5NTlHbzBRQndCS3FiYlhOOUhpRmIrclY0OWJqQzZsU0xadldxTlprOStYelphaG52Yytwa1l0c3QvTkl1TG9RZjI5WTdOY1hhMnFIbHo3aW8remF1MTY5U3BqalRRQTREL0YyUzR1bXo5ZHl4Wk1seVIxNnRGUE4zYTlJOGMyRm90RjZXbG44OXpIaFNDaG1tL0puK1V2ekMzR0pjbXRvcnRpVGtiSTRYQ29ZaVYzMWIybXFYcjB5MzU3Y3grLzZtcmJwV2UreDdWblptcmVsRS9rN3VtVjU3WmIxaTZUai8rVlg3NUN2OEc1bWpXcHA3R2ZmSy9NekV5NXVoYlBiY2FQN051dGFaK09VV0w4YWJsVnJLUkhYM2xiMVlOcVh2WnhWWHo4OVBpd2QvVDVPNjhvTlRsSlgzM3dtanJjZXFkdXVlc2h1VldzVk9TNmJMWk03ZG43ajBhK2NFK1I5MVdhRU9JQVFDblY5dm9tR3ZmRmo0cUpqWk9mcjAraEhoc2ZGNk14enhkK2NzYUNudFVyeU4wME1qTnRXanpyYTYzN2RiNGs2Zlo3SGxHbjIvdHB3aHRQS1M0NlN1NmVYckpZTElxTGpwTEQ0VkNiemoydStDNFQwYkd4T25Eb29OcSsrdUFWUFI0QVVQb1ZwVjI4SU9GMHJHWi9QVjcvN053aTZkd2xIVDM2UDV6cnRsNlZxeW94L3JSK1g3WlFiYnJjbmpWUGl5U2xKQ1ZvNWVKenR4NzNEd3dwOFhhM01MY1lsNlRCUTBjWHVqWkpPaGx4Vko3ZVZWVEozVU11THE3YXVtR0ZwUHpub25sdWRPRkg0a2owRzBxS3Q2ZUhRZ0w5dFBlZi9XcmFwRkdSOXBXUm5xYmxDNy9YNnA5bnkyNjN5OFBMVzROZkNGT2RCam5ud2NsTFVLMTZldUxWOS9YTnVEZVZjRHBXYTM2WnA3ODJydEtBSjBlb2Z1TVdSYXJ2NzMzN0ZScnNKeTlQYmpFT0FDZ0JibTRWMU9uR0ZscTJjclVHOUx1elVJOTFjWFdWZjJDSWt5b3JZQTB1cm9vN0Zha0tiaFYxejJNdnFVV2JUcEtrR2lHMUZYSDBvRkpUenQwZTFNT3JzcTVyZDdOdXYrZVJLejdXc2hXcjFiRnRDMVdvUUxNR0FHVlZVZHJGVEp0TnZ5OWJxTi8rYjZaU1U1Smt0VlpRN3dlZVV0c3V0K2Y1bUJadE9tbmQwZ1ZhT1AwekxaeitXYTdiVkhDcnFNWXQyNVpvdS92a2F4K29nbHZPVVFydlQvMUZLdVpMZzc3NzVIODZkU0xuWGNHY01RY1EvWWFTMDZabFk2MWR2N0hJSWM3eHcvdTFac2xjMmUxMjFRaXByY0ZEUjhzM0lLalErd211VlY4dmhFM1VqTS9HNnZBL3UxU2xtcDlxMW10WXBOb2thYzM2RFdyVHNrbVI5MVBhV0d6SmgzTk9UdzRBS0JYMkh6cXVrUjk4cDFsVHZpeTJJYS9POHZJRDNlVWZHS0xoNzMrYnRTd2xLVkZKQ1djVUVKVHo5cDJabVRaSmtxdHIwVHBRdHN4TTNUdm9NWTBaTmtnTjZwV3YyNFFDUUhsenBlMWlhbktTUGg3OXJHS2lJbFFqdUpidWUzSzRnbXZWei9jeG1UYWJsaStjb1gyN3RpcnRiRXEydXpwWnJSVVVFQmlxamozNnFXYTlxNi80K1RqVGU4TWVWblJrZUlGR3orWmwzcFNQZFdEdmRqbnNkam5zZGxWMDkxQ1RsbTNWcmUvQUlyZmY5QnVNRTM0aVdzKy9PVW56djU4aUZ4ZVhJdTFyNDhxZkZYY3FVcmZjL1ZDMjBXcFh3dUZ3NkkvVnY2aHhpOWFxWE0yM1NQdXkyKzNxZS84Z2ZmcldzNmFjdk5ycVdUZlBSTFo4Um84QVlCSU42b1dxWnBDZmZ2MXRsVzYvcGF2UjVlUXJ0MDZpaDVlM1BMeThjOTIrcUoyd0M1Yit0bEsxUS96TGJVY01BTXFUSzIwWDNUMjk5TkJ6YitxZm5YK3F3NjEzRnFnTmNyVmFkZXZkZzNUcjNZT0tVTEZ4bWw3ZlhnbG5Zb3UwajdzR1AxOU0xZVJFdjhFNElVSCtxaEZRVlp1MmJOV05yVnNWYVYvNWpXWXJMSXZGb2phRnVOMTlmalp0MmFxZzZsVk5HZUJjVHRGaU53Q0EwejNRcjd1K24zMXVxQ3F5czl2dCtuNzJQRDF3dDdrbmZ3WUFGTnlWdG91Qm9YWFYrZmIreFJZR2xIWTkraitzZXg5L3hlZ3lTaFg2RGYvcGUxdDd6WnE3d09neW5PYUh1ZlBWNTlhYmpDN0RLUWh4QUtDVWE5cW9yb0tyVjlXY2hZdU1McVhVbWJOZ2tZS3JWOVUxamVvWVhRb0FvSVRRTHVKSzBXLzRUK2QyTFhVcU9rbzc5K3cxdXBSaXQzUDNIa1ZIbjFUbmRpMk5Mc1VwQ0hFQXdBU2VmZVF1elpnMVJ6R3hjVWFYVW1yRXhNWnF4bzl6OU95amR4dGRDZ0NnaE5FdW9yRG9OMlRuNnVxaWUvdmNyRysrKzk3b1VvcmROOU5tNnQ0K044dlZ0V3pHSFdYeldRRkFHUk1jNktjK3Q3YlRoRWxmR0YxS3FURmgwbVQxdmEyOWdtc1ViZUk3QUlENTBDNmlzT2czNU5UajVqWktTSWpUYjZ2WEdsMUtzZmx0MVJvbEpwNVdqNXZiR0YySzB4RGlBSUJKM0g5WE4wVkZSV2pCNGlWR2wySzRCVC85cktpb0NBMjRzM1JQOWd3QWNCN2FSUlFVL1liY3VicTY2TVVoL1RUcHkyK1VrcEppZERsRmxweWNvcysrbnFLaFEvcVYyVkU0RWlFT0FKaEdoUXBXalhwNXNLWk8rMTRIRGgwMnVoekRIRGgwV0ZPbno5U29sd2VyUW9YeU1Ua2xBQ0FuMmtVVUJQMkcvRFcrdW80NnRtMnE5ejZhYUhRcFJmYitSNStxUTV0cjFMaEJiYU5MY1NwQ0hBQXdrZUFhdm5waFNEKzlGdmEyb21PS2R0dFFNNHFPaWRXcm85L1NDMFA2TVJ3YUFGRHUyMFhrajM1RHdReDVvSmVPSC85WC8vZnpMMGFYY3NVV0x2NUY0UkhIOU1TRHZZMHV4ZWtJY1FEQVpEcTBiYTQ3ZTdUVFM2K05WR0ppa3RIbGxKakV4Q1M5K05wSTNYVjdlM1ZvMjl6b2NnQUFwVVI1YlJlUlAvb05CZWZtVmtHalhocWtiNytib2UyN2RodGRUcUg5dFhPWHBreWJvVkV2RFNvWG82MEljUURBaFByMzZxelcxMTZsbDE0ZlZTNDZySW1KU1hycDlWRnFlMjBEOWUvVjJlaHlBQUNsVEhsckY1RS8rZzJGRnhMa3IxR3ZETkxJdDkvVndjTkhqQzZud0E0ZVBxSlJZOS9UcUZjR0tUalF6K2h5U2dRaERnQ1kxT01QOWxLTFJqWDExRXZEeS9RUTh1aVlXRDMxMG5DMWFGUlRqejE0aDlIbEFBQktxZkxTTGlKLzlCdXVYUE1tOWZYaTQvMDA3STB3VXdRNUJ3OGYwYkEzd3ZUaWtMdlZ2RWw5bzhzcE1ZUTRBR0JTTGhhTGhqelVTejI2WEtjbmg3NVNKaWQxUEhEb3NKNGMrb3B1NzNLOWhqelVTeTRXaTlFbEFRQktxZkxRTGlKLzlCdUs3cVkyemZUY28zMzE0bXR2bHVwTHEvN2F1VXN2dnZhbW5udXNqMjVxWGI0dWw3UFlrZzg3akM0Q0FGQTBhemZ1MElUSnN6WDRnZnZWOTQ3YmpTNm5XTXhmOUxPbXpwaXBvVVA2Y1MwN0FLQlF5bUs3aVB6UmJ5aGVPL1ljVk5nSFV6WDR3WUhxMC9NMm84dkpac0hpSlpvNjdYdU5lbVZRbVIyQlkvV3NtMmNDU1lnREFHVkVSR1NNd3NaTlZZMGF3UnI2OUJENStacnpMZ3d4c2JHYU1HbXlvcUlpTk9ybHdkeE5BZ0J3UmNwS3U0ajgwVzl3bnZBVDBRb2JOMVdoSWJVMDdJVm41ZW5wWVdnOXlja3BlditqVHhVZWNVeWpYaXJiYytBUTRnQkFPWkdSWWRQTStiOXB3UysvYStBOS9kU3ZieSs1dUpqanlsbTczYTQ1Q3hacHhvOXoxUGUyOWhwd1o5ZHljWWNCQUlEem1MbGRSUDdvTjVTTTlQUU1UWjYrU0dzMjd0TFRqejJzcnAwN0dsTEg4cFdyOWRuWFU5U3hiVk05OFdEdk12OWFFK0lBUURrVEVSbWpUNytacDRpVFozUi8vN3QwUzljdXNycTZHbDFXcm15Wm1WcjYyMHA5UDN1ZWdxdFgxYk9QM3MxWk5BQkFzVEpUdTRqODBXOHd4dDc5LzJyOEY3TlZ1YktQSG5ub2ZqVnIwcmhFanJ0ejl4NTlNMjJtRWhMaTlPSVQvZFc0UWUwU09hN1JDSEVBb0p6YTlmZGh6Wmk3VEVjall0U25adzkxdjdtVC9FdkpjUExvMkZndFc3RmFDMzc2V1hWQ0F6VHdydTY2cGxFZG84c0NBSlJocGJsZFJQN29OeGd2TTlPdUpTczJhZGJDRmZMM3I2Nzc3cjVUYlZwZFYreWoyK3gydXpadDJhb2Y1czVYZFBSSjNkdm5adlc0dVkxY1hjdlBLRHBDSEFBbzUvWWZPcTdGeXpkcXpjYnR1cXBlZlhYdTBFNHRtemRUU0hCUWlkWVJIbkZDMjNiczFLcTE2M1hnMEVGMWJOdENQYnUxVllONm9TVmFCd0NnZkNzdDdTTHlSNytoZE1yTXRHdlYrbTFhK09zNlJaNk1WOWZPSGRTeDNZMXEzTENCWEs5d2hGdG1acWIyL3JOZmE5WnYwUEpWYXhSY281cDYzOUplbmR1MUxGZmh6UVdFT0FBQVNlZXVhOTYwZGE4Mi9MbGIyM2J1bDhYRnFtWk5HcXRtYUlocWhnUXJKRGhJbGIyOTVlSHVMbmNQZDFXd0Z1NTY0d3liVGFrcHFVcEpUVlZDWXFMQ0kwN29XSGlFamgwUDE4NDllK1d3MjlTeVdRUGRlUDAxYW5OZFk3bTVWWERTTXdVQTRQS2MzUzRpZi9RYnpDOGlNa2JMMTJ6UnBtMTdkQ3dpUnRjMGJxaXI2OWRUelpBUWhZWUd5N2RhdGF6UGo2U3MxenYyOUdrZFB4NmhZK0hoMm5md2tIYnYvVWMxZy8zVXBtVVRkZXZZcWt4UFdsd1FoRGdBZ0J3Y0RvY2lJbU8wWi84UmhVZWMwckVUcHhRUkdhUGs1RlNscEtZcDVXeXFiRFo3b2ZacHRicklvNUs3UE53cnl0UFRYY0dCZnFvWkZLQ1E0QUExYVZCSHdZRitzbGp5YkpNQUFEQ01NOXBGNUk5K1E5bVNtSnlpblhzTzZkRFJFem9lY1VySFQ1eFVmSHh5MXVkSFV0YnJYYVdLcDBLRHFpczBPRUQxYWdXcFdaTjY4amI0N2xlbENTRU9BQUFBQUFDQUNlUVg0cFMvaThzQUFFWFNZOEFJZGJuemVhUExBQUFBQU1vZFFod0FRS0drWjZTTElad0FBQUJBeVNQRUFRQUFBQUFBTUFGQ0hBQUFBQUFBQUJNZ3hBRUFBQUFBQURBQlFod0FBQUFBQUFBVElNUUJBQUFBQUFBd0FVSWNBQUFBQUFBQUV5REVBUUFBQUFBQU1BRkNIQUFBQUFBQUFCTWd4QUVBQUFBQUFEQUJRaHdBQUFBQUFBQVRJTVFCQUFBQUFBQXdBVUljQUFBQUFBQUFFeURFQVFBQUFBQUFNQUZDSEFBQUFBQUFBQk1neEFFQUFBQUFBREFCUWh3QUFBQUFBQUFUSU1RQkFBQUFBQUF3QVVJY0FBQUFBQUFBRXlERUFRQUFBQUFBTUFGQ0hBQUFBQUFBQUJNZ3hBRUFBQUFBQURBQlFod0FBQUFBQUFBVElNUUJBQUFBQUFBd0FVSWNBQUFBQUFBQUV5REVBUUFBQUFBQU1BRkNIQUFBQUFBQUFCTWd4QUVBQUFBQUFEQUJRaHdBQUFBQUFBQVRJTVFCQUFBQUFBQXdBVUljQUFBQUFBQUFFeURFQVFBQUFBQUFNQUZDSEFBQUFBQUFBQk1neEFFQUFBQUFBREFCUWh3QUFBQUFBQUFUc05pU0R6dU1Mc0xNdnZ2eFYwMzk4UmVqeXdBQUFDaTFCdDF6bXg2NjUxYWp5d0FBd0JTc25uVXRlYTRyeVVMS3NrSDMzR1owQ1NnR0Z3SzVGdGRjWlhBbEtLcW9VM0dLT2hXckdnRytScGRTNXNRbkpTazl6U1ovMzZwWnl5NzhybXNFK0JoWUdTNW4rKzREa21pelVMSTQyUVVBUVBFaHhDa21uRjBxRzZiKytBdG5DOHVJQzZQa2Z2aGlwTkdsbEF1ZDczeGV0M2ErZ2M5T0tYZmhjOEhyaEpKRWlBTUFRUEZoVGh3QUFBQUFBQUFUSU1RQkFBQUFBQUF3QVVJY0FBQUFBQUFBRXlERUFRQUFBQUFBTUFGQ0hBQUFBQUFBQUJNZ3hBRUFBQUFBQURBQlFod0FBQUFBQUFBVElNUUJBQUFBQUFBd0FVSWNBQUFBQUFBQUV5REVBUUFBQUFBQU1BRkNIQUFBQUFBQUFCTWd4QUVBQUFBQUFEQUJRaHdBQUFBQUFBQVRJTVFCQUFBQUFBQXdBVUljQUFBQUFBQUFFeURFS1NLSEhFYVhnR0xHYTFvMjhEcVdQSDducFIrdkVZekNldzhBZ09KaE5ib0FzK3ZXOFFaVjkvY3h1Z3dVazJIUERGQ3p4dldOTGdQRmdNOW15ZUt6WXc1OExtQUUvajRBQUZCOExMYmt3NXdhQVFBQUFBQUFLQVdzbm5VdGVhM2pjaW9BQUFBQUFBQVRJTVFCQUFBQUFBQXdBVUljQUFBQUFBQUFFeURFQVFBQUFBQUFNQUZDSEFBQUFBQUFBQk1neEFFQUFBQUFBREFCUWh3QUFBQUFBQUFUSU1RQkFBQUFBQUF3QVVJY0FBQUFBQUFBRXlERUFRQUFBQUFBTUFGQ0hBQUFBQUFBQUJNZ3hBRUFBQUFBQURBQlFod25jVGdjMnJkbmp6SXlNckl0UDV1YXFuMTc5aGhVRllEVWxCUkZIRDJhNjdxSW8wZDE5dXpaRXE0SUtCeUh3NkhVbEJTanl3QWtTYWRqWTQwdXdUUk9IRCt1K05PbmpTNERBR0J5aERpWHNOdnRTazFKVVd4MHRNS1BIdFgrdlh2MTF4OS9hTjF2dittWCtmUDE0NVFwK25MQ0JIMDRjcVMyckYrZjUzNHliVFo5KzhrblNrcEl5TGI4VkdTa3Z2M2tFMmMvalZMcDVJa1QrbVB0V21WbVp1YTZmc3Y2OVlvTUR5L2hxcHhqemRLbG12WHR0d1hlL25Sc3JMNzk5RlA5czN0MzFySk1tMDNwYVduNS9sZWVUSms0TVVmbk4vN01HWDMzMldlRjJzK3hJMGYwL1ZkZjVicnUrNisrVWxRWmVROFcxYzZ0V3pWMitQQmMxNDBkUGx3N3QyNHQwSDVTa3BNMS8vdnZaYmZic3kxUFNralEvTysvTDNLZFpqVStMRXh4TVRIWmxpVWxKR2g4V0ZpTzhQOVNNU2RQYXZUUW9jVmFUMVJFaEQ0YU15YkhGL0tqaHc3cG96RmpsSktjWEtUOW40bUwwK2Z2djEra2ZaamQ2cVZMTlQ0czdMTGIyVEl5OGcxRzRtSmk5T0hJa1pkZFZsejFwQ1FuWit2dnBLZWxhYzNTcFZsdDFMaFJvN1IwNGNKQ0hic285UlRHMUVtVHRHZjc5bEpUejR3dnY5UnZpeGNYNno0QkFPV1AxZWdDU29Qa3hFUjlNSEtrMHRQVGxXbXpaVnRYeWQxZDdoNGVjdmZ3VUVaR2hxS2pvdFNtUXdmVnZlb3FCZFNvSWVsY2grYk41NTdMZGQvdnZ2WmFyc3VIRHhtU1k5bDdreWNYOFptVWJodFdyZExCZmZ0MHcwMDM1VmlYbkppb0JUTm5xdmM5OXlnd0pDVFBmVXlaT0ZILzdOcFY2R01YOSs4MlBTMHQzN05wVmpjM2JkKzhXYTF1dkZHVnExYk5jenYvOCs4aGE0VUs4dlgzMS9UUFAxZFF6Wm9hT0dTSU5xOWJkOW5PM3R1VEpzbHFMWHNmNDhSTHdrOUorbWZYTHAyT2paV0xxMnZXc3RNeE1kcTdZMGV1MjN0NWV5dmkyREY5T25ac3JzZkk3VE1vU1o5LzhFR09aV1g5czVscHN5a2hQajdic2pPeHNZby9jeWJYTDVQeFo4N29UR3hzam5YZWxTdm5XQlovNW96K1dMdFdiVHQyelBaZWpZdUowUjlyMStxbW0yL09zZjhMbjR1eUl2YlVxUndoMXNrVEp4UWRGWld0elVsTVNOREpFeWQwS2pKU2JtNXUyYmF2NXVlWDUyZjk3NTA3TlhYU3BBTFY4bkpZbUh6OC9SVVhIWjI5bnNoSVJZYUg2MVJrcEd3WGhVZ1hML2YwOHNyMkdML3ExWFVtTGk3WDQxVHo5YzMyNzR6MGRQMTc2RkNCYWl5ckV1UGpkZkxFaWN0dXQzenhZdTM4ODA4OU0yS0VQTDI5OWRQczJmTHg5MWU3enAwbG5mdThScDg4bWUweHVTMHJybnIrUFhoUTg2WlBWeVYzZHpWdDJWSkw1cy9YcnExYjFhcDllKzNidlZ0MnV6M1hkcjJ3Q2xwUFFVV2ZQS20vZCs3VXJYMzdPcjJldk5vVDZWejdFUjBWcGVTa0pNV2VPcVUyTjkyazZLaW9yUFg1ZmJZQkFNZ05yWVlrKy9taDZkMTc5VkxEcGszbDd1R2h2M2Z0MHFKWnN4VDIwVWRaMiszWXNrVXp2LzVhUGZ2M1Y0VUtGYktXdTFXc3FER1hqSzZ4Mld3S2UvRkZ2VGg2dEtyNStHUXRqenB4UW5PblRkTXpJMFk0LzRtVkltZlBudFgyelp2VnZYZHZXU3lXSE9zM3JWdW5DbGFyV3R4d1E3Nzd1ZlArK3dzMEFpVXRMVTBMWnM1VStMLy9xbFc3ZGxkY2QxNE83ZHRYb0M5TlgwNllrTy82OXlaUDFyWk5tK1RyNzYvZTk5NnJEdDI2NmE4Ly9sRGxLbFYwUS92MnFsV3ZudXBlZFpXKy92aGpCUVFHcWxmLy9wS2srTk9uTlQ0c1RQR25UOHZYMzc5WW5sTnA4dFlycitTNlBMZUFKYS90UjQ0YnA2RFFVSTIrNURVNGN1Q0FsaTFhcENFdnZaVGpNWlBIamRQdGQ5K3RrRnExcnFCcTg0cU1pTWd6N01vcmlQNTUzano5UEc5ZXRtWFB2dlphbnZ2NWFNeVlYSmQvT0dwVWptVmxMVFNiK082N3VZNWsrZmJUVDNQZC9wTzMzODZ4N1BrMzNsQlFhR2l1MjllNyttcTlmTW1JZ1E5SGpWTFBmdjNVOEpwcnNpMzM4ZlBUbWRqWVhIL3YrZFdVMjJkdjlJUUplYjQvM3BzOFdYRXhNVmtoMVlWUlJ4ZC9lWFdyVkVsVjhnbTV5NnViZS9UUWdiMTdOWGY2ZE4zU3U3YzJyRnFsMi9yMnpmcmQ1ZmE3dkhTWmk2dHJzYlVOalpzM1Y2djI3YlhnKys4VmYvcTBOcTVlclllZWVrb2VucDdhdEdhTk1qTXo4M3dmWEpEZis3ZXdZaytkMHZ0dnZwbnJ1Z3VCeWNYdjd3bVhmRGFlR2paTXRlclZLNVphTHZiWTBLSHk4UFRVeDIrOXBlZmZlRU1weWNuNjZuejdjM0U5bC83dEhEcHlwR29FQnhkN1BRQ0Fzb3NRUjVMai9CblM2a0ZCQ3E1WlU1SlVzV0xGSE51NW5qOVRrbW16WlF0eHBITkJ6cVgvSGpsdW5EdzhQV1d4V0pTYWtpSjNEdy9WQ0FwU3R6dnVVQVUzTjFrc0ZpVW5Kc3JkMDFNdUxtWDd5cllMSGIzYTllcGw2M2hhSzFTUXA1ZVhmdi90TnpWczFrd0paODdrZUt5cjFTb2ZQejlKVXBWcTFTNTdyT2lvS00yZU1rV3gwZEc2YytCQXRTNkdNNFNYYXRTc1dkWVhUWWZEa1dNRVYzNnNGNzEzSEE2SGpoNCtySG5UcHl1NFprMzE3TjlmWFhyMGtDVDlQSGV1MHRMUzFLQnhZNTJLaXRJMTExNmI5Vmk3M1M1WHExV2Z2UDIybmh3MlREV0Nnb3J4MlJudjR1QWxLVEZSZHJ0ZDQwZVAxck92dmlyZmdJQ3NkYkduVHVuVGQ5N0pFZFJJNTBiUldTd1d1WHQ0WkZ2ZXVIbHpOVzdlUE5manZwREhGNE95THJobVRiMDljV0syWmRzMmJkSzhHVFAwdjQ4LzFxNXQyOVM4VlN0ZGlGOWZmK1laM1RWd29GcTJhWlB0TWRZS0ZiSStGL0duVDh2aGNNamhjT2pkMTE3VDJ4TW5abnZ2SHpsd1FGOTgrR0hXOWhmK1JwWkZvOGFQejdGcytKQWhlamtzTE51b28valRwelYyeEFpTitlU1RIRzFLZnR3cVZwVE5ac3N4aWgzcHkyTUFBQ0FBU1VSQlZMRnlsU3BaKzA5TlNWRkdlcnBjclZiNUJnVGtDTXFPSFQ2c1NlKzlsNk9tZlh2MjZOdFBQdEViSDN3Zzc4cVZjejMreTJGaCtuRFVxS3dnNmNJWDFxOC8ra2l4bDR6NHVmakxiT1BtemZYUVUwOFYrSG1XRjI0Vks2ci80TUg2ZU13WWhSODlxdnFOR3VtbWJ0MDA0b2tuc20yWFd4QjNZVmsxWDErTnlDTlF2UkszOXVtalhWdTM2cWZaczlXaGUzYzFidDVjNFVlUDZ0aVJJM3A2eEFpNXU3dm4rcmlUa1pHYS9zVVh4VHJTcEtxdmI0N1FjdmRmZjJuMXI3OW1XL1p5V0ppT0hEZ2d2K3JWczk2N240d2RLNHVUK2x0VnFsYVZ4L25SYWxXcVZjdlJUM3c1TEV5dVZxc3NGa3ZXU0xVUlR6eVJZenNBQUM2SEVFZVM0L3ovTHhla1ZEZy92RDB0TFUyVmN1bXdYRHFjZHNUWXNmTDA4bExNcVZPYTlPNjc2ajlva0twVXE2WlozM3lqdHlkTjBxRjkrL1REMTErclM0OGV1dkg4TU9teUtEVWxSV3VXTGxWR1JvWSt1YVJUV2JOT0hkVnQwRUFweWNuYXZubXp0bS9lbk9QeC90V3I2K1gvL2E5QXg5cTFiWnZtZlBlZDNOM2Q5Y1FycnlpMGR1M2llQXI1aWpsNU1zK3oycmw1NS9QUHM5NXJGb3RGZlFjTVVKY2VQYlQ2MTEvbDRlbXBwSVFFSGZqN2IrM2JzMGREUjQ3VXY0Y09LVGt4VWZVYk5zemF4OW16WitYaDZha1dOOXlnRllzWDYvN0hIeS8yNTJXa2k3L00velI3dGlwWHJhcEhYM2hCMVlPQ3NqNkhraFFRR0toQlR6OTkyUy8vcno3NVpKN3I3SFo3bnAvOVVlUEg1L3BaTDJzc0ZrdTJnRVdTUXV2VVVZZnUzVFZqOG1RZFBYeFlBWUdCcWxtbmppU3BlNjllQ3ExVEo4ZGpMckRiN1pyMnhSZXFVNysrYnJ2enpxd3ZMeGZFbkR5cGJ6NytXUGMrL0xBazZjenAwNW9RRnFhN0JnNVVzK3V2ZDlLek5ON0ZBWGJmKys5WGVucDZ0bVUybTAxMzlPOS83ckxCOCsvSml3T1Y1S1FrcFNRbDVSaDFFUnNkcldtZmY2NVh4b3pKY1JuVEJldFhydFRhNWNzMVl1eFllWGg2NWxoZlBTaEl6NzcybXR3cVZ0VHAyRmhscEtmcjdObXpzbGdzdXYveHg3VjMrM1lsSlNVcE9URlJOM2J1TEwrTHd0UzhESHZycld6UC9jTlJvOHJjS0t1ODJPMTJUWHozWGJYcjNGblh0VzJiNnpacmxpMVRYRXlNK2c0WWtHT2RYMENBQWdJRGRTb3lVdmVOSENtTHhaTDF1OHZ0ZDNtNTMyOVI2NGs1ZVZJT3UxMVdxMVhkZS9XU0pDMy82U2MxYk5vMDYrOUNiaTVNd0gzcDM0cWkxT1BxNnFwcXZyN0t6TXhVeFVxVkpFbnA2ZW55dStReVRQOGFOYlR3aHgrVWtweXNKMTk1Ulc0Vks4cGh0OHYxb2t0eWk2T2V3bGl6ZEtuMjdkbWpJUys5SksvS2xlVndPTEtlQXdBQUJVV0lJOGwrZnFKZGwxd2E5b3RkbUE4Z09URXh6eUhndzk1NlM5VjhmYk45YWZRTENGQ2ZBUU1VZithTUhBNkhxcDYvdk9ybzRjTnEwN0ZqbVE1d3BITWRQVGMzTjkzU3U3Y1d6SnlabytNNVljd1k5ZXpYVHpkMTdTcEorblBEQnMzNTdydENkZmJ0ZHJ0K21UOWZhNWN2VjcyR0RYWC9vNC9LMDl1NzJKOUxmbkliRFhLeDA3R3grdmlpTHpVWHExSzFxdTdvMzEvenBrOVhYRXlNN2hvNFVBT0hESkdudDdlbVQ1NnNlZzBiWmh0dW5aU1FvRXJ1N21yWHBZc212dk9PMHRQU0NuWG0zaXlPLy91dnRtM2FKSWZEb1ZXLy9GS2d4enc5ZkxocTFxMmI5Vys3M2E2Mzg3ajBMVG9xU3VQRHd2SmNYNTQ1SEE3dDJiNWRubDVlZXY3MTE3TkdRQjNhdDA4N3QyNVYwNVl0ODN6c2lwOS8xc21JQ0oySmk5TmZtemNyUFMxTmZnRUJldjZOTnlTZG0wdmwza2NlMGZiTm05WGloaHMwOTd2dlZMZEJBelc5N3JvU2VXNUdLVXpZZThIRmZ3ZC9YN0ZDSzVjc3liRy9zWjk5SnEvS2xiWDYxMS9WOS83N2Mrd2pQUzFONjFldVZNT21UYk1DbkpUa1pJMGRQbHlabVprNTV1dTVtTVZpVVFVM04xV3NWRW1WS2xWU0pYZDNOV25ldkVBaFRubjJ6NjVkaWpoNk5NK2dVem8zVDlBZmE5ZXFUWWNPMlVaUnBhYWthT1pYWHludDdGbFpYRngwNHZqeGJDRitTZGV6ZmZObXpac3hRNzcrL29vTUQ5ZUJ2WHRWd2MxTi8remFwY2N1TThIMmhSc1p1RjR5RXFjbzlVam5KaXl1VXEyYStqMzBrS1J6ZHhZTU9UK1MrbUwzUGZLSUpyNzdybzRlUHF6NkRSdktaclBsT2lxb3FQVkk1MEpZMi9sUnVSZi9mTEhlOTkybktSTW5hdGEzMzJyQVk0OUpVcms0VVFBQUtGNkVPRkxXcFRBVkxqUGMxK3Y4Y056RStIZ3BqMnU3WFZ4Y2NwelZ2M2pTWTF0R2hpd1dTN1psYTVZdFV6VWZINzA0ZXZTVmxGK3EvWHZva0Rhc1dxWDdIbmtreHgxWDdIYTdaazJab3VxQmdXclhwVXVSamhNVkVhRzF5NWVyZFljTzZuUGZmWVpjbnBaYmh5M2Irbnp1T0pPZWxxYVpYMyt0eU9QSE5maTU1K1JYdmJwY1hGMzExZmp4U29xUDEzMFBQNnlVNUdSVmNuZVhMU05EMnpkdlZvM2dZSGxYcnF4aGI3MlY2NWxGczh2SXlOQ2NxVk4xVmVQR1dYTUI1U2N4SVVHVHg0M0xObEpIeW44VVRrRzJ1ZlR5a3JJdTAyYlQ2cVZMdFhiWk1uWHUwVU1kdW5YTDlua0tyVjFiVlgxOE5PbmRkM1hmWTQvbG1ITmx4NTkvYXVQcTFYcjJ0ZGRVUFNoSWlmSHhtdlRlZStyYXMyZldOaGVQV3J6NEVwRVJUenloNEZxMTlOeGw1dGN3czRLK255NmQxME9TYnVuZFc3ZjA3cDNycUl1YnVuYlZyd3NYcWx1dlh2SzZKTUJldTN5NTB0TFNkRXZ2M2xuTFBEdzlOZmlaWjVRUUg1ODFmNHJWYXBXTGk0dCtXYkJBYlRwMlZOMEdEYkl1OVhBNEhQcHQ4V0kxdmU2NkFsMittWlNZbUdQU1prazVKb1F2eUNXeVpyUmwvZnFzd0NzdjdidDIxZThyVnVqWGhRczErSmxuc3Bhdit1VVhuUWdQMXhNdnY2eEZQLzZvZmJ0M3EzN0Roc3EwMmJKR1liMGNGcFp0Rk5lbHl5NTlqeFdsbnJTelo5V21Rd2ZkMnJldjNuL2pEUjM4NXg4RkJBYXFjZlBtV1hPK1hPckNlL05DdTNqcEpVTkZxVWVTT3QxNnE3Nys2Q00xdS81NlhkV29rWTRlT3FSclc3Zk9zUTlYcTFXUFBQKzhmUHo4ZEhqL2Zqa2NqaHlmaitLb1I4bys3MWRlZC9aejJPMGE4T2lqc21WazZLL05tK1hwN1oxdmNBUUFRRzRJY2FTc2NPSFNMMytYcWxLMXFxeFdxNkpQbnRUVmwzeHh5YytGU1k4ek16TTFQaXhNM2U2NFF5MWF0YnJ5Z2szRVB5QkFYWHYyVlBOV3JmVG5oZzNaMW1Xa3A2dWFqNCs2M25GSHNZVXVqWm8yTld4K29id200NzJjeFBoNGZYUCtQZkxVaUJHcVVyV3Fsdi8wazlZc1hhbzZEUnJvbVNlZVVIcDZ1c0plZkRIck1WVjlmUFRvQ3k5SVVwa01jQ1JwM3ZUcE9oa1pxVzY5ZXVYWnlhMVNyVnJXNjMzaFRHOXUyNzRjRnFhOU8zWm85ZEtsMlpZL05XeFkxcGZoaTMrL2t0VHBsbHUwWlA3ODRuZ3FwbUMzMjdWbiszYjl1bUNCL0d2VTBGUERoNnR5MWFwS1RFaVFMVDFkR1JrWjUvNUxUMWViRGgwVWMvS2twazZjcU52dnZqdHJGRjMweVpPYU8yMmFiQmtabXZqdXU1TE8vZDJ6WjJacTFyZmZTcEplZmVlZGJCUEJ2L25jYzNydTlkZmxYNzI2SkRsdHZvclM0a3BHNHhSRXEzYnR0R3pSSW0zZnZGbnRMN3JqMTltelo3Vm0yVEsxNjlJbHgwUzM5Um8yMU5SSmt4UVhFNk5uUm96SUdzM25YYVdLRnM2Y3FhSG5iMWx0dDlzMWQ5bzAvZlhISDZvZUZKUWp4TGx3eWN5Ri8wdm41c09KREEvUFVlZllTeWIxTDR1WFY1MkppOU0vdTNhcFRjZU8rWDVCcjFTcGt0cDE2YUxmRmkvV3Y0Y09xZmI1eVhhNzllcWxOaDA3eXNmUFQvL2YzbjJIUlhYbS8vOS9EWFVBd1FLSVhWUlU3TDNHV0tLR0dOMUVFNDBtMlRXSkthNXJOTHRwcHY2U2pkOU4yWlROcHBucVJsMWRvMEZqN3hWRnNTSDJpaDBWUVNsU1pHRG05d2N3SHdhR29oTDF3UE54WGJraU0rZWN1V2R1WnBqek92Zjl2b05EUW5UMHdBRkplY3VJbC9IM3ArRHJlclB0NmRhN3QzMmJXblhxNlB6WnMzcGc1RWgxNzkxYms4YU8xWmdKRSt4MTZ5NG5KRGdVeDg0UDhncU9mcm5aOWtoU1NHaW9ldmJ0cTNuLy9hOGVIRFVxdDM1Y3ExWkZqbkU1SWNHaFVIaUhidDJLak5JdGovWkkwcmhYWHBHWGo0OCtlL2RkdmZqdXU4cElTeXRTRUh4dTN2dEl5cjNvTjZRTUZ5Z0FBQ2lNRUVlNVY1a2t5Yk9VSWEwbWswbitOV3ZxNHZuenhXN3p6N3pwQXZtKy9lUVRuVHQ5V2xMdUZSaUx4YUpmcDA5WCtJd1pSZll0dk1KVlJlRGo2K3R3QmI0Z1Q3TlpmeXhoV2M2Q29xT2k3Q2VCSlNsdHhhanlQR0hJTDJoY3hjOVB6L3oxcjJvVUVsTGk5aGFMUlNlUEhiT2YxT1ovV1RSN2V5c2tORlRkZXZmV29iMTcxYlZYTHdXSGhLaGV3NGFxVmJldXBuejhzVjUrN3oyOTh0NTd1VVBCM2QxbHljclN4Ymc0KzRsdlJiTml3UUpGUjBXcGM4K2UrbThKZmZicTVNbjJhVDVaV1ZtU2lsN3h6ZGNuTEV4OXdzSWNiaXQ0SmR0WjhkbktGT0lzbmpOSG05ZXRreVFseE1mcjRKNDk5dnZ5cDlSNGVIckswMnlXaDRlSGZIeDk1ZVh0cmNWejV5cngwaVU5TUhLa0FvT0M5T3hmLzZxdlAvcElyLzYvL3lkZlB6OU5HanZXWGdkcTB0aXhzdGxzUlF2QjV4MjdNaWg0d2x1U3dpZkRwVEY3ZWVtNUYxOHNzckthMld6V1U4OC9yenBPcHBwSTBvT2pSdW5UZDkvVnZKa3o3VFdLQmcwYnBzeU1ERjFOVFZWMUR3OU5uekpGUnc4YzBPaHg0OVNpYmRzaXgvajZvNDhjL2k5SjQxOTd6YjVvZ0pRN01tZjlpaFVhTW54NG1aK1RVVzNkdUZGV3ExWGQrL1FwZGR0ZS9mc3JZdlZxcmZqdE4vdUtlZTd1N3FvUkVDQ3IxYXBqQnc4V1dUcTg0Tit4d2dXeW5ZM2d1dG4yNUR0MytyU09IRGdndjBMVHlXc0VCQlE3dWl4L0pFN0I2VlRsMVo3N2hnM1R3YjE3OWIrZmZsSklhS2g5eW50QnRldlYwOHQvLzd0eXJGWjVlbm82clJsVlh1M3hxVkxGWHRpNGlxK3ZYSnlzeFBuQXlKSHFOMmlRckRrNXFscTl1dFA2VkFBQWxJWVFSLzkzOWREWkY0REM2Z2NINjlTeFk4WGVuMThUSjMrNndKOWZmbGxTYmdqeDY0d1pldjcxMTFVL09GaEpseS9yeS9mZlY5alFvZXJhcTFjNVBJdUtyVVc3ZGtWV295Z28vc0lGVFo4eVJjTWVmMXhObWpXN0pXMjYzb0xHaGVWL0VYZDNkOWVRRVNOMDlPQkJMWnMzVDN0Mzd0U29wNTlXRlY5ZkpjYkgyMWQzQ1FnS1VuWjJ0amF1WEtrMVM1ZXFmWmN1YXQyaFE3azhsenVKSlN0TEIzYnYxZ09qUnFsWml4YmFFUmxaSkh5eldxMUZwa0JaOGtPY1FpUHFYcDA4V2RYOC9iVmh4UXFuSTNIeU9SdUo4N2QzM2luVENYZEYwTDFQSDlXdVgxLytnWUV5ZTNuSjA5TlRIbVp6N3Y5TENGaFdMRmlndFV1WEtpMDFWWTgvOTV4RFBhTGlmUGZwcDRvOWNzVCtjOEgzVVVVY21WRlFTU2U4TnlvL2pEU2J6VW9vY01LZmtweXNTeGN1eU5mUFQ2bEpTVXBWN3ZzanZ5NmJsTHVLMFpEaHd4VlVZSFROc1VPSEZMTjl1MGFOR1NPVHlhVFdIVHFvOThDQmFsek1aNnV6MWFrS2g2azVWNjRvYXVOR1BlU2taazlGY2kwelUxczNiRkJJYUtpQ2F0Y3VkWHN2YjI5MTdkVkxFYXRYNjhUUm8yclV0S245dm9XLy9LS0xjWEZLdTNyVlhsdm1kclVuSXoxZE03Ly9YcjUrZmtxN2VyWE1qNStkblMyVHlXUWZNVnFlcjQrSHA2ZnVmL2hoL2ZlNzc1eU93aW04MkVSQm84ZU5VNnYyN2N1MVBhVXA2ZnZDWDk5KzIybWRIUUFBbkNIRWtaU1NsQ1JYVjljU1E1emtLMWRVdFhwMUJZZUVhT2VXTFVwT1NpcTJ1SEZCbHF3c3JWaXdRSnZXck5IdzBhTlZyMkZEL2VlcnJ6UnF6Qmc5L2NJTCt2SGYvOWJGdURqZE4yd1l5MHlXd0d3MnkxekNpVS8rbExpcTFhcmQ4dm9sYnhVYUxsMmF4UGo0SWtPc0phbHBpeGFhK09hYituWDZkR1drcHp1ZHQ1OTI5YXIyN3RxbFVXUEdsRmhZMXNqY1BUdzA4YTIzNU9ycVdxVG1RMGt5TXpJa3FVamdrRDlTeDlsSW5NVDRlUHVWVUdjamNTcVRtclZycTJidDJ2YlgzR3ExS2pNOVhaa0Zwc2c0MHljc1RENVZxcWh1b1pFZW54V284VFU1TDh6T04yYmlSUHNvamNMVHFTcTYzMk02VlhISFhEeDNyaGJQbmV0d1czQ1RKaHIzNnFzTzc2MG16WnRMK3I4d0tDVXB5ZjZ6aTR1TEd1WUZjd1gzTVpsTUNxZ2tmWFk5dG03WW9JejBkUFc1OTk0eTczUDNnQUdLWExkT3F4Y3Yxck4vKzV0c05wc1d6NTJyM2R1MjZjbng0elhsNDQrVmtaWm0zNzd3NTJKK25aekMveTZ2OWxpeXN2VHoxMS9MMDJ4Vy95RkROT2MvL3luenNTeFpXUTdCZW5tMHA2Q2pCdy9LWkRKcDg1bzE2bnIzM1RLYnphb1JFRkRpUlo5UDMzM1hQaktvUE51VG5KUmsveTZTZk9XSzBndjBXVW50K2VTZGR5ck5TRVFBUVBrZ3hKRjBJUzVPMVFNQ1pISXk5RldTVmk1Y3FHMFJFWHJ0Z3cvc1JUejM3TmhocndNaC9kK1E0WUxUcWM2ZU9xWEZjK1lvUFQxZFBmdjEwOFh6NTJXMVduVm83MTVac3JLMGM4c1d0ZS9TUldkT250US8zM3BMRTE1L3ZjZ3daZHo1ZlBNS1hqc2J4bDVRL3BEM3dpZkZ6cTRXZnBKWGl5SmY0VkVuaGFjWVZiVFJDNFhyL0pSMFJUWGZsWVFFdVh0NHlNM05UVmRUVXV5RnlLWGNsY0UrZk9NTnAvV1NuSTNxeWIvOXRmZmZMM2JKNW9ycWVrT0dVV1BHT05SZ3lmZml1Ky9hcDFPOS9ja245dWxVVXRFcGI1VjVPbFZHZXJxKy91aWpJcU1JcjJjNmxiUDMvNlN4WS9YWU04K29YVEgxMThyU3o1K1ZjT0xwNXVaVzZxcHV6dDYzQlcvejl2R3BVT0ZwWmthR05xeGNxVHIxNnpzZEdWS2NxdFdycTIzbnpvcU9pdEtwMkZqdDJiRkRPeUlqOWRTRUNmWVZsL0tuaTBwRis2NjQzNVB5YXMvNjVjdVZkUG15L3Z6eXkvYnA0VmFyMWY1NVdsS0lsRzJ4Mk4vdjVkV2UvRkF4N3N3WmJkKzBTUTg5L3JoV0xGeW94WFBtYVBqbzBYSjFjeXYyWWs1T2RyWnNOcHZjM2R6S3ZUMEZpendYWG9teXVQYmtoejZlbGVUekR3QlFQZ2h4bEhzbHAzQ0J1b0k2ZHUrdXRVdVhhdGVXTGVwNjk5MEtEZ25SMWcwYjFLdC9mM3Z3azM5aVB2bUxMK1RtN3E1Slk4ZXFYc09HR3ZqQUEycmNySm04dkwwMTljc3ZkZmJrU1VsUzdOR2pPbnJ3b0o0WU4wNDFBZ08xZi9kdUFwd0t3dG5JbkpLS0hqdTdRbmNxTmxZTGYvbEZ6VnUxMHA2ZE85V2piMS90Mkx4WkQ0d2FWV3J0bllyb3RmZmZMM0xieVdQSGxKYVdwcHp6NTVXYW5LejFLMWVxY2RPbVNyOTZWZSsvOXBvbXZ2bW13N0xza3ZUQmxDa09QK2NIT0c5OS9IR1JrWGhsQ1k0cXFsRmp4amhkNmFXd0czbU5iRGFic3E1ZGM3Z3RLeXZMNGJhS0d1aE0vdUlMdVh0NE9Gd3d5SithVW5nVVlVQlFVTEYxMHZLbjF1emF1bFVYNCtJVUhCTGl0RlpOU1FvSFB6YWJUYXNXTGxUayt2WHEzTE9uSWxhdlZ2Lzc3MWYwdG0wYVBXN2NEVTMxS1BqWmxoOUtGYnp0ZGhXaC83MXNXYjllYVZldmF2am8wZGU5NzkzOSt5czZLa3BIOXUvWDNRTUhxblBQbnFwZHI1NXNOcHNreVZwZ09sVlphK0tVVjN2Q2hnNlZ1NXVicXZ2NzYwemVkNWlDZlZkUzJKaFZZQ1JPZWJXblllUEd5clpZTk9mbm4xVXZPRmhkZXZXU3U0ZUhaaytkcXRZZE8rby9KYlRuK2RkZmw1UTc0ck04MjlNM0xFeTlCdzZVVENhOTk5SkwrdjgrL1ZTeTJiUngxU3FkUFhWS1h6cjVHeWJsRm5xWFNxL0pDQUJBUVpVK3hEbDU3Smd1WGJpZ1FjT0dGYnVOMld4V1FGQ1FOcTVhcFM2OWVxbEgzNzZhOWNNUDJoRVpxUzUzM1NVcHR4Q290NDlQa1pVTk92ZnNLU2wzcEU3dmdRTjFOVFZWVXU0VnlJN2R1OHZGMWRWZWN3QzN4cUc5ZTNYcDRrV0hrVlMzVThFVHQ4ek1USzFadkZpUjY5YnAzZ2NmVk92MjdiVm41MDQ5TUhLa3ZMeTg5TnVzV2VyWnI1LzZEeDRzTDIvdjI5anFXOHZaYUpoWlAvNm8wN0d4RHRzTUhqRkNWeElUbFpPVDQzUTYydHNUSnpvOS9vY1ZlRW5yMitXVHQ5K1dUQ2FadmJ3YzZnMmRQM3RXUDM3K3VjTzJCVmVQa1NyZXlMS3loRjJsRldVZlAybVNqaDA2cEMwYk5pZzFPVmx1Ym03YXVHcVZnbXJYdnVuaXFCZmo0alJ2NWt5bEpDVnA3RXN2S1NFK1hoR3JWMnZBSC80Z1R5OHZUZm40WS9YcTMxOTl3OEtjQm16SmVkT3Y4ditmejlub2cxczkzZlZXNmhNV3B1cisvbXBad2pMVnhhbmJzS0ZlZWU4OSt4UzFhbmxMcnhjc0RKeWROMnJqZHJRbm55VXJ5MkVrblllbnAxNTQ4ODFpcDlaZHk4eTAvODZVWjN2bXo1cWwrQXNYTk9IMTEyVXltZFNoV3pkZFNVeFVjRWhJaVZPWFhQSkdlWHFZemVYYW5rRVBQU1JKRHZXQ2ZIeDlOZWloaDVSdHNSVGJwcXhyMStUbTdzNTBlZ0RBZGFuVUlZN05adE9TOEhEVkNBZ29jaFV6djVqc2o1OS9ydU9IRDh2VjFWVVdpMFZIOXU5WG00NGRGVlM3dHBiOCtxdWF0bWloYWpWcTZPVHg0MDZ2VkI0N2RFaFJFUkU2dkcrZnF2ajVxZDk5OTBuS1hWYjZRTjV5dnZYenJpUlI0UGpHNVYrWkxtNUtYRUVYNHVLMGJONDhYWXlMMDBOLy9HTzVYdzB1YmFueC9DdXJCYVZkdmFvdDY5Y3JjdDA2bWIyOGNsZTdhdHBVaWZIeDltM0NoZzVWbzJiTjlPdjA2ZHErYVpQYWRlMnFqdDI2cVVIanhoWHVpbmErL1A3TXRsaUtCS1IvSER0V2FhbXB5c25Ka2J1N3UycldyaTBYRnhkRmJkd29ueXBWSEtaVDVTczhzaUYvSk01cjc3L1BTSnh5OUlkSEhsRzN1Kzh1VW1UNmRHeXNBbXZWS25Fa1FVVlUwa2xsY2RPcENxdnU3eStyMWFxQW1qVlZxMjVkQlFRRjNmVDcvdExGaTFxL2ZMbWlvNkxVcmtzWFBUVmhRbTV4NUFLZk8zM3V2VmZCVFpwbzdyUnBpbHkzVGgyN2RWTzdybDFWUHpqWS92ajUwMGdLVGllcGpGeGNYTlMrYTlkaTd5ODRKY29aWjBISXhYUG41T0xpSXQrcVZYV2wwRlNsMjlHZXROUlVtUXVNR2lsdFZjMkUrSGo3QllmeWFzL1Jnd2UxSXpKU2YzamtFWWZ2WGZmY2Y3OGtsVmcvTHovNDk2bFM1WGQ1Zlp4eGMzY3Y5dk50NzY1ZDhxdGF0VXpIQVFBZ1g2VU9jZFl1WGFyVHNiRjY0aTkvY2ZneWJMUFp0SGZYTGttNVY4RkdQUEdFV25mb29DOC8rRUNiMTY1Vjg5YXQ5Y0NvVWZyeDg4ODE0OXR2OWZ6cnJ5dG0rM2ExNjlKRjF6SXo3YXRkdWJtN3E0cXZyOXpkM2ZYaytQRnEzS3laZmVXUVZ1M2JxMU9QSGtwSlN0TE9MVnNjaGtwWFJxbkp5YnAyN1pyYzNOeDA2dmh4bWMzbUVyZFBTVXJTb1gzNzVPM2pJMWRYVjIzYnRFbVNuSjY0RjlZM0xFeStmbjc2ZGZwMHBTUW42MDkvL25PNVhBV3I0dWVuQjBlTlVzOSsvWXJjdDJYOWVzVmZ1S0NNOUhUdGpZNjJmNm5Oek16VUwxT242dkMrZlhMMzhGQ2ZzREQxSGpDZ1NHQ1JyMW5MbG5wMThtUnQyYkJCRzFldFV0VEdqYW9SRUtBWDMzbW55QWx6UmVCWHJacGMzZHkwYXRFaWRlamVYYTZGVGxyZEMxekJUSXlQMTVYTGw3VnUrZkxybmxvQ1I3T25UdFhzcVZOdmFOOHQ2OWNySlNsSkMzLzVSZWxwYWJuL1hiMnE5UFIwcFYyOUtqYzNONzMzNzMrWGM0dnZiQ1VGVk1WTnAzSW11SnltVW1ha3AydmFOOS9veE5HanFoOGNyT2RlZkxIRVl6ZHMwa1F2dnZ1dWRrUkdhdU9xVmRxOGJwM3FCUWZyTDNtQnRiTVFycmdRdFBEdG9XM2E2S25ubjcvSlozUm5PbjNpaExaRlJNakwyMXRaV1ZtS2pvcFMxYndSTmlXNWRQR2lNdExTNU9ycXFpWGg0V3Jhc3FYY0NpelJYZmcxTEdzZHF4dHRUMzZkbS96dlJqV0xXY1Zwejg2ZDhxbFNSVjdlM25KMWM5T1pFeWUwYjljdTljMjdlRlZlN1FrSkRkWDlEei9zdEJaWFFlbHBhVHAzK3JUOWUwSm1Sb2FXLy9hYmd1clVzZGV5SzQvMmxOWHBFeWRrelZ2cTNNWFZWWW54OFZvYUhxN1FObTNLN1RFQUFKVkRwUTV4M04zZDFiMVBueUpEYVUwbWt4NS85bGxaYzNKVXQyRkQrKzM5N3J2UHZveHhTR2lvQmc4ZnJtWXRXeW8xT1ZrcFNVbnExS09IUHA4OFdaY1RFdFNnVVNOVjhmV1ZyNStmSG5ueVNVVkhSZW1Odi94RlZxdFZ6VnEydEYvSjhxdFdUZjBHRGJwMVQvb09kZVRBQWMzNStXZEp1VVZ0NzMzd3dSSzN6OG5KVWZpTUdRNjN0ZTNjV2ZVSzlGZEpPdlhvSVZjM055MmVNMGZKbHkrWHl5b3JYdDdlVGdNY0tmZHEyL0hEaHlYbFhvME1HenBVVXU1VXZlQ1FFTlZ2MUVnOSt2UXAweFFwTjNkMzNUMWdnTzY2NXg0ZE8zUklKcE9wUWdZNFV1NVEvUWRIamRLS0JRdUtMQS91ak5sc1ZyTldyVFI0K0hDbjl6c3JZT3ppNGxMcTZLbks1djZISDFiTE1nUmh6azRlTDV3N3A2dXBxZkt0V2xWMTZ0ZVhyNStmcXZqNXljZlhWejVWcXBTNENpQnVEUzl2YjNYdjAwY0RoZ3hSU0dob21mWnhjWEZSMTd3Um8yZE9ubFFWWDErNXVybnB5Zkhqblo3b2xqVDZxS0NLV3Y5SXluMXVPN2Rza1RWdkpiWnFOV3BvNktPUGxycmZ4Ymc0emZqMlcwbFMzUVlOTk9LSkp4enVMK20xTGFrZzlvMjJaL1BhdGRxMFpvMmszTS9ZSjhhUGQ3N2RtalU2RlJ0ckgyM3E0ZW1wRHQyNkZmc2Q1MGJiWXpLWnlyeWFWTUdwbTY1dWJxb2ZIS3pIbjN1dVhOdFRWZ2RqWXJSdStYTDc2Mk0ybTlXNlk4Y1NwL01EQU9DTUtUc3R0dWpjamtyRVpyT1ZhUXBPYWRKU1UrWGo2NnVNOUhSbFoyZXJpcSt2dzNFdFdWbEtURWlRcTR1TC9HdldyTERUWDBxU25wYW1wTXVYVmFkKy9TTDNXYTNXM0tITE5wdmMzZDN0eTM4V3gyYXpLVEUrWGxhclZUYWJUZDQrUHZLOWdTSEpXZGV1M2ZCSlJMYkZvZ3R4Y1dVS2pyS3VYWk1sSzBzMm0wMmVabk9GRFYzdVZOY3lNN1Z6eTVaaVF6Wm5Zclp2VjR1MmJTdjBTYVl6S3hZc1VOdE9uY3BVeUhiTjBxVnExYjY5YXRXcGM4T1BkM2ovZmpVS0NhbDByM00rcTlXcTA3R3hDcXBUcDF6clhHVmJMSEoxYzd1aHYyOXBxYW02ZVA2OEdqVnRXaTUvSHl1Ny9KUDI2M2t0ODRPRWd0OFZVcEtTdEhqdVhEMzI3TFBGN2xlV2JhNjNQVm5YcmlrOVBWMnkyVlRGejg5aFZKQXpPVGs1a3MxVzZ0L3hHMjNQNysxbTJtT3oyWlIwK2JLcTFhaFI3UDdPK2hZQWdNTGNmQm9YKzRlbzBvYzRBQUFBQUFBQWQ0cVNRaHd1QXdBQUFBQUFBQmdBSVE0QUFBQUFBSUFCRU9JQUFBQUFBQUFZQUNFT0FBQUFBQUNBQVJEaUFBQUFBQUFBR0FBaERnQUFBQUFBZ0FFUTRnQUFBQUFBQUJnQUlRNEFBQUFBQUlBQkVPTGNwSE1YRXJWc2JkVHRiZ2JLeWJLMVVUcDNJZkYyTndQbGdQZm1yY1Y3eHhoNFgrQjI0UE1CQUlEeVE0aHprMVp0MktaL2ZqWHJkamNENWVTZlg4M1NxZzNiYm5jelVBNTRiOTVhdkhlTWdmY0ZiZ2MrSHdBQUtEK0VPRGZKSk5QdGJnTEtHWDFhTWRDUHR4NnYrWjJQUHNMdHd1OGVBQURsZ3hBSEFBQUFBQURBQUFoeEFBQUFBQUFBRElBUUJ3QUFBQUFBd0FBSWNRQUFBQUFBQUF5QUVBY0FBQUFBQU1BQUNIRUFBQUFBQUFBTWdCQUhBQUFBQUFEQUFBaHhBQUFBQUFBQURJQVFCd0FBQUFBQXdBQUljUUFBQUFBQUFBeUFFQWNBQUFBQUFNQUFDSEVBQUFBQUFBQU1nQkFIQUFBQUFBREFBQWh4QUFBQUFBQUFESUFRQndBQUFBQUF3QUFJY1FBQUFBQUFBQXlBRUFjQUFBQUFBTUFBQ0hFQUFBQUFBQUFNZ0JBSEFBQUFBQURBQUFoeEFBQUFBQUFBRElBUUJ3QUFBQUFBd0FBSWNRQUFBQUFBQUF5QUVBY0FBQUFBQU1BQUNIRUFBQUFBQUFBTWdCQUhBQUFBQUFEQUFBaHhBQUFBQUFBQURJQVFCd0FBQUFBQXdBQUljUUFBQUFBQUFBeUFFQWNBQUFBQUFNQUFDSEVBQUFBQUFBQU1nQkFIQUFBQUFBREFBQWh4QUFBQUFBQUFESUFRQndBQUFBQUF3QUFJY1FBQUFBQUFBQXlBRUFjQUFBQUFBTUFBQ0hFQUFBQUFBQUFNZ0JBSEFBQUFBQURBQUFoeEFBQUFBQUFBRElBUUJ3QUFBQUFBd0FBSWNRQUFNdGg2RVFBQUdWTkpSRUZVQUFBQUFBeUFFQWNBQUFBQUFNQUFDSEVBQUFBQUFBQU1nQkFIQUFBQUFBREFBQWh4QUFBQUFBQUFESUFRQndBQUFBQUF3QUFJY1FBQUFBQUFBQXlBRUFjQUFBQUFBTUFBQ0hFQUFBQUFBQUFNZ0JBSEFBQUFBQURBQUFoeEFBQUFBQUFBRElBUUJ3QUFBQUFBd0FBSWNRQUFBQUFBQUF5QUVPY21CUVpVVjYzQUdyZTdHU2dudFFKcktEQ2crdTF1QnNvQjc4MWJpL2VPTWZDK3dPM0E1d01BQU9YSGxKMFdhN3ZkalFBQUFBQUFBSURrNXRQWVZOeDlqTVFCQUFBQUFBQXdBRUljQUFBQUFBQUFBeURFQVFBQUFBQUFNQUJDSEFBQUFBQUFBQU1neEFFQUFBQUFBREFBUWh3QUFBQUFBQUFESU1RQkFBQUFBQUF3QUVJY0FBQUFBQUFBQXlERUFRQUFBQUFBTUFCQ0hBQUFBQUFBQUFNZ3hBRUFBQUFBQURBQVFod0FBQUFBQUFBRElNUUJBQUFBQUFBd2dFb2Y0a1JIUmVuZ25qMjM1TEdPSHo2c2JSRVJ0K1N4S2l2NkV4bnA2ZGUxL2VGOSs3Um15WkxmcVRYR1liUFpkQ0FtUnRrV1M3a2YrMVJzckxhc1g2K2tLMWZLL2RpVkRmMkVPMG5DeFl1Nm5KQnd1NXNCQUVDbDRuYTdHM0M3elo0NlZZRkJRV3JSdG0ycDIxb3NGa1d1VzZkZS9mdkwxZFgxdWg3SGFyVnE0UysvS1A3OGVUVnMwa1JCZGVyY2FKTlJBdnF6Y2p0LzlxeSsvK3d6OVI4OFdMMzY5eS9UUHZ0MzcxYjB0bTNxUDNqdzc5eTZPMXZjNmRPYVBtV0srb1NGYWRDd1lRNzNiZHUwcWRUOVRTYVR1dHgxVjVIYnM2NWQwK3lmZmxKcVNvcWF0bXhaYnUydHJPZ24zRWsrZSs4OVZhMVdUWlArOFk5eU8rWS8zM3BML29HQmV2cUZGOHJ0bUFBQVZDU1ZQc1FwcTNPblQydjIxS21LUDM5ZXJxNnVUazhRa3k1ZjF0WFUxR0tQMGFsN2R5MEpEOWZpdVhNVk5uUm9zZHNGMWE0dGR3K1BjbWszbktNLzcweVR4bzR0ODdialhubEZ3U0VoOXA5UHg4YnE1NisvbHRWcVZhT21UY3Q4blBTME5IbDVlMTlYT3l1aXVnMGJxbTJuVHRvWEhhMkJRNGJJemQzZGZsLzRqQm1sN3UvaTR1STBIRmd3ZTdZdUp5U29jYk5tT3JSM2I3SDdOMmpVU0EwYU43Nnh4bGNpOUJQdUtEWmJ1Ujh5OGRJbHViaFUrb0hpQUFBVWl4Q25GSmtaR1ZxMWFKRWkxNjJUeVdUU3ZROCtxSjc5K2puZGR1MnlaWXJhdUxIVVl4NDVjRUJIRGh3bzl2NEpiN3loZWcwYjNuQ2JVVHo2ODg2V1A3TGc0SjQ5T25uOHVNS0dEcFdMeVNSSk9oQVRvMU94c2ZadHF2djcyL2VMMmI1ZGM2Wk5rNGVIaDU3NTYxOVZ0MEVEKzMwYlY2NHM4VEhQbmpwVnB1M01YbDdxZXZmZDEvK2s3bURGaFdadlB2KzgvZDh0MjdYVFI5OTlaLzk1MWFKRldyTmtpU1ovOFVXcDRXVEU2dFhhRVJrcFNZbzlja1N4UjQ0VXUrMkFJVU1JQjRwQlArRk9aYlBaWkNKd0FRRGdsaUxFS1VhMnhhSnRtelpwelpJbHVwcWFxZ2FOR21uWTQ0K3JUdjM2cGU0NzdwVlg3UCsyMld5eTJXekZYbFd5V0N4eWRYVjF1TDltclZvMy93VGdnUDQwaHI3MzNTZEpTazFKMGNuang5VTNMTXorV2laZHVhSlRzYkgyYlNUSmtwV2xoWFBtYUZ0RWhHb0VCR2pNeElrS0RBcHlPT2FTOFBBeVBYWnAyMVgzOTY5d0ljN0xmLys3c3JPenRXM1RKblhzM2wxbXMxbVNsSjJkcmMxcjE2cHp6NTZxSGhEZ3NFL2lwVXNLcUZtejFHQmc5N1p0V2hvZXJzYk5tdW5wRjE2UW0xdlJQemRYRWhQMTlZY2Z5bXF6cVVPM2J1WDN4Q29ZK2dsM0twdk5aZy9hQVFEQXJVR0lVMGphMWF2YUdSbXBqYXRYS3pVNVdiNStmaG8rZXJRNjkrd3BVeG0vcUJTYzRySGsxMSsxY2RVcWh5dWtCVTBhTzFhOSt2ZlhIeDU1cEZ6YUQwZjBaOFYxY004ZUxaZzlXMWNTRTlXOGRXdU5Hak5HM2o0K1JiWXJycThrYWNWdnYybnRzbVh5Tkp2VnBIbHpqUjQzcnN5L0Z4VkJZSzFhdWhBWHB5M3IxOHZEdzBPREhucElrclIzMXk1dDM3eFpBVUZCQ2c0SlVXcEtpaExqNHlWSkY4NmRVeFUvUDUwOGRzemhXQVhmSjd1MmJ0WGNhZE5VdDBFRFBmR1h2emdOQnRMVDB2VFRGMS9Ja3BXbDUxNThVUUUxYS82T3o5VFk2Q2ZjaWZJdmFseHZUYm1DVHA4NG9mckJ3YVYrN2liR3g4dWYzejBBQUNRUjRqaFlOR2VPdG16WW9KenNiUG42K1duSWlCSHEzcWVQM0F2VUhDaUw0NGNPS1NVNVdaSVVmLzY4cE54Vms0b1RmK0dDdy8xYzZTd2Y5R2ZGdGlzcVNxa3BLUm95WW9SNjllOXZQd2xJVDB1VG01dWJQRHc5Uzl6LzVQSGoyckJ5cFZwMzZLQ08zYnRyK3BRcFdqQjd0b1krK3VpdGFQNGRvMWFkT21yYnFaTTJyMTJyWGdNR3lOZlBUenNpSTFYRjExYzkrL2FWbEZ2OGVmN01tUTc3VGZuNFk0ZWZQL3J1Tzlsc05xMWV2RmhybGl5Um03dTdPblRycG4zUjBVNGZkMXRFaEM1ZHVLQXVkOTJsOCtmTzZmeTVjL2I3L0FNRHI2dXVVV1ZBUCtGV20xZm9kNm1JdkhvNEtjbkpwVzVidTI1ZDljajdQYzEzN3RRcGZmM2hoK3B5MTEwYVBucDBzZnR1V0xGQ3krYlAxN04vKzV1YU5HOWVwcllEQUZDUkVlSVVVS3R1WGRVUERsYjMzcjNWcGxNbnAxY2x5Mkw5eXBVNnNuKy93MjJ6cDA0dGR2c2orL2M3Yk05SmYvbWdQeXUyUjU1OFVzbVhMeXVnd1BTcHpNeE0vZlR2ZjBzbWs4WlBtbFRzdExmWUkwYzA3WnR2NU9QcnE2R1BQU1pmUHo4TkdqWk15K2JQVjNwYW1rYU1IbDJwaWxIM3Z2ZGVlWGg2eWlUcGNrS0NEdS9icHdkR2ppd1NoTDA2ZVhLUmZYZHYzNjZWQ3hkS3lqMHAyN2hxbFpxMmJLa2orL2RyNFMrL2xQclkyemR2MXZiTm14MXU2OUN0RytHQUUvUVRicVd5MUlTVGNvUHowcllOYmRPbVNJaXpjOHNXKzMwbGFkNm1qWmJObjYrbDRlRjYvdlhYSzlWb1NRQUFuQ0hFS2FETFhYYzVYYlhqZWowOWNhTDkzMHkvdVgzb3o0ck4zZDNkSWNESlNFL1hmNzc2U21kUG5kS0RvMFk1RFhDeXM3TzFidGt5clYyNlZGYXJWUjI3ZDFjVlgxOUp1ZlY0VEM0dVdqWnZuczZkT3FWaGp6K3VrTkRRVy9aOGJvZklkZXUwWVBacys4OEZUOUlYeko2dEJiTm5xME8zYnZZcE9QNDFheXJ0NmxWOS9lR0hlbURrU0lXMmFTT2Z2TmRQa3VvRkIrdUZ0OTVTallBQXZUNXVuRnAzNktBSFJvNHM4cmp2di9hYU9uVHJWbVNKN1B6NzRJaCt3dTFRMGxSVUtYZkszci9lZTA5VmZIMzE5aWVmWE5leHN5MFdSVy9iSm04Zkg3VW9KY1NwVmFlTzJuVHFwRDA3ZG1oZmRMVGFkT3g0WFk4RkFFQkZVK2xDbks4Ly9GQ25UNXh3dU8zU3hZdlh0YlJ4UWFWOXliRS94b1VMTjNSOGxJeityRGpPbmpxbHcza2ptTTdrOWVuYXBVdnRLNStjeTF0RmFzM1NwZlo5K29hRnlkWFZWY2xKU1pyNjczL3JRbHljQmovOGNKRVZ4N0l0RnUzYXVsVnJseTNUbGNSRU5XM1JRdldEZzdWdStYSmRQSDllajQ0Wkk5K3FWZFhuM250VnEwNGR6WmsyVFQvODYxOXEycUtGN2g0NFVNMWF0cXpRVjM5ZmZPY2RoOURMYXJOcFcwU0VtclZzcVRyMTYydC9UTXovM1dlMUt2SFNKVjNMekhSNnJJSTFVOXc5UEZTMWVuV24yM2w0ZWhaN0g1eWpuM0FueVo5ZWZEVTFWUW54OGRkVkx5bG01MDZscDZYcDdnRUQ1RnFHVWJMOTc3OWZlM2Z1MU1xRkM5V3FmWHVXSUFjQVZHcVZMc1JwMmE2ZGd1clVzZis4ZmZObW1iMjhISzdzWEVsTTFMRkRoOVN3Y1dQVnJGMjd6TWUyMld6Rm51aDk4czQ3Tjk1b0ZJdityRGhPeDhacTVZSUZEcmV0V3JTb3lIWUZ0N203ZjMrZGpvM1ZmNy8vWHVsWHIycjQ2TkVPbzY4dXhNVnArNlpOMnJWMXE5TFQwdVRyNTZjUlR6eWhUajE2eUdReXFVSGp4dnJmVHovcFg1TW42Mjl2dnkzZnFsWFZ2SFZydmZUdXUxcXhZSUcyUlVUbzZNR0Q4cXRXVFMzYnR0VTlnd2VyYXJWcXY5K0xjSnNFMXFvbEZ4Y1gyV3cyN2QrOVc2c1dMZExGdURqNzYrRlVCUTYxN2xUMEUrNGt4dzRkc3YvN1FFeU1lZzhjV09aOUk5ZXRrOGxrVXZjK2ZjcTBmYTI2ZGRXaWJWc2RpSWxSZEZTVU92WG9jZDN0QlFDZ29xaDBJVTYvUVlNY2Z0NitlYk45eGFKOEdlbnArc2VrU1pKVVlyRzl3ckx6bHBkMnBxVHBON2h4OUdmRjBiTmZQL3NJbW5reloycjdwazM2WU1vVSsvMi8vZTkvMnJKK3ZmMjF0MXF0V3JkOHVWWXZXaVN6bDVmR1RKeW9waTFhT0J3eitjb1ZiVnF6UmpVQ0F0Ui84R0IxNjkzYm9iQjFpN1p0OVpkSmszUm83MTc1VnExcXY5M2J4MGZESG50TWZlNjlWNXZYcnRXdXJWdDFKVEZSZmdXMnFVaVNyMXpSM3AwN0ZSVVJvWVQ0ZURVSkRkWDQxMTVUL2VEZ0l0dm01T1JJVXBsV3BNbTJXSlIyOWVwMTN3Zm42Q2ZjS1hLeXM3VS9Ka1pCdFd2THk4ZEhPN2RzS1hPSWMvTDRjWjA5ZVZKTlc3UzRydEU3L1FZTjBvR1lHSzFac2tRZHVuVmpOQTRBb05LcWRDRk9XWGg1ZTZ0SG56N2F1R3FWZG03ZHFrN2R1NWRwdjR6MGRIdUJ5Wmp0MnlWSmRSczAwS2d4WSt3L0YvYllNODlJa2c3dDI2ZlE0cTZrNHFiUW44YVRkZTJhUE0zbUVyZVorZjMzMmhjZHJRYU5HdW5SWjU1UmpZQUErMzBwU1VueXExWk56VnUxMHJoWFhsSERKazNzbzZveU16Tmx5Y3FTcjUrZlRodzlxazFyMWhRYjd0VUlDTkRnNGNOMS8wTVB5WktkWFdHblZDVmZ1YUpsOCtlcldhdFdHajU2dEJvMWJhck1qQXp0aTQ1VzZ3NGRITGJOVEUrWHBGTDdSOHBkQW52dnJsMU83OXU1Wll1OXNDbktobjdDbldKSFpLU3VwcVRvcm52dWtZK1BqK2JObktrRE1URnEyYTVkcWZ1dVg3NWNrcTVyNUk0a05XalVTSTJhTnRXSm8wZTFhK3RXZGU3Wjg0YmFEZ0NBMFJIaUZPT2UrKy9YcnExYnRlaVhYOVN3Y2VNeVhTMUtUVWxSRlQ4L1NkS3NIMys4cnNjTERBcmlwUDkzUkg4YVMwcFNVcW1qWG9hTUdLSDZqUnFwOThDQkRsZGtUeHc5cXArKytDSjNTZm5ldlJVY0VxS29pQWhac3JMVXEzOS9MUTBQVjlUR2pmcm91KytVbVpHaFEvdjI2YXNQUDlTWUNSUGtIeGhvUDQ3Tlp0T2NuMzlXdHNXaXg1NTlWdVliWE4zc1RtYkxXeUs0WVpNbWV1dmpqK1ZUcFlwc05wdDJiOXVtSmVIaHlzck1WTU1tVFJ6MnVaS1lLRWxsbWxiV29ISGo2eTR1SGo1anhuVnRYeG5RVDdpVHBLZWxhZFhpeGZJMG05V2pUeCs1dWJ0cnhjS0ZXaEllcnFZdFdwUzRzbC9jbVRNNnVHZVBhdGVycDJhdFdsMzNZL2NOQzlPSm8wZTFkdGt5ZGV6ZW5kRTRBSUJLcWVLZGxaUVRMMjl2alhqaUNmM25xNi8wbnkrLzFITXZ2VlRxbCtIRStIZzFhTnhZa3ZUQmxDbkt6TWpRVng5K0tEYzNOejM5d2d2eXpRc0U4dVZrWjJ2ZXpKbUtqb3BTdi92di85MmVDK2hQb3psLzlxd2FOMnRXNGpiVi9mM1ZOeXpNNGJaenAwN3A1NisvbHJlUGowT0lGckY2dGJ4OWZOU3JmMytIN1Z1MGJhdW5KMDdVZjc3NlN0OTg5SkdlZi8xMVZmZjMxN25UcDFXbmZuMzVWcTJxRFN0V3FHcjE2aG95WWtUNVBjRTdoQ1VyUzI3dTdqS1pUUEwyOGRHQm1CaXRYckpFNTA2ZFVvdTJiVFgwMFVlTC9KNmZPWEZDYnU3dThpOURFT29mR0tpdXZYcGRWNXVhdDJvbEQwOVA3ZG14UThFaElmS3JnRFdJcmhmOWhEdUZ6V2JUM0duVGxKcWNyRDg4OG9pOHZMMGxTUU1HRDlhQzJiUDEyLy8rcHhGUFBGSHMvaXQrKzAyU2lueDJsMVh6MXEwVldLdVdMbDI0b0QwN2RxaDkxNjQzZEJ3QUFJeU1TeGpGeU1uSlVXaWJOaG8wYkpnUzR1TTE1Wi8vVk55Wk04VnVmemtoUVJucDZhcVZWMlRYeGNWRjNqNCtHak5oZ3RMVDB2VE5SeC9wek1tVGNuRnhrWXVMaXhJdVh0UzNuMzZxUFR0MjZMRm5uaW56RkIvY0dQclRPT0xPbkZGNldwcDl1ZVN5T3J4L3Y3Nzk5Rk9aeldhTmZmRkZWYXRSdzM2OFN4Y3VxRjNuems3M2E5eXNtWjRjUDE2ZDc3cEwxZjM5SlVrL2ZmR0Zwaytab2tIRGhxbGx1M2FLV0wxYVVSczMzdHdUdXdPbHA2WEpiRGJyNk1HRCt2anR0elh0bTI5a3MxcjE5TVNKZW5MOGVIc1IzWHhXcTFXN2QreVFyNTlmc2FzZTNheXExYXZMeTl0YlMrZk4wN2ZYdVd4eFJVVS80VTR4UDIvYVZFaG9xTzY2NXg3NzdUMzY5bFhESmsyMEl6SlNTK2ZOYzdydmlhTkhkV2pmUHRXc1hWdnR1blM1b2NjM21VeTZPeStNM3hjZGZVUEhBQURBNkJpSlUwalNsU3ZhdkdhTlRzZkdhdHlycjZydmZmY3BPenRicXhZdDB0Y2ZmYVNCUTRZNFhSTHo2TUdEa2xSa1NIdEF6Wm9hUDJtU2Z2NzZhMzM3OGNmcW5qZjBlUFBhdGFwYXJackd2ZnFxNmpWc2VNdWVYMlZEZnhwUGZ2Mk5zdFJXeUxkNTdWb3RuanRYZ2JWcWFjeUVDZllBUjVLMmJkb2tGeGNYdFMwbXhKR2tKczJicTBuejVwSnlSejJrcGFhcWlwK2ZUQ2FUUm80Wm95Ly84UTh0bUQxYmdiVnFsVHBDeUVnU0wxMlNmMkNnNmpab29KcTFhMnZJaUJGcTBiYXRUQ2FUZG0vZnJ2a3paNnB6ejU3Nnd5T1BxSHZ2M3RxNGNxVVM0K1BsNnVhbXo5OTdUeVBIakZIMzNyM1Z2WGZ2Y20xWDFyVnJTcnA4V1MzYXRpM1g0eG9WL1lUYnpaS1ZwVG5UcG1uUGpoMEtyRlZManovM25FT05NSlBKcEQ4Kzk1eSsvT0FEYlZpeFFpbEpTWHJvOGNmdGRlVWtLVGdrUkk4OCthUzhmWHh1cXI1WXh4NDk1RmV0bWtMYnRMbXA1d1FBZ0ZGVjZoQ240SlhMMkNOSEZMbHVuZmJ2M2kycjFhcmdBaWZ2QTRZTWtYOWdvT2JQbXFWbDgrY3JLaUpDZmU2OVZ4MjdkN2QvUWRtMWRhdmMzTndVRWhwYTVIR3ErL3ZyZ1pFak5lUGJieFc1YnAwa3lXdzI2NkUvL3BFVC9uSkVmeHJmbGNSRVJVVkVLTFIxYTRmNk5NVkpTMDNWbkduVGRHanZYclZvMjFham5uNWE1Z0tGWERQUzA3VnI2MWExYXQvZVB0MGt2NGFDeFdKeFdLa3EzNW1USnlYbExta3I1ZmJ0SDhlTzFZTFpzeDNDSWFPejJXdzZlZnk0V3JadEsyOGZIejA1ZnJ5azNGRm9DMmJQMXFHOWUxVS9PRmc5OHBZQTNyMXRtNWJObjYvV0hUcG93SkFobXZIZGQvcmhYLy9TZ0NGRDFIL3c0Q0luWmE2dXJrcExUYjJodGgwL2ZGZzJtODNwcWt1VkRmMkUyKzFVYkt6Q3AwL1h4ZlBuVmF0T0hUMzd0Ny9KMjhlbnlIWisxYXBwN0lzdjZ2dlBQbE4wVkpST0hUK3UrNFlOVTl0T25XUXltV1F5bVVwZEdyemczL0hpdUx1N0V4d0NBQ3ExU2gzaVhEaDNUcEowNmVKRmZmZnBwNUp5NS9uM3ZPY2VOUzlVY0s5RHQyNXEyS1NKL1V2ei9GbXp0Q1E4WEJQZmZGTXBTVWs2ZWV5WU9uVHJabDhKSkNNOVhTZVBIZE94UTRkMElDWkdseE1TNUdrMnExZi8vc3JLeXRLdXJWdjE0K2VmcTJxMWFncHAwVUlOR2pkVzdYcjE1QjhRWUMrbWkrdERmeHFieFdMUnJCOS9WRTUydGdZOS9IQ0oyMXF0VmtWdDNLaVZDeGNxTXlORDl3MGRxcjczM1Zma0JQVnFhcXFDUTBMVW8yOWYrMjJCdFdwSmttYjk4SU1hRlpxeWRlM2FOZTNjc2tVbWswa3RDbHpsclYydm52Nzg4c3MzK1F6dkxDZU9IdFhWbEJSN2NkSGtwQ1N0WDc1Y1VSRVJjbmR6MHg4ZWVVUTkrL1dUTlNkSFM4TERGYkZxbGVvM2FxU1JUejBsRDA5UFRYempEYzJlT2xXckZpM1MyVk9uOU9qVFR6dXNoRlF2T0ZoSER4N1V6QjkrdUs2bDJhOWxabXBmZExSTUpsT0pvNmNxQy9vSnQ4dmxoQVN0V2JKRU83ZHNrYzFtVStzT0hleS9WOFVKQ0FyU2hEZmUwTXdmZnRDSm8wYzE2NGNmdEdiSkVuWHQxVXM5Ky9VclVvZzRQUzFOMlJhTHZIeDg1T3JxcW4xNXE2UzVPUW5ZQVFCQXJrb2Q0aHpadjE5UzdqRGc5bDI3cW05WW1QM3F1ek0xQWdMMDFQUFBLL2JJRVcxWXNVTCtOV3NxTUNoSVM4UEQ1ZUxpb242REJtbkwrdlhhdUdxVnJpUW15bWF6eWRYVlZZMmJOZE05OTkrdnRwMDYyYjg4M3pkMHFQYnMyS0c5MGRHSzJiN2RQb1hFeGNWRnIweWU3TEJjTXNxRy9qUzJOVXVXNkhSc3JCNFlPZEplaTZnNDgyZk4wcmFJQ0FYVnFhT25YM2loMkJGUWdVRkJHak5oZ3NOdFhYdjEwcW5qeDNVZ0prWUhZbUljN25OeGNWRjFmMytOZk9xcEN0OW5KNDRkazluTFMwMWJ0TkRzcVZNVnMzMjdUQzR1NnRxcmx3WU1IcXdxZm42NmNPNmNwbjN6alM0bkpLaE54NDU2NU1rbjdTZHdaaTh2alI0M1RyLzk3MytLMnJoUlU3LzhVdU5lZWNWKy9JZi85Q2Y5T24yNjlrZEhLeWNucDh6dGNuVjFWVUJRa0I3KzA1L0t0SXBjUlVjLzRYWkl1bnhabi8zOTc3SmtaY25MMjF0RFJvd284NUxldmxXcmF1eExMeWtxSWtLckZpN1V4Ymc0NVdSbk8xMUo2dWlCQTA1WGYyemN0T2xOUHdjQUFDb3FVM1phYk9salZ5c29tODJtcGVIaGF0KzFxK28yYUhERHgwbE9TbExNOXUzcVBYQ2dFdUxqRlQ1amh1b0hCeXM0SkVRaG9hRWxYcldTcEd5TFJXZE9udFQ1czJkbE1wa2NSZzJnN09oUFk4dElUOWZ1YmR1S2ZiMzI3TnlwMkNOSE5QVFJSNVdha3FLZGtaRk82eG1oYkhKeWNyUS9PbHB0TzNmV3BqVnJsSktjckx2NjlWUFY2dFVkdHBuNS9mY0tiZE9teE5XTDFxOVlvV1l0VzZwTy9mcTNvdW1WQ3YyRTIyVkhaS1RpVHA5Vy95RkQ1Rk9seWcwZHcyS3g2UGpod3c2ckJSWjA2ZUpGemZqMlcyVm5aOHVha3lNUER3K0ZoSWJxdm1IRFN2MWJDd0JBUmVibTA3allBbktWT3NRQkFBQUFBQUM0azVRVTRyREVPQUFBQUFBQWdBRVE0Z0FBQUFBQUFCZ0FJUTRBQUFBQUFJQUJFT0lBQUFBQUFBQVlBQ0VPQUFBQUFBQ0FBUkRpQUFBQUFBQUFHQUFoRGdBQUFBQUFnQUVRNGdBQUFBQUFBQmdBSVE0QUFBQUFBSUFCRU9JQUFBQUFBQUFZQUNFT0FBQUFBQUNBQVJEaUFBQUFBQUFBR0FBaERnQUFBQUFBZ0FFUTRnQUFBQUFBQUJnQUlRNEFBQUFBQUlBQkVPSUFBQUFBQUFBWUFDRU9BQUFBQUFDQUFSRGlBQUFBQUFBQUdBQWhEZ0FBQUFBQWdBRVE0Z0FBQUFBQUFCZ0FJUTRBQUFBQUFJQUJFT0lBQUFBQUFBQVlBQ0VPQUFBQUFBQ0FBUkRpQUFBQUFBQUFHQUFoRGdBQUFBQUFnQUVRNGdBQUFBQUFBQmdBSVE0QUFBQUFBSUFCRU9JQUFBQUFBQUFZQUNFT0FBQUFBQUNBQVJEaUFBQUFBQUFBR0FBaERnQUFBQUFBZ0FFUTRnQUFBQUFBQUJnQUlRNEFBQUFBQUlBQkVPSUFBQUFBQUFBWUFDRU9BQUFBQUFDQUFSRGlBQUFBQUFBQUdBQWhEZ0FBQUFBQWdBRVE0Z0FBQUFBQUFCZ0FJUTRBQUFBQUFJQUJFT0lBQUFBQUFBQVlBQ0VPQUFBQUFBQ0FBUkRpQUFBQUFBQUFHQUFoRGdBQUFBQUFnQUVRNGdBQUFBQUFBQmdBSVE0QUFBQUFBSUFCRU9JQUFBQUFBQUFZQUNFT0FBQUFBQUNBQVJEaUFBQUFBQUFBR0FBaERnQUFBQUFBZ0FFUTRnQUFBQUFBQUJnQUlRNEFBQUFBQUlBQkVPSUFBQUFBQUFBQUFBQUFBQUFBQUFBQUFBQUFBQUFBQUFBQUFPNFUvejhSajh6K3ZVUG0wQUFBQUFCSlJVNUVya0pnZ2c9PSIsCiAgICJUeXBlIiA6ICJtaW5kIiwKICAgIlZlcnNpb24iIDogIjI3Igp9Cg=="/>
    </extobj>
  </extobjs>
</s:customData>
</file>

<file path=customXml/itemProps3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2470</Words>
  <Application>WPS 演示</Application>
  <PresentationFormat>自定义</PresentationFormat>
  <Paragraphs>202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Black</vt:lpstr>
      <vt:lpstr>Calibri</vt:lpstr>
      <vt:lpstr>黑体</vt:lpstr>
      <vt:lpstr>楷体</vt:lpstr>
      <vt:lpstr>新宋体</vt:lpstr>
      <vt:lpstr>楷体_GB2312</vt:lpstr>
      <vt:lpstr>Ink Free</vt:lpstr>
      <vt:lpstr>Mongolian Baiti</vt:lpstr>
      <vt:lpstr>Arial Unicode MS</vt:lpstr>
      <vt:lpstr>楷体_GB2312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围绕主题，抓住中心</vt:lpstr>
      <vt:lpstr>PowerPoint 演示文稿</vt:lpstr>
    </vt:vector>
  </TitlesOfParts>
  <Company>MOMODASUCAI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MOMODA</dc:creator>
  <cp:lastModifiedBy>JinXueCheng</cp:lastModifiedBy>
  <cp:revision>309</cp:revision>
  <dcterms:created xsi:type="dcterms:W3CDTF">2014-11-06T06:08:00Z</dcterms:created>
  <dcterms:modified xsi:type="dcterms:W3CDTF">2020-11-04T06:53:31Z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