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Default Extension="emf" ContentType="image/x-emf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58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notesSlides/notesSlide21.xml" ContentType="application/vnd.openxmlformats-officedocument.presentationml.notesSlide+xml"/>
  <Override PartName="/ppt/tags/tag165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Default Extension="jpeg" ContentType="image/jpeg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Default Extension="wav" ContentType="audio/wav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notesSlides/notesSlide11.xml" ContentType="application/vnd.openxmlformats-officedocument.presentationml.notesSlide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1" r:id="rId2"/>
    <p:sldId id="266" r:id="rId3"/>
    <p:sldId id="271" r:id="rId4"/>
    <p:sldId id="274" r:id="rId5"/>
    <p:sldId id="275" r:id="rId6"/>
    <p:sldId id="276" r:id="rId7"/>
    <p:sldId id="277" r:id="rId8"/>
    <p:sldId id="278" r:id="rId9"/>
    <p:sldId id="269" r:id="rId10"/>
    <p:sldId id="279" r:id="rId11"/>
    <p:sldId id="280" r:id="rId12"/>
    <p:sldId id="281" r:id="rId13"/>
    <p:sldId id="282" r:id="rId14"/>
    <p:sldId id="262" r:id="rId15"/>
    <p:sldId id="267" r:id="rId16"/>
    <p:sldId id="290" r:id="rId17"/>
    <p:sldId id="291" r:id="rId18"/>
    <p:sldId id="292" r:id="rId19"/>
    <p:sldId id="293" r:id="rId20"/>
    <p:sldId id="294" r:id="rId21"/>
    <p:sldId id="295" r:id="rId22"/>
    <p:sldId id="27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38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3332C-ACB0-4EBE-8B25-2E1C0A0E3441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3666" y="1277938"/>
            <a:ext cx="7541683" cy="849312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05375"/>
            <a:ext cx="6400800" cy="73342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200"/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</a:p>
        </p:txBody>
      </p:sp>
      <p:sp>
        <p:nvSpPr>
          <p:cNvPr id="2055" name="Oval 4" descr="#wm#_48_01_*Z"/>
          <p:cNvSpPr>
            <a:spLocks noChangeArrowheads="1"/>
          </p:cNvSpPr>
          <p:nvPr/>
        </p:nvSpPr>
        <p:spPr bwMode="auto">
          <a:xfrm>
            <a:off x="7081838" y="4975225"/>
            <a:ext cx="433387" cy="433388"/>
          </a:xfrm>
          <a:prstGeom prst="ellipse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defRPr sz="2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12700" indent="-12700" algn="l">
              <a:buFont typeface="Arial" panose="020B0604020202020204" pitchFamily="34" charset="0"/>
              <a:buChar char="•"/>
            </a:pPr>
            <a:endParaRPr lang="zh-CN" altLang="zh-CN" sz="2000"/>
          </a:p>
        </p:txBody>
      </p:sp>
      <p:sp>
        <p:nvSpPr>
          <p:cNvPr id="2056" name="Oval 5" descr="#wm#_48_01_*Z"/>
          <p:cNvSpPr>
            <a:spLocks noChangeArrowheads="1"/>
          </p:cNvSpPr>
          <p:nvPr/>
        </p:nvSpPr>
        <p:spPr bwMode="auto">
          <a:xfrm>
            <a:off x="1384300" y="541338"/>
            <a:ext cx="434975" cy="433387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defRPr sz="2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12700" indent="-12700" algn="l">
              <a:buFont typeface="Arial" panose="020B0604020202020204" pitchFamily="34" charset="0"/>
              <a:buChar char="•"/>
            </a:pPr>
            <a:endParaRPr lang="zh-CN" altLang="zh-CN" sz="2000"/>
          </a:p>
        </p:txBody>
      </p:sp>
      <p:sp>
        <p:nvSpPr>
          <p:cNvPr id="2057" name="Oval 6" descr="#wm#_48_01_*Z"/>
          <p:cNvSpPr>
            <a:spLocks noChangeArrowheads="1"/>
          </p:cNvSpPr>
          <p:nvPr/>
        </p:nvSpPr>
        <p:spPr bwMode="auto">
          <a:xfrm>
            <a:off x="1487488" y="720725"/>
            <a:ext cx="868362" cy="866775"/>
          </a:xfrm>
          <a:prstGeom prst="ellipse">
            <a:avLst/>
          </a:prstGeom>
          <a:solidFill>
            <a:srgbClr val="6699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defRPr sz="2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12700" indent="-12700" algn="l">
              <a:buFont typeface="Arial" panose="020B0604020202020204" pitchFamily="34" charset="0"/>
              <a:buChar char="•"/>
            </a:pPr>
            <a:endParaRPr lang="zh-CN" altLang="zh-CN" sz="2000"/>
          </a:p>
        </p:txBody>
      </p:sp>
      <p:sp>
        <p:nvSpPr>
          <p:cNvPr id="2058" name="Oval 7" descr="#wm#_48_01_*Z"/>
          <p:cNvSpPr>
            <a:spLocks noChangeArrowheads="1"/>
          </p:cNvSpPr>
          <p:nvPr/>
        </p:nvSpPr>
        <p:spPr bwMode="auto">
          <a:xfrm>
            <a:off x="7251700" y="5118100"/>
            <a:ext cx="866775" cy="868363"/>
          </a:xfrm>
          <a:prstGeom prst="ellipse">
            <a:avLst/>
          </a:prstGeom>
          <a:solidFill>
            <a:srgbClr val="9933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defRPr sz="2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12700" indent="-12700" algn="l">
              <a:buFont typeface="Arial" panose="020B0604020202020204" pitchFamily="34" charset="0"/>
              <a:buChar char="•"/>
            </a:pPr>
            <a:endParaRPr lang="zh-CN" altLang="zh-CN" sz="2000"/>
          </a:p>
        </p:txBody>
      </p:sp>
      <p:pic>
        <p:nvPicPr>
          <p:cNvPr id="2059" name="Picture 2" descr="#wm#_48_01_*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241550"/>
            <a:ext cx="59864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513605"/>
            <a:ext cx="7049857" cy="55274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13228" y="6245225"/>
            <a:ext cx="2133600" cy="476250"/>
          </a:xfr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397172" y="6245225"/>
            <a:ext cx="2133600" cy="476250"/>
          </a:xfr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9400" y="933006"/>
            <a:ext cx="7576199" cy="7812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9400" y="1880934"/>
            <a:ext cx="7585200" cy="3510000"/>
          </a:xfr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lvl1pPr>
            <a:lvl4pPr marL="1160780" indent="-14605">
              <a:lnSpc>
                <a:spcPct val="150000"/>
              </a:lnSpc>
              <a:spcBef>
                <a:spcPts val="0"/>
              </a:spcBef>
              <a:defRPr/>
            </a:lvl4pPr>
            <a:lvl5pPr marL="1611630" indent="-142875"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 smtClean="0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 dirty="0" smtClean="0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 dirty="0" smtClean="0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 dirty="0" smtClean="0">
                <a:sym typeface="Arial" panose="020B0604020202020204" pitchFamily="34" charset="0"/>
              </a:rPr>
              <a:t>第五级</a:t>
            </a:r>
          </a:p>
        </p:txBody>
      </p:sp>
      <p:pic>
        <p:nvPicPr>
          <p:cNvPr id="7" name="Picture 4" descr="#wm#_48_18_*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475" y="5051956"/>
            <a:ext cx="2371725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968" y="3306890"/>
            <a:ext cx="4935600" cy="457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9968" y="3870135"/>
            <a:ext cx="4935600" cy="1296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grpSp>
        <p:nvGrpSpPr>
          <p:cNvPr id="8" name="Group 5" descr="#wm#_48_07_*Z"/>
          <p:cNvGrpSpPr/>
          <p:nvPr/>
        </p:nvGrpSpPr>
        <p:grpSpPr bwMode="auto">
          <a:xfrm>
            <a:off x="3519488" y="2182813"/>
            <a:ext cx="903287" cy="969962"/>
            <a:chOff x="0" y="0"/>
            <a:chExt cx="1496" cy="1603"/>
          </a:xfrm>
        </p:grpSpPr>
        <p:sp>
          <p:nvSpPr>
            <p:cNvPr id="9" name="Oval 6" descr="#wm#_48_07_*Z"/>
            <p:cNvSpPr>
              <a:spLocks noChangeArrowheads="1"/>
            </p:cNvSpPr>
            <p:nvPr/>
          </p:nvSpPr>
          <p:spPr bwMode="auto">
            <a:xfrm>
              <a:off x="156" y="0"/>
              <a:ext cx="1341" cy="1341"/>
            </a:xfrm>
            <a:prstGeom prst="ellipse">
              <a:avLst/>
            </a:prstGeom>
            <a:solidFill>
              <a:srgbClr val="FFFFFF">
                <a:alpha val="5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0" name="Oval 7" descr="#wm#_48_07_*Z"/>
            <p:cNvSpPr>
              <a:spLocks noChangeArrowheads="1"/>
            </p:cNvSpPr>
            <p:nvPr/>
          </p:nvSpPr>
          <p:spPr bwMode="auto">
            <a:xfrm>
              <a:off x="0" y="1001"/>
              <a:ext cx="602" cy="602"/>
            </a:xfrm>
            <a:prstGeom prst="ellipse">
              <a:avLst/>
            </a:prstGeom>
            <a:solidFill>
              <a:srgbClr val="CC9900">
                <a:alpha val="5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7389" y="530670"/>
            <a:ext cx="7681141" cy="73933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7389" y="1414590"/>
            <a:ext cx="3754726" cy="38250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6530" y="1414590"/>
            <a:ext cx="3852000" cy="38250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91067"/>
            <a:ext cx="7886700" cy="78740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36988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193795"/>
            <a:ext cx="3868737" cy="298780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6988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93795"/>
            <a:ext cx="3887788" cy="298780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3" descr="#wm#_48_26_400_10000_a_1_16#clear#"/>
          <p:cNvSpPr>
            <a:spLocks noChangeArrowheads="1"/>
          </p:cNvSpPr>
          <p:nvPr/>
        </p:nvSpPr>
        <p:spPr bwMode="auto">
          <a:xfrm>
            <a:off x="2985156" y="2211388"/>
            <a:ext cx="2830492" cy="2731135"/>
          </a:xfrm>
          <a:prstGeom prst="ellipse">
            <a:avLst/>
          </a:prstGeom>
          <a:solidFill>
            <a:srgbClr val="FFFFFF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600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986278" y="2204529"/>
            <a:ext cx="2829600" cy="2732400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11" name="Oval 4" descr="#wm#_48_26_*Z"/>
          <p:cNvSpPr>
            <a:spLocks noChangeArrowheads="1"/>
          </p:cNvSpPr>
          <p:nvPr/>
        </p:nvSpPr>
        <p:spPr bwMode="auto">
          <a:xfrm>
            <a:off x="2784475" y="2211388"/>
            <a:ext cx="1002135" cy="1002665"/>
          </a:xfrm>
          <a:prstGeom prst="ellipse">
            <a:avLst/>
          </a:prstGeom>
          <a:solidFill>
            <a:srgbClr val="CC99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457200"/>
            <a:ext cx="7138037" cy="774000"/>
          </a:xfrm>
        </p:spPr>
        <p:txBody>
          <a:bodyPr anchor="b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29841" y="1392425"/>
            <a:ext cx="7138037" cy="3875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00" y="5486400"/>
            <a:ext cx="7137878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91368"/>
            <a:ext cx="1092200" cy="5668962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91368"/>
            <a:ext cx="6019800" cy="5668962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01638"/>
            <a:ext cx="8229600" cy="947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44638"/>
            <a:ext cx="82296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 smtClean="0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 dirty="0" smtClean="0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 dirty="0" smtClean="0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 dirty="0" smtClean="0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2863"/>
            <a:ext cx="213360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fld id="{6A4E8D55-E5D5-401F-9C18-CD0719F61390}" type="datetime1">
              <a:rPr lang="zh-CN" altLang="en-US" smtClean="0"/>
              <a:pPr/>
              <a:t>2016/10/30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2863"/>
            <a:ext cx="289560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2863"/>
            <a:ext cx="213360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</a:lstStyle>
          <a:p>
            <a:fld id="{0073FC3B-59C7-4D9B-94F4-92A2D8E4C76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31" name="Picture 4" descr="#wm#_48_22_*Z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2225" y="5140325"/>
            <a:ext cx="1173163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charset="-122"/>
          <a:sym typeface="Arial" panose="020B0604020202020204" pitchFamily="34" charset="0"/>
        </a:defRPr>
      </a:lvl9pPr>
    </p:titleStyle>
    <p:bodyStyle>
      <a:lvl1pPr marL="12700" indent="-127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notesSlide" Target="../notesSlides/notesSlide15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2.png"/><Relationship Id="rId2" Type="http://schemas.openxmlformats.org/officeDocument/2006/relationships/tags" Target="../tags/tag95.xml"/><Relationship Id="rId16" Type="http://schemas.openxmlformats.org/officeDocument/2006/relationships/image" Target="../media/image17.png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image" Target="../media/image16.png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07.xml"/><Relationship Id="rId21" Type="http://schemas.openxmlformats.org/officeDocument/2006/relationships/image" Target="../media/image4.png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audio" Target="../media/audio1.wav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10" Type="http://schemas.openxmlformats.org/officeDocument/2006/relationships/tags" Target="../tags/tag114.xml"/><Relationship Id="rId19" Type="http://schemas.openxmlformats.org/officeDocument/2006/relationships/notesSlide" Target="../notesSlides/notesSlide16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audio" Target="../media/audio1.wav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12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image" Target="../media/image4.png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tags" Target="../tags/tag149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4.png"/><Relationship Id="rId2" Type="http://schemas.openxmlformats.org/officeDocument/2006/relationships/tags" Target="../tags/tag138.xml"/><Relationship Id="rId16" Type="http://schemas.openxmlformats.org/officeDocument/2006/relationships/audio" Target="../media/audio1.wav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notesSlide" Target="../notesSlides/notesSlide18.xml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5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image" Target="../media/image4.png"/><Relationship Id="rId5" Type="http://schemas.openxmlformats.org/officeDocument/2006/relationships/tags" Target="../tags/tag158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57.xml"/><Relationship Id="rId9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audio" Target="../media/audio1.wav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notesSlide" Target="../notesSlides/notesSlide3.xml"/><Relationship Id="rId2" Type="http://schemas.openxmlformats.org/officeDocument/2006/relationships/tags" Target="../tags/tag1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10" Type="http://schemas.openxmlformats.org/officeDocument/2006/relationships/tags" Target="../tags/tag20.xml"/><Relationship Id="rId19" Type="http://schemas.openxmlformats.org/officeDocument/2006/relationships/image" Target="../media/image4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audio" Target="../media/audio1.wav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notesSlide" Target="../notesSlides/notesSlide4.xml"/><Relationship Id="rId2" Type="http://schemas.openxmlformats.org/officeDocument/2006/relationships/tags" Target="../tags/tag27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image" Target="../media/image4.png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audio" Target="../media/audio1.wav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notesSlide" Target="../notesSlides/notesSlide5.xml"/><Relationship Id="rId2" Type="http://schemas.openxmlformats.org/officeDocument/2006/relationships/tags" Target="../tags/tag4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10" Type="http://schemas.openxmlformats.org/officeDocument/2006/relationships/tags" Target="../tags/tag50.xml"/><Relationship Id="rId19" Type="http://schemas.openxmlformats.org/officeDocument/2006/relationships/image" Target="../media/image4.png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audio" Target="../media/audio1.wav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57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10" Type="http://schemas.openxmlformats.org/officeDocument/2006/relationships/tags" Target="../tags/tag65.xml"/><Relationship Id="rId19" Type="http://schemas.openxmlformats.org/officeDocument/2006/relationships/image" Target="../media/image4.png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4.png"/><Relationship Id="rId5" Type="http://schemas.openxmlformats.org/officeDocument/2006/relationships/tags" Target="../tags/tag75.xml"/><Relationship Id="rId10" Type="http://schemas.openxmlformats.org/officeDocument/2006/relationships/audio" Target="../media/audio1.wav"/><Relationship Id="rId4" Type="http://schemas.openxmlformats.org/officeDocument/2006/relationships/tags" Target="../tags/tag74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4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audio" Target="../media/audio1.wav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8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915160" y="1555115"/>
            <a:ext cx="5313045" cy="848995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dirty="0" smtClean="0">
                <a:latin typeface="华文行楷" panose="02010800040101010101" charset="-122"/>
                <a:ea typeface="华文行楷" panose="02010800040101010101" charset="-122"/>
              </a:rPr>
              <a:t>《有趣的</a:t>
            </a:r>
            <a:r>
              <a:rPr lang="zh-CN" altLang="en-US" sz="6000" dirty="0" smtClean="0">
                <a:latin typeface="华文行楷" panose="02010800040101010101" charset="-122"/>
                <a:ea typeface="华文行楷" panose="02010800040101010101" charset="-122"/>
              </a:rPr>
              <a:t>谐音</a:t>
            </a:r>
            <a:r>
              <a:rPr lang="zh-CN" altLang="en-US" sz="6000" dirty="0" smtClean="0"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zh-CN" altLang="en-US" sz="6000" dirty="0" smtClean="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71265" y="5564505"/>
            <a:ext cx="4857750" cy="7334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dirty="0" smtClean="0">
                <a:latin typeface="+mn-lt"/>
              </a:rPr>
              <a:t>片角小学     蒋志玲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00380"/>
            <a:ext cx="84385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慧眼识字</a:t>
            </a:r>
            <a:r>
              <a:rPr lang="zh-CN" altLang="en-US" sz="36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  </a:t>
            </a:r>
            <a:endParaRPr lang="zh-CN" altLang="en-US" sz="3200" b="1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4" descr="牛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70000" contrast="-70000"/>
          </a:blip>
          <a:srcRect/>
          <a:stretch>
            <a:fillRect/>
          </a:stretch>
        </p:blipFill>
        <p:spPr>
          <a:xfrm>
            <a:off x="642303" y="1209040"/>
            <a:ext cx="3941445" cy="443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 descr="云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>
          <a:xfrm>
            <a:off x="5011738" y="1981200"/>
            <a:ext cx="33940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00380"/>
            <a:ext cx="84385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慧眼识字</a:t>
            </a:r>
            <a:r>
              <a:rPr lang="zh-CN" altLang="en-US" sz="36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  </a:t>
            </a:r>
            <a:endParaRPr lang="zh-CN" altLang="en-US" sz="3200" b="1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6" name="图片 6" descr="竹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>
          <a:xfrm>
            <a:off x="905828" y="1714500"/>
            <a:ext cx="3457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目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70000" contrast="-70000"/>
          </a:blip>
          <a:srcRect/>
          <a:stretch>
            <a:fillRect/>
          </a:stretch>
        </p:blipFill>
        <p:spPr>
          <a:xfrm>
            <a:off x="4818698" y="1597978"/>
            <a:ext cx="3921125" cy="378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00380"/>
            <a:ext cx="84385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慧眼识字</a:t>
            </a:r>
            <a:r>
              <a:rPr lang="zh-CN" altLang="en-US" sz="36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7" descr="象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>
          <a:xfrm>
            <a:off x="713423" y="1512253"/>
            <a:ext cx="4105275" cy="383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 descr="羊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b="15059"/>
          <a:stretch>
            <a:fillRect/>
          </a:stretch>
        </p:blipFill>
        <p:spPr>
          <a:xfrm>
            <a:off x="5005705" y="1664653"/>
            <a:ext cx="3487420" cy="352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00380"/>
            <a:ext cx="84385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慧眼识字</a:t>
            </a:r>
            <a:r>
              <a:rPr lang="zh-CN" altLang="en-US" sz="36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  </a:t>
            </a:r>
            <a:endParaRPr lang="zh-CN" altLang="en-US" sz="3200" b="1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>
          <a:xfrm>
            <a:off x="1455420" y="1151890"/>
            <a:ext cx="6342380" cy="495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（谐音就是利用汉字同音或近音的条件，用同音或近音字来代替本字，产生辞趣。它有着双关语义，既富有幽默色彩，又饱含哲理，余味无穷。）汉字中的谐音用得恰到好处，不仅可以起到言简意赅的作用，还可以让你的语言更生动、更幽默。可是，如果你们在平时的学习中不注意区分，就会闹出许多笑话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谐音的定义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Group 5"/>
          <p:cNvGrpSpPr/>
          <p:nvPr>
            <p:custDataLst>
              <p:tags r:id="rId2"/>
            </p:custDataLst>
          </p:nvPr>
        </p:nvGrpSpPr>
        <p:grpSpPr bwMode="auto">
          <a:xfrm>
            <a:off x="2265471" y="3529116"/>
            <a:ext cx="1802582" cy="2263382"/>
            <a:chOff x="0" y="0"/>
            <a:chExt cx="2768" cy="3534"/>
          </a:xfrm>
        </p:grpSpPr>
        <p:sp>
          <p:nvSpPr>
            <p:cNvPr id="16391" name="Oval 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0" y="766"/>
              <a:ext cx="2768" cy="2768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990" rIns="0" bIns="46990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b="1" smtClean="0">
                  <a:latin typeface="方正楷体简体" panose="03000509000000000000" charset="-122"/>
                  <a:ea typeface="方正楷体简体" panose="03000509000000000000" charset="-122"/>
                </a:rPr>
                <a:t>歇后语</a:t>
              </a:r>
            </a:p>
          </p:txBody>
        </p:sp>
        <p:pic>
          <p:nvPicPr>
            <p:cNvPr id="16394" name="Picture 9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" y="0"/>
              <a:ext cx="652" cy="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6395" name="Group 10"/>
          <p:cNvGrpSpPr/>
          <p:nvPr>
            <p:custDataLst>
              <p:tags r:id="rId3"/>
            </p:custDataLst>
          </p:nvPr>
        </p:nvGrpSpPr>
        <p:grpSpPr bwMode="auto">
          <a:xfrm>
            <a:off x="4229705" y="2430610"/>
            <a:ext cx="1802582" cy="2281880"/>
            <a:chOff x="0" y="0"/>
            <a:chExt cx="2766" cy="3561"/>
          </a:xfrm>
        </p:grpSpPr>
        <p:sp>
          <p:nvSpPr>
            <p:cNvPr id="16396" name="Oval 1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795"/>
              <a:ext cx="2767" cy="2767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990" rIns="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b="1" smtClean="0">
                  <a:latin typeface="方正楷体简体" panose="03000509000000000000" charset="-122"/>
                  <a:ea typeface="方正楷体简体" panose="03000509000000000000" charset="-122"/>
                </a:rPr>
                <a:t>谐音</a:t>
              </a:r>
            </a:p>
          </p:txBody>
        </p:sp>
        <p:pic>
          <p:nvPicPr>
            <p:cNvPr id="16397" name="Picture 12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0"/>
              <a:ext cx="753" cy="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6398" name="Group 13"/>
          <p:cNvGrpSpPr/>
          <p:nvPr>
            <p:custDataLst>
              <p:tags r:id="rId4"/>
            </p:custDataLst>
          </p:nvPr>
        </p:nvGrpSpPr>
        <p:grpSpPr bwMode="auto">
          <a:xfrm>
            <a:off x="6310974" y="3404213"/>
            <a:ext cx="1802583" cy="2280769"/>
            <a:chOff x="0" y="0"/>
            <a:chExt cx="2768" cy="3560"/>
          </a:xfrm>
        </p:grpSpPr>
        <p:sp>
          <p:nvSpPr>
            <p:cNvPr id="16399" name="Oval 1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792"/>
              <a:ext cx="2768" cy="2768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46990" rIns="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b="1" smtClean="0">
                  <a:latin typeface="方正楷体简体" panose="03000509000000000000" charset="-122"/>
                  <a:ea typeface="方正楷体简体" panose="03000509000000000000" charset="-122"/>
                </a:rPr>
                <a:t>搭配连线</a:t>
              </a:r>
            </a:p>
          </p:txBody>
        </p:sp>
        <p:pic>
          <p:nvPicPr>
            <p:cNvPr id="16402" name="Picture 17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" y="0"/>
              <a:ext cx="553" cy="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6403" name="Picture 1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998" y="5144835"/>
            <a:ext cx="1203349" cy="126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28650" y="72453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标题 2"/>
          <p:cNvSpPr/>
          <p:nvPr/>
        </p:nvSpPr>
        <p:spPr>
          <a:xfrm>
            <a:off x="355600" y="260350"/>
            <a:ext cx="8433435" cy="261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r>
              <a:rPr lang="zh-CN" altLang="en-US" sz="4400" dirty="0">
                <a:latin typeface="华文新魏" panose="02010800040101010101" charset="-122"/>
                <a:ea typeface="华文新魏" panose="02010800040101010101" charset="-122"/>
              </a:rPr>
              <a:t>小组游戏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zh-CN" altLang="en-US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</a:rPr>
              <a:t>正常回答，答错不得分，答对得十分；抢答正确加十分，错误扣十分。每个小组都有机会抽题</a:t>
            </a:r>
            <a:r>
              <a:rPr lang="zh-CN" altLang="en-US" sz="3200" dirty="0" smtClean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</a:rPr>
              <a:t>考，</a:t>
            </a:r>
            <a:r>
              <a:rPr lang="zh-CN" altLang="en-US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</a:rPr>
              <a:t>一个题目必答，另一题选答，其他组可以抢答。最后决出胜负。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13598" y="11086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舅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606010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歇后语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56055" y="1108710"/>
            <a:ext cx="591121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外甥打灯笼──照旧（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3323" y="1827314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孔夫子搬家──净是输（ 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323" y="2566047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小葱拌豆腐──一清（  ）二白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3323" y="3303917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上鞋不用锥子──真（  ）好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010" y="4004945"/>
            <a:ext cx="886587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四月的冰河──开动（  ）了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010" y="470598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隔着门缝吹喇叭──名（  ）声在外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79663" y="182750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书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11668" y="249425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青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32318" y="323212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针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217383" y="400492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冻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58913" y="47059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鸣</a:t>
            </a:r>
          </a:p>
        </p:txBody>
      </p:sp>
      <p:sp>
        <p:nvSpPr>
          <p:cNvPr id="10" name="Rectangle 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78765" y="540702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一连三座庙──妙妙妙（  ）</a:t>
            </a:r>
          </a:p>
        </p:txBody>
      </p:sp>
      <p:sp>
        <p:nvSpPr>
          <p:cNvPr id="14" name="Rectangle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26933" y="53536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庙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83747" y="1217545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盐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606010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歇后语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2295" y="4438138"/>
            <a:ext cx="2488946" cy="193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9676" y="1217567"/>
            <a:ext cx="5911274" cy="7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石头蛋腌咸菜── 一言（  ）难尽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6930" y="1936184"/>
            <a:ext cx="9060954" cy="79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关公打喷嚏── 自我吹嘘（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6930" y="2674930"/>
            <a:ext cx="9060954" cy="79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天下雨不戴帽──临（  ）到头上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6930" y="3412813"/>
            <a:ext cx="9060954" cy="79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胸口上长草──心慌（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3617" y="4113853"/>
            <a:ext cx="8865958" cy="7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旗杆上放炮──想（  ）得高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3617" y="4814905"/>
            <a:ext cx="8154116" cy="7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森林里生火── 就地取才（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08593" y="1936378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须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81815" y="2674896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淋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35844" y="3394998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荒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944019" y="4113831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响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38053" y="4814883"/>
            <a:ext cx="1170258" cy="79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柴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33957" y="1558449"/>
            <a:ext cx="1170281" cy="7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冻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6085" y="664210"/>
            <a:ext cx="8292465" cy="89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谐音</a:t>
            </a:r>
            <a:r>
              <a:rPr lang="zh-CN" altLang="zh-CN" sz="40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 </a:t>
            </a:r>
            <a:r>
              <a:rPr lang="zh-CN" altLang="zh-CN" sz="36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 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（</a:t>
            </a:r>
            <a:r>
              <a:rPr lang="zh-CN" altLang="zh-CN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  <a:cs typeface="+mj-cs"/>
              </a:rPr>
              <a:t>下面的句子采用了什么谐音？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）</a:t>
            </a:r>
            <a:r>
              <a:rPr lang="zh-CN" altLang="zh-CN" sz="36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 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3741" y="4779156"/>
            <a:ext cx="2488996" cy="193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61028" y="1558471"/>
            <a:ext cx="5911392" cy="79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三九天穿裙子──美丽动（  ）人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255" y="2420629"/>
            <a:ext cx="9061135" cy="7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飞机上敲铜锣── 声名（  ）远扬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255" y="3302916"/>
            <a:ext cx="9061135" cy="7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马遗尿书上 ──识（  ）字不多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255" y="4184340"/>
            <a:ext cx="9061135" cy="7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墙头行挂狗肉 ──不像话（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-15059" y="5100677"/>
            <a:ext cx="8866135" cy="79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兔子打伞── 无法（  ）无天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29489" y="2420823"/>
            <a:ext cx="1170281" cy="7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鸣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29726" y="3302882"/>
            <a:ext cx="1170281" cy="7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湿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86059" y="4166524"/>
            <a:ext cx="1170281" cy="7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画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35440" y="5100655"/>
            <a:ext cx="1170281" cy="7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6085" y="405765"/>
            <a:ext cx="8292465" cy="975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搭配</a:t>
            </a:r>
            <a:r>
              <a:rPr lang="zh-CN" altLang="zh-CN" sz="36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  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（</a:t>
            </a:r>
            <a:r>
              <a:rPr lang="zh-CN" altLang="zh-CN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  <a:cs typeface="+mj-cs"/>
              </a:rPr>
              <a:t>连线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）   </a:t>
            </a:r>
          </a:p>
        </p:txBody>
      </p:sp>
      <p:sp>
        <p:nvSpPr>
          <p:cNvPr id="18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6890" y="1225550"/>
            <a:ext cx="3456305" cy="511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此地无银三百两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胡子生疮 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鸡爪子烩豆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小和尚念经 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卖豆芽不带秤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热锅上的蚂蚁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麻袋上绣花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电线杆当筷子 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01794" y="1208314"/>
            <a:ext cx="3636012" cy="5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底子差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有口无心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大材小用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不打自招 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毛病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没多少油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乱抓 </a:t>
            </a:r>
          </a:p>
          <a:p>
            <a:pPr marL="11430" indent="-11430" algn="ctr" eaLnBrk="1" hangingPunct="1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坐卧不安 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577590" y="1628775"/>
            <a:ext cx="2794635" cy="180022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23870" y="2217420"/>
            <a:ext cx="3708400" cy="178752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31820" y="2853055"/>
            <a:ext cx="3168650" cy="288036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130550" y="2205355"/>
            <a:ext cx="3241675" cy="120078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90570" y="3996690"/>
            <a:ext cx="3441700" cy="116078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060065" y="1628775"/>
            <a:ext cx="3528060" cy="352869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204210" y="4581525"/>
            <a:ext cx="3096260" cy="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348355" y="2853055"/>
            <a:ext cx="3023870" cy="295211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400" y="340360"/>
            <a:ext cx="217805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13180" y="1672883"/>
            <a:ext cx="6143040" cy="61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方正楷体简体" panose="03000509000000000000" charset="-122"/>
                <a:ea typeface="方正楷体简体" panose="03000509000000000000" charset="-122"/>
              </a:rPr>
              <a:t>激趣导入</a:t>
            </a:r>
            <a:endParaRPr lang="zh-CN" altLang="en-US" sz="3600" b="1" dirty="0" smtClean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13180" y="2528416"/>
            <a:ext cx="6143040" cy="45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方正楷体简体" panose="03000509000000000000" charset="-122"/>
                <a:ea typeface="方正楷体简体" panose="03000509000000000000" charset="-122"/>
              </a:rPr>
              <a:t>感悟谐音</a:t>
            </a:r>
            <a:endParaRPr lang="zh-CN" altLang="en-US" sz="3600" b="1" dirty="0" smtClean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13180" y="3383949"/>
            <a:ext cx="6143040" cy="45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方正楷体简体" panose="03000509000000000000" charset="-122"/>
                <a:ea typeface="方正楷体简体" panose="03000509000000000000" charset="-122"/>
              </a:rPr>
              <a:t>巧识谐音</a:t>
            </a:r>
            <a:endParaRPr lang="zh-CN" altLang="en-US" sz="3600" b="1" dirty="0" smtClean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13180" y="4232814"/>
            <a:ext cx="6143040" cy="45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方正楷体简体" panose="03000509000000000000" charset="-122"/>
                <a:ea typeface="方正楷体简体" panose="03000509000000000000" charset="-122"/>
              </a:rPr>
              <a:t>谐音妙用</a:t>
            </a:r>
            <a:endParaRPr lang="zh-CN" altLang="en-US" sz="3600" b="1" dirty="0" smtClean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6671" y="5082316"/>
            <a:ext cx="6143040" cy="45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方正楷体简体" panose="03000509000000000000" charset="-122"/>
                <a:ea typeface="方正楷体简体" panose="03000509000000000000" charset="-122"/>
              </a:rPr>
              <a:t>课堂小结</a:t>
            </a:r>
            <a:endParaRPr lang="zh-CN" altLang="en-US" sz="3600" b="1" dirty="0" smtClean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0660" y="491490"/>
            <a:ext cx="8653780" cy="130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谐音广告 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（</a:t>
            </a:r>
            <a:r>
              <a:rPr lang="zh-CN" altLang="zh-CN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  <a:cs typeface="+mj-cs"/>
              </a:rPr>
              <a:t>谐音也为很多广告商提供了商机，找找下面广告词中被替换的汉字。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）</a:t>
            </a:r>
            <a:r>
              <a:rPr lang="zh-CN" altLang="zh-CN" sz="36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 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7769" y="4699655"/>
            <a:ext cx="2489095" cy="172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34866" y="1831359"/>
            <a:ext cx="5911628" cy="70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某食店广告── 与食俱进,食全食美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7960" y="4536570"/>
            <a:ext cx="9061497" cy="70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某蚊香广告── 默默无蚊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7960" y="3671957"/>
            <a:ext cx="9061497" cy="70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太阳能热水器广告  ──随心所浴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7960" y="5461511"/>
            <a:ext cx="9061497" cy="70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自行车广告  ──乐在骑中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-41275" y="2761592"/>
            <a:ext cx="8866489" cy="70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去痘药物广告── 战痘青春，趁早下斑，请勿痘留。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79400" y="2024444"/>
            <a:ext cx="7585200" cy="35100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latin typeface="方正楷体简体" panose="03000509000000000000" charset="-122"/>
                <a:ea typeface="方正楷体简体" panose="03000509000000000000" charset="-122"/>
              </a:rPr>
              <a:t>       </a:t>
            </a: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同学们，通过这节课的展示，我们猜了字谜，了解</a:t>
            </a:r>
            <a:r>
              <a:rPr lang="zh-CN" altLang="en-US" b="1" dirty="0" smtClean="0">
                <a:latin typeface="方正楷体简体" panose="03000509000000000000" charset="-122"/>
                <a:ea typeface="方正楷体简体" panose="03000509000000000000" charset="-122"/>
              </a:rPr>
              <a:t>到汉字谐音</a:t>
            </a: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的表现形式很多，有歇后语、笑话、对联、广告等，感受</a:t>
            </a:r>
            <a:r>
              <a:rPr lang="zh-CN" altLang="en-US" b="1" dirty="0" smtClean="0">
                <a:latin typeface="方正楷体简体" panose="03000509000000000000" charset="-122"/>
                <a:ea typeface="方正楷体简体" panose="03000509000000000000" charset="-122"/>
              </a:rPr>
              <a:t>到汉字的</a:t>
            </a: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神奇与有趣。课后同学们可以去搜集更多</a:t>
            </a:r>
            <a:r>
              <a:rPr lang="zh-CN" altLang="en-US" b="1" dirty="0" smtClean="0">
                <a:latin typeface="方正楷体简体" panose="03000509000000000000" charset="-122"/>
                <a:ea typeface="方正楷体简体" panose="03000509000000000000" charset="-122"/>
              </a:rPr>
              <a:t>有关汉字的</a:t>
            </a: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资料</a:t>
            </a:r>
            <a:r>
              <a:rPr lang="zh-CN" altLang="en-US" b="1" dirty="0" smtClean="0">
                <a:latin typeface="方正楷体简体" panose="03000509000000000000" charset="-122"/>
                <a:ea typeface="方正楷体简体" panose="03000509000000000000" charset="-122"/>
              </a:rPr>
              <a:t>，更深入地体会</a:t>
            </a:r>
            <a:r>
              <a:rPr lang="zh-CN" altLang="en-US" b="1" dirty="0">
                <a:latin typeface="方正楷体简体" panose="03000509000000000000" charset="-122"/>
                <a:ea typeface="方正楷体简体" panose="03000509000000000000" charset="-122"/>
              </a:rPr>
              <a:t>汉字文化的</a:t>
            </a:r>
            <a:r>
              <a:rPr lang="zh-CN" altLang="en-US" b="1" dirty="0" smtClean="0">
                <a:latin typeface="方正楷体简体" panose="03000509000000000000" charset="-122"/>
                <a:ea typeface="方正楷体简体" panose="03000509000000000000" charset="-122"/>
              </a:rPr>
              <a:t>丰富内涵。</a:t>
            </a:r>
            <a:endParaRPr lang="zh-CN" altLang="en-US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总结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mtClean="0">
                <a:latin typeface="+mj-lt"/>
              </a:rPr>
              <a:t>  </a:t>
            </a:r>
            <a:r>
              <a:rPr lang="zh-CN" altLang="en-US" smtClean="0">
                <a:latin typeface="+mj-lt"/>
              </a:rPr>
              <a:t>谢谢！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63963" y="11086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日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4795" y="462280"/>
            <a:ext cx="876554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猜字谜 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（</a:t>
            </a:r>
            <a:r>
              <a:rPr lang="zh-CN" altLang="zh-CN" sz="3200" dirty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  <a:cs typeface="+mj-cs"/>
              </a:rPr>
              <a:t>猜错者罚做青蛙蹲，猜对者有奖。</a:t>
            </a:r>
            <a:r>
              <a:rPr lang="zh-CN" altLang="zh-CN" sz="32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）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7032" y="1108744"/>
            <a:ext cx="7743881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画时圆，写时方；冬时短，夏时长</a:t>
            </a: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。（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3323" y="1944154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千字头，木字腰，太阳出来从下照，人人都说味道好。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（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323" y="2818142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一点一横长，两点一横长。你若猜不出，站着想一想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。（  ）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813" y="3734447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有心走不快，见水装不完，长草难收拾，遇食就可餐。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010" y="457898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一横又一直,不能猜作“十”。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（  ）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010" y="542353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舌头舔甘蔗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。（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34878" y="194434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香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34878" y="281810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立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987253" y="37344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曼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91423" y="45789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支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49363" y="54235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甜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44128" y="11086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舌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462500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猜字谜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69390" y="1108710"/>
            <a:ext cx="591121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一物有千口,你有我也有</a:t>
            </a:r>
            <a:r>
              <a:rPr lang="zh-CN" altLang="zh-CN" sz="2800" dirty="0">
                <a:latin typeface="方正楷体简体" panose="03000509000000000000" charset="-122"/>
                <a:ea typeface="方正楷体简体" panose="03000509000000000000" charset="-122"/>
              </a:rPr>
              <a:t>。（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3323" y="1944154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故宫（打一位作家）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 （   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323" y="2818142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一人一口 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。（  ）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813" y="3734447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厂里有个白小子。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010" y="4578985"/>
            <a:ext cx="886587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四张嘴,有头有尾 。</a:t>
            </a:r>
            <a:r>
              <a:rPr lang="zh-CN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（  ）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010" y="542353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牛过独木桥。（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07908" y="18992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老舍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49413" y="281810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合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32318" y="37344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原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60893" y="45789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申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49363" y="54235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67803" y="11086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人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462500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猜字谜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56055" y="1108710"/>
            <a:ext cx="591121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春节三日。（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3323" y="1944154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一半在江海，一半在天空，到底在哪里，老家在山东 （ 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323" y="2818142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一字口十八。（  ）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813" y="3734447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十八中有口 。（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010" y="4578985"/>
            <a:ext cx="886587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九号。（  ）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010" y="542353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七十二小时。（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04068" y="18992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鲁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21168" y="281810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呆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17053" y="37344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杏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428078" y="457896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旭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49363" y="542351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晶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98333" y="96517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明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462500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猜字谜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56055" y="965200"/>
            <a:ext cx="591121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一月一日非今天。（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3323" y="1728889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四方来合作，贡献大一点。 （   ）</a:t>
            </a:r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323" y="2531122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一口咬住多半截。（  ）</a:t>
            </a:r>
          </a:p>
        </p:txBody>
      </p:sp>
      <p:sp>
        <p:nvSpPr>
          <p:cNvPr id="4" name="Rectangle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813" y="3375672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要一半，扔一半。（  ）</a:t>
            </a:r>
          </a:p>
        </p:txBody>
      </p:sp>
      <p:sp>
        <p:nvSpPr>
          <p:cNvPr id="5" name="Rectangle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010" y="4220210"/>
            <a:ext cx="886587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守门员。（  ）</a:t>
            </a:r>
          </a:p>
        </p:txBody>
      </p:sp>
      <p:sp>
        <p:nvSpPr>
          <p:cNvPr id="6" name="Rectangle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-78105" y="5010785"/>
            <a:ext cx="815403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有水能养鱼虾，有土可种庄稼， </a:t>
            </a:r>
          </a:p>
          <a:p>
            <a:pPr marL="11430" indent="-11430" algn="ctr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          有人不是你我，有马走遍天下 。（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10193" y="168399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器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79943" y="25310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名</a:t>
            </a:r>
          </a:p>
        </p:txBody>
      </p:sp>
      <p:sp>
        <p:nvSpPr>
          <p:cNvPr id="9" name="Rectangle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32318" y="330388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奶</a:t>
            </a:r>
          </a:p>
        </p:txBody>
      </p:sp>
      <p:sp>
        <p:nvSpPr>
          <p:cNvPr id="11" name="Rectangle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71588" y="42201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闪</a:t>
            </a:r>
          </a:p>
        </p:txBody>
      </p:sp>
      <p:sp>
        <p:nvSpPr>
          <p:cNvPr id="19" name="Rectangle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253703" y="5225393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  <p:bldP spid="8" grpId="0"/>
      <p:bldP spid="9" grpId="0"/>
      <p:bldP spid="11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81513" y="1108688"/>
            <a:ext cx="1170246" cy="79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包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545" y="390745"/>
            <a:ext cx="7383600" cy="74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dirty="0">
                <a:latin typeface="华文新魏" panose="02010800040101010101" charset="-122"/>
                <a:ea typeface="华文新魏" panose="02010800040101010101" charset="-122"/>
                <a:cs typeface="+mj-cs"/>
              </a:rPr>
              <a:t>猜字谜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27" y="4329224"/>
            <a:ext cx="2488921" cy="193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280" y="1108710"/>
            <a:ext cx="89693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有火放鞭炮，有手来拥抱，有饭吃个饱，有脚赶快跑（  ）</a:t>
            </a:r>
          </a:p>
        </p:txBody>
      </p:sp>
      <p:sp>
        <p:nvSpPr>
          <p:cNvPr id="2" name="Rectangle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568" y="1944154"/>
            <a:ext cx="9060864" cy="79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600" dirty="0">
                <a:latin typeface="方正楷体简体" panose="03000509000000000000" charset="-122"/>
                <a:ea typeface="方正楷体简体" panose="03000509000000000000" charset="-122"/>
              </a:rPr>
              <a:t>    </a:t>
            </a: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一些运动员在运动场接受记者采访。当记者问及他们的姓氏时，他们笑而不答，各自做了一个动作，让记者自己猜： 篮球运动员指了指前面的两棵树；跳高运动员顺手捡起一根木棍，放在一个土堆旁；武术运动员信不过教练的书，放在剑的旁边；围棋运动员捡了一颗棋子放在瓷盆上。猜一猜，这几位运动员分别姓什么？</a:t>
            </a:r>
          </a:p>
          <a:p>
            <a:pPr marL="11430" indent="-1143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600" b="1" dirty="0">
                <a:latin typeface="方正楷体简体" panose="03000509000000000000" charset="-122"/>
                <a:ea typeface="方正楷体简体" panose="03000509000000000000" charset="-122"/>
              </a:rPr>
              <a:t> （                         ）</a:t>
            </a:r>
          </a:p>
        </p:txBody>
      </p:sp>
      <p:sp>
        <p:nvSpPr>
          <p:cNvPr id="7" name="Rectangle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87725" y="5546725"/>
            <a:ext cx="23685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12700" indent="-12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-635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方正楷体简体" panose="03000509000000000000" charset="-122"/>
                <a:ea typeface="方正楷体简体" panose="03000509000000000000" charset="-122"/>
              </a:rPr>
              <a:t>林  杜  刘  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2" grpId="3"/>
      <p:bldP spid="12" grpId="4"/>
      <p:bldP spid="12" grpId="5"/>
      <p:bldP spid="12" grpId="6"/>
      <p:bldP spid="12" grpId="7"/>
      <p:bldP spid="12" grpId="8"/>
      <p:bldP spid="12" grpId="9"/>
      <p:bldP spid="12" grpId="10"/>
      <p:bldP spid="12" grpId="11"/>
      <p:bldP spid="12" grpId="12"/>
      <p:bldP spid="12" grpId="13"/>
      <p:bldP spid="12" grpId="14"/>
      <p:bldP spid="12" grpId="15"/>
      <p:bldP spid="12" grpId="16"/>
      <p:bldP spid="12" grpId="17"/>
      <p:bldP spid="12" grpId="18"/>
      <p:bldP spid="12" grpId="19"/>
      <p:bldP spid="12" grpId="20"/>
      <p:bldP spid="12" grpId="21"/>
      <p:bldP spid="12" grpId="22"/>
      <p:bldP spid="12" grpId="23"/>
      <p:bldP spid="12" grpId="24"/>
      <p:bldP spid="12" grpId="25"/>
      <p:bldP spid="12" grpId="26"/>
      <p:bldP spid="12" grpId="27"/>
      <p:bldP spid="12" grpId="28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Oval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14855" y="1990604"/>
            <a:ext cx="2295759" cy="2185631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990" rIns="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000" b="1" dirty="0">
                <a:solidFill>
                  <a:srgbClr val="FFFF00"/>
                </a:solidFill>
                <a:latin typeface="+mn-lt"/>
                <a:ea typeface="+mn-ea"/>
              </a:rPr>
              <a:t>字谜</a:t>
            </a:r>
          </a:p>
        </p:txBody>
      </p:sp>
      <p:sp>
        <p:nvSpPr>
          <p:cNvPr id="20485" name="Oval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31133" y="1990761"/>
            <a:ext cx="1629294" cy="1552870"/>
          </a:xfrm>
          <a:prstGeom prst="ellipse">
            <a:avLst/>
          </a:prstGeom>
          <a:solidFill>
            <a:srgbClr val="FF6699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990" rIns="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800" b="1" dirty="0">
                <a:latin typeface="+mn-lt"/>
                <a:ea typeface="+mn-ea"/>
              </a:rPr>
              <a:t>组合法</a:t>
            </a:r>
          </a:p>
        </p:txBody>
      </p:sp>
      <p:sp>
        <p:nvSpPr>
          <p:cNvPr id="20486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08452" y="1463333"/>
            <a:ext cx="1485295" cy="1331240"/>
          </a:xfrm>
          <a:prstGeom prst="ellipse">
            <a:avLst/>
          </a:prstGeom>
          <a:solidFill>
            <a:srgbClr val="33CCCC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990" rIns="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+mn-lt"/>
                <a:ea typeface="+mn-ea"/>
              </a:rPr>
              <a:t>形象法</a:t>
            </a:r>
          </a:p>
        </p:txBody>
      </p:sp>
      <p:sp>
        <p:nvSpPr>
          <p:cNvPr id="20487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09804" y="4941649"/>
            <a:ext cx="1539862" cy="1365229"/>
          </a:xfrm>
          <a:prstGeom prst="ellipse">
            <a:avLst/>
          </a:prstGeom>
          <a:solidFill>
            <a:srgbClr val="6699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6990" rIns="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AU" sz="2400" b="1" dirty="0">
                <a:latin typeface="+mn-lt"/>
                <a:ea typeface="+mn-ea"/>
              </a:rPr>
              <a:t>意会法</a:t>
            </a:r>
          </a:p>
        </p:txBody>
      </p:sp>
      <p:sp>
        <p:nvSpPr>
          <p:cNvPr id="20488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460428" y="2793812"/>
            <a:ext cx="654912" cy="155135"/>
          </a:xfrm>
          <a:prstGeom prst="line">
            <a:avLst/>
          </a:prstGeom>
          <a:noFill/>
          <a:ln w="9525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20490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6271759" y="2246277"/>
            <a:ext cx="436076" cy="258558"/>
          </a:xfrm>
          <a:prstGeom prst="line">
            <a:avLst/>
          </a:prstGeom>
          <a:noFill/>
          <a:ln w="9525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20491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rot="4200000" flipV="1">
            <a:off x="5260872" y="4495899"/>
            <a:ext cx="963053" cy="132899"/>
          </a:xfrm>
          <a:prstGeom prst="line">
            <a:avLst/>
          </a:prstGeom>
          <a:noFill/>
          <a:ln w="9525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anose="020B0604020202020204" pitchFamily="34" charset="0"/>
            </a:endParaRPr>
          </a:p>
        </p:txBody>
      </p:sp>
      <p:pic>
        <p:nvPicPr>
          <p:cNvPr id="20492" name="Picture 11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689" y="4941364"/>
            <a:ext cx="2151627" cy="121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78130" y="500380"/>
            <a:ext cx="38887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猜字谜小技巧：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310380" y="572135"/>
            <a:ext cx="3575050" cy="859790"/>
          </a:xfrm>
          <a:prstGeom prst="wedgeRoundRect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</a:rPr>
              <a:t>同学们试着自己来编编字谜吧！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500380"/>
            <a:ext cx="8438515" cy="124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慧眼识字</a:t>
            </a:r>
            <a:r>
              <a:rPr lang="zh-CN" altLang="en-US" sz="36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lang="zh-CN" altLang="en-US" sz="32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zh-CN" altLang="en-US" sz="3200" b="1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</a:rPr>
              <a:t>举手抢答。要求:快速地认出象形文字，并说说你是怎样想到的。</a:t>
            </a:r>
            <a:r>
              <a:rPr lang="zh-CN" altLang="en-US" sz="32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）</a:t>
            </a:r>
          </a:p>
        </p:txBody>
      </p:sp>
      <p:pic>
        <p:nvPicPr>
          <p:cNvPr id="5" name="图片 2" descr="表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78840" y="1835150"/>
            <a:ext cx="367157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" descr="休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62208" y="1835150"/>
            <a:ext cx="352869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1、14、16、21、22、26、27"/>
  <p:tag name="KSO_WM_SLIDE_ID" val="custom48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48"/>
  <p:tag name="KSO_WM_TAG_VERSION" val="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4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48_8*l_h_f*1_4_1"/>
  <p:tag name="KSO_WM_DIAGRAM_GROUP_CODE" val="l1-1"/>
  <p:tag name="KSO_WM_UNIT_PRESET_TEXT" val="在这里添加标题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i"/>
  <p:tag name="KSO_WM_UNIT_INDEX" val="1_10"/>
  <p:tag name="KSO_WM_UNIT_ID" val="custom48_16*m_i*1_10"/>
  <p:tag name="KSO_WM_UNIT_CLEAR" val="1"/>
  <p:tag name="KSO_WM_UNIT_LAYERLEVEL" val="1_1"/>
  <p:tag name="KSO_WM_DIAGRAM_GROUP_CODE" val="m1-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h_f"/>
  <p:tag name="KSO_WM_UNIT_INDEX" val="1_2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48_16*m_h_f*1_2_1"/>
  <p:tag name="KSO_WM_DIAGRAM_GROUP_CODE" val="m1-1"/>
  <p:tag name="KSO_WM_UNIT_PRESET_TEXT" val="在这里输入内容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i"/>
  <p:tag name="KSO_WM_UNIT_INDEX" val="1_7"/>
  <p:tag name="KSO_WM_UNIT_ID" val="custom48_16*m_i*1_7"/>
  <p:tag name="KSO_WM_UNIT_CLEAR" val="1"/>
  <p:tag name="KSO_WM_UNIT_LAYERLEVEL" val="1_1"/>
  <p:tag name="KSO_WM_DIAGRAM_GROUP_CODE" val="m1-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h_f"/>
  <p:tag name="KSO_WM_UNIT_INDEX" val="1_1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48_16*m_h_f*1_1_1"/>
  <p:tag name="KSO_WM_DIAGRAM_GROUP_CODE" val="m1-1"/>
  <p:tag name="KSO_WM_UNIT_PRESET_TEXT" val="在这里输入内容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i"/>
  <p:tag name="KSO_WM_UNIT_INDEX" val="1_6"/>
  <p:tag name="KSO_WM_UNIT_ID" val="custom48_16*m_i*1_6"/>
  <p:tag name="KSO_WM_UNIT_CLEAR" val="1"/>
  <p:tag name="KSO_WM_UNIT_LAYERLEVEL" val="1_1"/>
  <p:tag name="KSO_WM_DIAGRAM_GROUP_CODE" val="m1-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1*148"/>
  <p:tag name="KSO_WM_SLIDE_SIZE" val="597*276"/>
  <p:tag name="KSO_WM_SLIDE_ITEM_CNT" val="1"/>
  <p:tag name="KSO_WM_TEMPLATE_CATEGORY" val="custom"/>
  <p:tag name="KSO_WM_TEMPLATE_INDEX" val="48"/>
  <p:tag name="KSO_WM_TAG_VERSION" val="1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f"/>
  <p:tag name="KSO_WM_UNIT_INDEX" val="1"/>
  <p:tag name="KSO_WM_UNIT_ID" val="custom48_2*f*1"/>
  <p:tag name="KSO_WM_UNIT_CLEAR" val="1"/>
  <p:tag name="KSO_WM_UNIT_LAYERLEVEL" val="1"/>
  <p:tag name="KSO_WM_UNIT_VALUE" val="144"/>
  <p:tag name="KSO_WM_UNIT_HIGHLIGHT" val="0"/>
  <p:tag name="KSO_WM_UNIT_COMPATIBLE" val="0"/>
  <p:tag name="KSO_WM_UNIT_PRESET_TEXT_INDEX" val="2"/>
  <p:tag name="KSO_WM_UNIT_PRESET_TEXT_LEN" val="8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7"/>
  <p:tag name="KSO_WM_SLIDE_INDEX" val="27"/>
  <p:tag name="KSO_WM_SLIDE_LAYOUT" val="a"/>
  <p:tag name="KSO_WM_SLIDE_LAYOUT_CNT" val="1"/>
  <p:tag name="KSO_WM_SLIDE_TYPE" val="endPage"/>
  <p:tag name="KSO_WM_BEAUTIFY_FLAG" val="#wm#"/>
  <p:tag name="KSO_WM_SLIDE_ITEM_CNT" val="1"/>
  <p:tag name="KSO_WM_TEMPLATE_CATEGORY" val="custom"/>
  <p:tag name="KSO_WM_TEMPLATE_INDEX" val="48"/>
  <p:tag name="KSO_WM_TAG_VERSION" val="1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ID" val="custom48_27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谢谢观看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ID" val="custom48_1*a*1"/>
  <p:tag name="KSO_WM_UNIT_PRESET_TEXT" val="同学们，开学啦!!!!!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b"/>
  <p:tag name="KSO_WM_UNIT_INDEX" val="1"/>
  <p:tag name="KSO_WM_UNIT_CLEAR" val="1"/>
  <p:tag name="KSO_WM_UNIT_LAYERLEVEL" val="1"/>
  <p:tag name="KSO_WM_UNIT_VALUE" val="48"/>
  <p:tag name="KSO_WM_UNIT_ISCONTENTSTITLE" val="0"/>
  <p:tag name="KSO_WM_UNIT_HIGHLIGHT" val="0"/>
  <p:tag name="KSO_WM_UNIT_COMPATIBLE" val="0"/>
  <p:tag name="KSO_WM_UNIT_ID" val="custom48_1*b*1"/>
  <p:tag name="KSO_WM_UNIT_PRESET_TEXT" val="欢迎同学们重新回到校园！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8"/>
  <p:tag name="KSO_WM_SLIDE_INDEX" val="8"/>
  <p:tag name="KSO_WM_SLIDE_LAYOUT" val="l"/>
  <p:tag name="KSO_WM_SLIDE_LAYOUT_CNT" val="1"/>
  <p:tag name="KSO_WM_BEAUTIFY_FLAG" val="#wm#"/>
  <p:tag name="KSO_WM_SLIDE_ITEM_CNT" val="4"/>
  <p:tag name="KSO_WM_SLIDE_TYPE" val="contents"/>
  <p:tag name="KSO_WM_TEMPLATE_CATEGORY" val="custom"/>
  <p:tag name="KSO_WM_TEMPLATE_INDEX" val="48"/>
  <p:tag name="KSO_WM_TAG_VERSION" val="1.0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8_8*i*0"/>
  <p:tag name="KSO_WM_TEMPLATE_CATEGORY" val="custom"/>
  <p:tag name="KSO_WM_TEMPLATE_INDEX" val="48"/>
  <p:tag name="KSO_WM_UNIT_INDEX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48_8*l_h_f*1_1_1"/>
  <p:tag name="KSO_WM_DIAGRAM_GROUP_CODE" val="l1-1"/>
  <p:tag name="KSO_WM_UNIT_PRESET_TEXT" val="在这里添加标题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2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48_8*l_h_f*1_2_1"/>
  <p:tag name="KSO_WM_DIAGRAM_GROUP_CODE" val="l1-1"/>
  <p:tag name="KSO_WM_UNIT_PRESET_TEXT" val="在这里添加标题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80*141"/>
  <p:tag name="KSO_WM_SLIDE_SIZE" val="626*368"/>
  <p:tag name="KSO_WM_SLIDE_ITEM_CNT" val="3"/>
  <p:tag name="KSO_WM_TEMPLATE_CATEGORY" val="custom"/>
  <p:tag name="KSO_WM_TEMPLATE_INDEX" val="48"/>
  <p:tag name="KSO_WM_TAG_VERSION" val="1.0"/>
  <p:tag name="KSO_WM_DIAGRAM_GROUP_CODE" val="l1-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a"/>
  <p:tag name="KSO_WM_UNIT_INDEX" val="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ID" val="custom48_22*a*1"/>
  <p:tag name="KSO_WM_UNIT_PRESET_TEXT_INDEX" val="0"/>
  <p:tag name="KSO_WM_UNIT_PRESET_TEXT_LEN" val="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i"/>
  <p:tag name="KSO_WM_UNIT_INDEX" val="1_4"/>
  <p:tag name="KSO_WM_UNIT_ID" val="custom48_22*l_i*1_4"/>
  <p:tag name="KSO_WM_UNIT_CLEAR" val="1"/>
  <p:tag name="KSO_WM_UNIT_LAYERLEVEL" val="1_1"/>
  <p:tag name="KSO_WM_DIAGRAM_GROUP_CODE" val="l1-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1_1"/>
  <p:tag name="KSO_WM_UNIT_PRESET_TEXT_INDEX" val="2"/>
  <p:tag name="KSO_WM_UNIT_PRESET_TEXT_LEN" val="20"/>
  <p:tag name="KSO_WM_DIAGRAM_GROUP_CODE" val="l1-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ID" val="custom48_22*l_h_f*1_3_1"/>
  <p:tag name="KSO_WM_UNIT_PRESET_TEXT_INDEX" val="2"/>
  <p:tag name="KSO_WM_UNIT_PRESET_TEXT_LEN" val="20"/>
  <p:tag name="KSO_WM_DIAGRAM_GROUP_CODE" val="l1-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h_f"/>
  <p:tag name="KSO_WM_UNIT_INDEX" val="1_1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48_20*n_h_f*1_1_1"/>
  <p:tag name="KSO_WM_UNIT_PRESET_TEXT_INDEX" val="2"/>
  <p:tag name="KSO_WM_UNIT_PRESET_TEXT_LEN" val="10"/>
  <p:tag name="KSO_WM_DIAGRAM_GROUP_CODE" val="n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3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48_8*l_h_f*1_3_1"/>
  <p:tag name="KSO_WM_DIAGRAM_GROUP_CODE" val="l1-1"/>
  <p:tag name="KSO_WM_UNIT_PRESET_TEXT" val="在这里添加标题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h_f"/>
  <p:tag name="KSO_WM_UNIT_INDEX" val="1_2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48_20*n_h_f*1_2_1"/>
  <p:tag name="KSO_WM_UNIT_PRESET_TEXT_INDEX" val="2"/>
  <p:tag name="KSO_WM_UNIT_PRESET_TEXT_LEN" val="10"/>
  <p:tag name="KSO_WM_DIAGRAM_GROUP_CODE" val="n1-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h_f"/>
  <p:tag name="KSO_WM_UNIT_INDEX" val="1_2_2"/>
  <p:tag name="KSO_WM_UNIT_CLEAR" val="1"/>
  <p:tag name="KSO_WM_UNIT_LAYERLEVEL" val="1_1_1"/>
  <p:tag name="KSO_WM_UNIT_VALUE" val="30"/>
  <p:tag name="KSO_WM_UNIT_HIGHLIGHT" val="0"/>
  <p:tag name="KSO_WM_UNIT_COMPATIBLE" val="0"/>
  <p:tag name="KSO_WM_UNIT_ID" val="custom48_20*n_h_f*1_2_2"/>
  <p:tag name="KSO_WM_DIAGRAM_GROUP_CODE" val="n1-1"/>
  <p:tag name="KSO_WM_UNIT_PRESET_TEXT" val="请在此输入您的文本。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h_f"/>
  <p:tag name="KSO_WM_UNIT_INDEX" val="1_2_4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48_20*n_h_f*1_2_4"/>
  <p:tag name="KSO_WM_UNIT_PRESET_TEXT_INDEX" val="2"/>
  <p:tag name="KSO_WM_UNIT_PRESET_TEXT_LEN" val="10"/>
  <p:tag name="KSO_WM_DIAGRAM_GROUP_CODE" val="n1-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i"/>
  <p:tag name="KSO_WM_UNIT_INDEX" val="1_1"/>
  <p:tag name="KSO_WM_UNIT_ID" val="custom48_20*n_i*1_1"/>
  <p:tag name="KSO_WM_UNIT_CLEAR" val="1"/>
  <p:tag name="KSO_WM_UNIT_LAYERLEVEL" val="1_1"/>
  <p:tag name="KSO_WM_DIAGRAM_GROUP_CODE" val="n1-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i"/>
  <p:tag name="KSO_WM_UNIT_INDEX" val="1_3"/>
  <p:tag name="KSO_WM_UNIT_ID" val="custom48_20*n_i*1_3"/>
  <p:tag name="KSO_WM_UNIT_CLEAR" val="1"/>
  <p:tag name="KSO_WM_UNIT_LAYERLEVEL" val="1_1"/>
  <p:tag name="KSO_WM_DIAGRAM_GROUP_CODE" val="n1-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i"/>
  <p:tag name="KSO_WM_UNIT_INDEX" val="1_4"/>
  <p:tag name="KSO_WM_UNIT_ID" val="custom48_20*n_i*1_4"/>
  <p:tag name="KSO_WM_UNIT_CLEAR" val="1"/>
  <p:tag name="KSO_WM_UNIT_LAYERLEVEL" val="1_1"/>
  <p:tag name="KSO_WM_DIAGRAM_GROUP_CODE" val="n1-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n_i"/>
  <p:tag name="KSO_WM_UNIT_INDEX" val="1_5"/>
  <p:tag name="KSO_WM_UNIT_ID" val="custom48_20*n_i*1_5"/>
  <p:tag name="KSO_WM_UNIT_CLEAR" val="1"/>
  <p:tag name="KSO_WM_UNIT_LAYERLEVEL" val="1_1"/>
  <p:tag name="KSO_WM_DIAGRAM_GROUP_CODE" val="n1-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l_h_f"/>
  <p:tag name="KSO_WM_UNIT_INDEX" val="1_4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48_8*l_h_f*1_4_1"/>
  <p:tag name="KSO_WM_DIAGRAM_GROUP_CODE" val="l1-1"/>
  <p:tag name="KSO_WM_UNIT_PRESET_TEXT" val="在这里添加标题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0"/>
  <p:tag name="KSO_WM_SLIDE_INDEX" val="20"/>
  <p:tag name="KSO_WM_SLIDE_LAYOUT" val="n"/>
  <p:tag name="KSO_WM_SLIDE_LAYOUT_CNT" val="1"/>
  <p:tag name="KSO_WM_SLIDE_TYPE" val="text"/>
  <p:tag name="KSO_WM_BEAUTIFY_FLAG" val="#wm#"/>
  <p:tag name="KSO_WM_SLIDE_POSITION" val="2*85"/>
  <p:tag name="KSO_WM_SLIDE_SIZE" val="687*423"/>
  <p:tag name="KSO_WM_SLIDE_ITEM_CNT" val="4"/>
  <p:tag name="KSO_WM_TEMPLATE_CATEGORY" val="custom"/>
  <p:tag name="KSO_WM_TEMPLATE_INDEX" val="48"/>
  <p:tag name="KSO_WM_TAG_VERSION" val="1.0"/>
  <p:tag name="KSO_WM_DIAGRAM_GROUP_CODE" val="n1-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1*148"/>
  <p:tag name="KSO_WM_SLIDE_SIZE" val="597*276"/>
  <p:tag name="KSO_WM_SLIDE_ITEM_CNT" val="1"/>
  <p:tag name="KSO_WM_TEMPLATE_CATEGORY" val="custom"/>
  <p:tag name="KSO_WM_TEMPLATE_INDEX" val="48"/>
  <p:tag name="KSO_WM_TAG_VERSION" val="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f"/>
  <p:tag name="KSO_WM_UNIT_INDEX" val="1"/>
  <p:tag name="KSO_WM_UNIT_ID" val="custom48_2*f*1"/>
  <p:tag name="KSO_WM_UNIT_CLEAR" val="1"/>
  <p:tag name="KSO_WM_UNIT_LAYERLEVEL" val="1"/>
  <p:tag name="KSO_WM_UNIT_VALUE" val="144"/>
  <p:tag name="KSO_WM_UNIT_HIGHLIGHT" val="0"/>
  <p:tag name="KSO_WM_UNIT_COMPATIBLE" val="0"/>
  <p:tag name="KSO_WM_UNIT_PRESET_TEXT_INDEX" val="2"/>
  <p:tag name="KSO_WM_UNIT_PRESET_TEXT_LEN" val="8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48_16"/>
  <p:tag name="KSO_WM_SLIDE_INDEX" val="16"/>
  <p:tag name="KSO_WM_SLIDE_LAYOUT" val="m"/>
  <p:tag name="KSO_WM_SLIDE_LAYOUT_CNT" val="1"/>
  <p:tag name="KSO_WM_SLIDE_TYPE" val="text"/>
  <p:tag name="KSO_WM_BEAUTIFY_FLAG" val="#wm#"/>
  <p:tag name="KSO_WM_SLIDE_POSITION" val="23*79"/>
  <p:tag name="KSO_WM_SLIDE_SIZE" val="549*428"/>
  <p:tag name="KSO_WM_SLIDE_ITEM_CNT" val="3"/>
  <p:tag name="KSO_WM_TEMPLATE_CATEGORY" val="custom"/>
  <p:tag name="KSO_WM_TEMPLATE_INDEX" val="48"/>
  <p:tag name="KSO_WM_TAG_VERSION" val="1.0"/>
  <p:tag name="KSO_WM_DIAGRAM_GROUP_CODE" val="m1-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8_16*i*3"/>
  <p:tag name="KSO_WM_TEMPLATE_CATEGORY" val="custom"/>
  <p:tag name="KSO_WM_TEMPLATE_INDEX" val="48"/>
  <p:tag name="KSO_WM_UNIT_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8_16*i*12"/>
  <p:tag name="KSO_WM_TEMPLATE_CATEGORY" val="custom"/>
  <p:tag name="KSO_WM_TEMPLATE_INDEX" val="48"/>
  <p:tag name="KSO_WM_UNIT_INDEX" val="1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48_16*i*17"/>
  <p:tag name="KSO_WM_TEMPLATE_CATEGORY" val="custom"/>
  <p:tag name="KSO_WM_TEMPLATE_INDEX" val="48"/>
  <p:tag name="KSO_WM_UNIT_INDEX" val="1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i"/>
  <p:tag name="KSO_WM_UNIT_INDEX" val="1_11"/>
  <p:tag name="KSO_WM_UNIT_ID" val="custom48_16*m_i*1_11"/>
  <p:tag name="KSO_WM_UNIT_CLEAR" val="1"/>
  <p:tag name="KSO_WM_UNIT_LAYERLEVEL" val="1_1"/>
  <p:tag name="KSO_WM_DIAGRAM_GROUP_CODE" val="m1-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8"/>
  <p:tag name="KSO_WM_UNIT_TYPE" val="m_h_f"/>
  <p:tag name="KSO_WM_UNIT_INDEX" val="1_3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48_16*m_h_f*1_3_1"/>
  <p:tag name="KSO_WM_DIAGRAM_GROUP_CODE" val="m1-1"/>
  <p:tag name="KSO_WM_UNIT_PRESET_TEXT" val="在这里输入内容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1038</Words>
  <Application>WPS 演示</Application>
  <PresentationFormat>全屏显示(4:3)</PresentationFormat>
  <Paragraphs>170</Paragraphs>
  <Slides>22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自定义设计方案</vt:lpstr>
      <vt:lpstr>《有趣的谐音》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谐音的定义</vt:lpstr>
      <vt:lpstr>幻灯片 15</vt:lpstr>
      <vt:lpstr>幻灯片 16</vt:lpstr>
      <vt:lpstr>幻灯片 17</vt:lpstr>
      <vt:lpstr>幻灯片 18</vt:lpstr>
      <vt:lpstr>幻灯片 19</vt:lpstr>
      <vt:lpstr>幻灯片 20</vt:lpstr>
      <vt:lpstr>总结</vt:lpstr>
      <vt:lpstr>  谢谢！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daywinxu(许天胜)</dc:creator>
  <cp:lastModifiedBy>pjzxx</cp:lastModifiedBy>
  <cp:revision>19</cp:revision>
  <dcterms:created xsi:type="dcterms:W3CDTF">2016-08-25T02:58:00Z</dcterms:created>
  <dcterms:modified xsi:type="dcterms:W3CDTF">2016-10-30T09:03:07Z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