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545" r:id="rId2"/>
    <p:sldId id="981" r:id="rId3"/>
    <p:sldId id="982" r:id="rId4"/>
    <p:sldId id="1034" r:id="rId5"/>
    <p:sldId id="1036" r:id="rId6"/>
    <p:sldId id="1037" r:id="rId7"/>
    <p:sldId id="1035" r:id="rId8"/>
    <p:sldId id="978" r:id="rId9"/>
    <p:sldId id="1033" r:id="rId10"/>
    <p:sldId id="1038" r:id="rId11"/>
    <p:sldId id="973" r:id="rId12"/>
    <p:sldId id="972" r:id="rId13"/>
    <p:sldId id="1039" r:id="rId14"/>
    <p:sldId id="1040" r:id="rId15"/>
    <p:sldId id="983" r:id="rId16"/>
    <p:sldId id="936" r:id="rId17"/>
    <p:sldId id="1049" r:id="rId18"/>
    <p:sldId id="1041" r:id="rId19"/>
    <p:sldId id="1042" r:id="rId20"/>
    <p:sldId id="969" r:id="rId21"/>
    <p:sldId id="1044" r:id="rId22"/>
    <p:sldId id="1045" r:id="rId23"/>
    <p:sldId id="1043" r:id="rId24"/>
    <p:sldId id="1046" r:id="rId25"/>
    <p:sldId id="990" r:id="rId26"/>
    <p:sldId id="989" r:id="rId27"/>
    <p:sldId id="988" r:id="rId28"/>
    <p:sldId id="987" r:id="rId29"/>
    <p:sldId id="1047" r:id="rId30"/>
    <p:sldId id="1048" r:id="rId31"/>
  </p:sldIdLst>
  <p:sldSz cx="9144000" cy="5143500" type="screen16x9"/>
  <p:notesSz cx="6858000" cy="9144000"/>
  <p:embeddedFontLst>
    <p:embeddedFont>
      <p:font typeface="华文楷体" panose="02010600040101010101" pitchFamily="2" charset="-122"/>
      <p:regular r:id="rId34"/>
    </p:embeddedFon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黑体" panose="02010609060101010101" pitchFamily="49" charset="-122"/>
      <p:regular r:id="rId39"/>
    </p:embeddedFont>
    <p:embeddedFont>
      <p:font typeface="楷体" panose="02010609060101010101" pitchFamily="49" charset="-122"/>
      <p:regular r:id="rId4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20CEB7BA-57BC-404C-9576-6A7C589B65E2}">
          <p14:sldIdLst>
            <p14:sldId id="545"/>
            <p14:sldId id="981"/>
            <p14:sldId id="982"/>
            <p14:sldId id="1034"/>
            <p14:sldId id="1036"/>
            <p14:sldId id="1037"/>
            <p14:sldId id="1035"/>
            <p14:sldId id="978"/>
            <p14:sldId id="1033"/>
            <p14:sldId id="1038"/>
            <p14:sldId id="973"/>
            <p14:sldId id="972"/>
            <p14:sldId id="1039"/>
            <p14:sldId id="1040"/>
            <p14:sldId id="983"/>
            <p14:sldId id="936"/>
            <p14:sldId id="1049"/>
            <p14:sldId id="1041"/>
            <p14:sldId id="1042"/>
            <p14:sldId id="969"/>
            <p14:sldId id="1044"/>
            <p14:sldId id="1045"/>
            <p14:sldId id="1043"/>
            <p14:sldId id="1046"/>
            <p14:sldId id="990"/>
            <p14:sldId id="989"/>
            <p14:sldId id="988"/>
            <p14:sldId id="987"/>
            <p14:sldId id="1047"/>
            <p14:sldId id="104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2E2ED0"/>
    <a:srgbClr val="FF9933"/>
    <a:srgbClr val="FF0000"/>
    <a:srgbClr val="0070C0"/>
    <a:srgbClr val="FF6600"/>
    <a:srgbClr val="EE6060"/>
    <a:srgbClr val="FF9F9F"/>
    <a:srgbClr val="FFBF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29" autoAdjust="0"/>
    <p:restoredTop sz="94660"/>
  </p:normalViewPr>
  <p:slideViewPr>
    <p:cSldViewPr>
      <p:cViewPr>
        <p:scale>
          <a:sx n="98" d="100"/>
          <a:sy n="98" d="100"/>
        </p:scale>
        <p:origin x="558" y="-4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68" d="100"/>
          <a:sy n="68" d="100"/>
        </p:scale>
        <p:origin x="-285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4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5029" y="87489"/>
            <a:ext cx="1026274" cy="489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wzsdth\Desktop\图片1_副本.jpg"/>
          <p:cNvPicPr>
            <a:picLocks noChangeAspect="1" noChangeArrowheads="1"/>
          </p:cNvPicPr>
          <p:nvPr userDrawn="1"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3476900"/>
            <a:ext cx="9163795" cy="167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10"/>
          <p:cNvSpPr txBox="1"/>
          <p:nvPr userDrawn="1"/>
        </p:nvSpPr>
        <p:spPr>
          <a:xfrm>
            <a:off x="107504" y="92978"/>
            <a:ext cx="7924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语文园地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slide" Target="slide20.xml"/><Relationship Id="rId5" Type="http://schemas.openxmlformats.org/officeDocument/2006/relationships/slide" Target="slide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/>
          <a:srcRect l="1218" t="7558" b="6667"/>
          <a:stretch>
            <a:fillRect/>
          </a:stretch>
        </p:blipFill>
        <p:spPr>
          <a:xfrm>
            <a:off x="-1" y="0"/>
            <a:ext cx="9149283" cy="516064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 flipH="1">
            <a:off x="0" y="123190"/>
            <a:ext cx="4314190" cy="252095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文本框 1"/>
          <p:cNvSpPr txBox="1"/>
          <p:nvPr/>
        </p:nvSpPr>
        <p:spPr>
          <a:xfrm>
            <a:off x="142231" y="115461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语文  六年级  上册</a:t>
            </a:r>
          </a:p>
        </p:txBody>
      </p:sp>
      <p:sp>
        <p:nvSpPr>
          <p:cNvPr id="11" name="TextBox 12"/>
          <p:cNvSpPr txBox="1"/>
          <p:nvPr/>
        </p:nvSpPr>
        <p:spPr>
          <a:xfrm>
            <a:off x="251520" y="483518"/>
            <a:ext cx="1872208" cy="64670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第二单元</a:t>
            </a:r>
          </a:p>
        </p:txBody>
      </p:sp>
      <p:sp>
        <p:nvSpPr>
          <p:cNvPr id="12" name="TextBox 48"/>
          <p:cNvSpPr txBox="1"/>
          <p:nvPr/>
        </p:nvSpPr>
        <p:spPr>
          <a:xfrm>
            <a:off x="2944391" y="1939920"/>
            <a:ext cx="3234055" cy="991870"/>
          </a:xfrm>
          <a:prstGeom prst="rect">
            <a:avLst/>
          </a:prstGeom>
          <a:solidFill>
            <a:schemeClr val="bg1">
              <a:alpha val="90000"/>
            </a:scheme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语文园地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7513121" y="4328517"/>
            <a:ext cx="1595383" cy="400110"/>
            <a:chOff x="7262897" y="4227934"/>
            <a:chExt cx="1595383" cy="40011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2897" y="4238670"/>
              <a:ext cx="1595383" cy="378638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13" name="文本框 15">
              <a:hlinkClick r:id="rId5" action="ppaction://hlinksldjump"/>
            </p:cNvPr>
            <p:cNvSpPr txBox="1"/>
            <p:nvPr/>
          </p:nvSpPr>
          <p:spPr>
            <a:xfrm>
              <a:off x="7275010" y="4227934"/>
              <a:ext cx="1231486" cy="4001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>
                  <a:solidFill>
                    <a:schemeClr val="bg1"/>
                  </a:solidFill>
                </a:rPr>
                <a:t>第一课时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513121" y="4699975"/>
            <a:ext cx="1595383" cy="400110"/>
            <a:chOff x="7262897" y="4227934"/>
            <a:chExt cx="1595383" cy="400110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2897" y="4238670"/>
              <a:ext cx="1595383" cy="378638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17" name="文本框 15">
              <a:hlinkClick r:id="rId6" action="ppaction://hlinksldjump"/>
            </p:cNvPr>
            <p:cNvSpPr txBox="1"/>
            <p:nvPr/>
          </p:nvSpPr>
          <p:spPr>
            <a:xfrm>
              <a:off x="7275010" y="4227934"/>
              <a:ext cx="1231486" cy="4001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>
                  <a:solidFill>
                    <a:schemeClr val="bg1"/>
                  </a:solidFill>
                </a:rPr>
                <a:t>第二课时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682365" y="236855"/>
            <a:ext cx="355346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关注公众号：语文好学堂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59" b="16401"/>
          <a:stretch>
            <a:fillRect/>
          </a:stretch>
        </p:blipFill>
        <p:spPr>
          <a:xfrm>
            <a:off x="251519" y="771550"/>
            <a:ext cx="7768249" cy="36004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915816" y="1563638"/>
            <a:ext cx="41044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运用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点面结合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的写法有利于我们把场面描写得更吸引人。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695006" y="3864269"/>
            <a:ext cx="963962" cy="538551"/>
          </a:xfrm>
          <a:prstGeom prst="rect">
            <a:avLst/>
          </a:prstGeom>
          <a:effectLst>
            <a:outerShdw blurRad="50800" dist="38100" dir="8100000" sx="102000" sy="102000" algn="tr" rotWithShape="0">
              <a:prstClr val="black">
                <a:alpha val="66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628946" y="1748011"/>
            <a:ext cx="7886108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3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◎读句子，注意加点的部分，说说这样写的好处。</a:t>
            </a:r>
            <a:endParaRPr lang="zh-CN" altLang="en-US" sz="33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5386" y="171103"/>
            <a:ext cx="3111202" cy="951719"/>
            <a:chOff x="0" y="287068"/>
            <a:chExt cx="3111202" cy="951719"/>
          </a:xfrm>
        </p:grpSpPr>
        <p:grpSp>
          <p:nvGrpSpPr>
            <p:cNvPr id="6" name="组合 9"/>
            <p:cNvGrpSpPr/>
            <p:nvPr/>
          </p:nvGrpSpPr>
          <p:grpSpPr>
            <a:xfrm>
              <a:off x="0" y="287068"/>
              <a:ext cx="2984241" cy="951719"/>
              <a:chOff x="-111985" y="-57194"/>
              <a:chExt cx="3427776" cy="1096420"/>
            </a:xfrm>
          </p:grpSpPr>
          <p:cxnSp>
            <p:nvCxnSpPr>
              <p:cNvPr id="11" name="直接连接符 10"/>
              <p:cNvCxnSpPr/>
              <p:nvPr/>
            </p:nvCxnSpPr>
            <p:spPr>
              <a:xfrm>
                <a:off x="635596" y="645368"/>
                <a:ext cx="0" cy="384721"/>
              </a:xfrm>
              <a:prstGeom prst="line">
                <a:avLst/>
              </a:prstGeom>
              <a:ln w="12700">
                <a:solidFill>
                  <a:srgbClr val="85434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644339" y="1039226"/>
                <a:ext cx="1490427" cy="0"/>
              </a:xfrm>
              <a:prstGeom prst="line">
                <a:avLst/>
              </a:prstGeom>
              <a:ln w="12700">
                <a:solidFill>
                  <a:srgbClr val="85434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1918742" y="178827"/>
                <a:ext cx="1397049" cy="0"/>
              </a:xfrm>
              <a:prstGeom prst="line">
                <a:avLst/>
              </a:prstGeom>
              <a:ln w="12700">
                <a:solidFill>
                  <a:srgbClr val="85434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3315791" y="196658"/>
                <a:ext cx="0" cy="641070"/>
              </a:xfrm>
              <a:prstGeom prst="line">
                <a:avLst/>
              </a:prstGeom>
              <a:ln w="12700">
                <a:solidFill>
                  <a:srgbClr val="85434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5" name="图片 14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8510" t="64450" r="63336" b="-6857"/>
              <a:stretch>
                <a:fillRect/>
              </a:stretch>
            </p:blipFill>
            <p:spPr>
              <a:xfrm>
                <a:off x="-111985" y="-57194"/>
                <a:ext cx="1152128" cy="914751"/>
              </a:xfrm>
              <a:prstGeom prst="rect">
                <a:avLst/>
              </a:prstGeom>
            </p:spPr>
          </p:pic>
        </p:grpSp>
        <p:sp>
          <p:nvSpPr>
            <p:cNvPr id="5" name="文本框 4"/>
            <p:cNvSpPr txBox="1"/>
            <p:nvPr/>
          </p:nvSpPr>
          <p:spPr>
            <a:xfrm>
              <a:off x="813209" y="576897"/>
              <a:ext cx="2297993" cy="5988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300" dirty="0">
                  <a:latin typeface="黑体" panose="02010609060101010101" pitchFamily="49" charset="-122"/>
                  <a:ea typeface="黑体" panose="02010609060101010101" pitchFamily="49" charset="-122"/>
                </a:rPr>
                <a:t>词句段运用</a:t>
              </a:r>
              <a:endParaRPr lang="zh-CN" altLang="zh-CN" sz="33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3896233" y="2194099"/>
            <a:ext cx="3916752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695006" y="3864269"/>
            <a:ext cx="963962" cy="538551"/>
          </a:xfrm>
          <a:prstGeom prst="rect">
            <a:avLst/>
          </a:prstGeom>
          <a:effectLst>
            <a:outerShdw blurRad="50800" dist="38100" dir="8100000" sx="102000" sy="102000" algn="tr" rotWithShape="0">
              <a:prstClr val="black">
                <a:alpha val="66000"/>
              </a:prstClr>
            </a:outerShdw>
          </a:effectLst>
        </p:spPr>
      </p:pic>
      <p:sp>
        <p:nvSpPr>
          <p:cNvPr id="18" name="TextBox 17"/>
          <p:cNvSpPr txBox="1"/>
          <p:nvPr/>
        </p:nvSpPr>
        <p:spPr>
          <a:xfrm>
            <a:off x="1491240" y="411510"/>
            <a:ext cx="6161519" cy="58477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比一比，下面哪个句子更好？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837784" y="1275606"/>
            <a:ext cx="7454249" cy="1576458"/>
            <a:chOff x="629513" y="1340588"/>
            <a:chExt cx="7454249" cy="1576458"/>
          </a:xfrm>
        </p:grpSpPr>
        <p:grpSp>
          <p:nvGrpSpPr>
            <p:cNvPr id="5" name="组合 4"/>
            <p:cNvGrpSpPr/>
            <p:nvPr/>
          </p:nvGrpSpPr>
          <p:grpSpPr>
            <a:xfrm>
              <a:off x="629513" y="1340588"/>
              <a:ext cx="7454249" cy="1512168"/>
              <a:chOff x="790159" y="987574"/>
              <a:chExt cx="7454249" cy="1512168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910746" y="1059582"/>
                <a:ext cx="7238412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◆起初是全场肃静，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只听见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炮声和乐曲声，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只听见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国旗和其他许多旗帜飘拂的声音。</a:t>
                </a:r>
                <a:endPara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" name="圆角矩形 3"/>
              <p:cNvSpPr/>
              <p:nvPr/>
            </p:nvSpPr>
            <p:spPr>
              <a:xfrm>
                <a:off x="790159" y="987574"/>
                <a:ext cx="7454249" cy="1512168"/>
              </a:xfrm>
              <a:prstGeom prst="roundRect">
                <a:avLst/>
              </a:prstGeom>
              <a:grpFill/>
              <a:ln>
                <a:solidFill>
                  <a:srgbClr val="92D050"/>
                </a:solidFill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3959932" y="1741448"/>
              <a:ext cx="12601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···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46051" y="2393826"/>
              <a:ext cx="12601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···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43117" y="3043203"/>
            <a:ext cx="7454249" cy="1512168"/>
            <a:chOff x="629514" y="3108185"/>
            <a:chExt cx="7454249" cy="1512168"/>
          </a:xfrm>
        </p:grpSpPr>
        <p:grpSp>
          <p:nvGrpSpPr>
            <p:cNvPr id="6" name="组合 5"/>
            <p:cNvGrpSpPr/>
            <p:nvPr/>
          </p:nvGrpSpPr>
          <p:grpSpPr>
            <a:xfrm>
              <a:off x="629514" y="3108185"/>
              <a:ext cx="7454249" cy="1512168"/>
              <a:chOff x="898077" y="2924178"/>
              <a:chExt cx="7454249" cy="1512168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06971" y="2981227"/>
                <a:ext cx="7429635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◆起初是全场肃静，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只听见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炮声和乐曲声，国旗和其他许多旗帜飘拂的声音。</a:t>
                </a:r>
              </a:p>
            </p:txBody>
          </p:sp>
          <p:sp>
            <p:nvSpPr>
              <p:cNvPr id="7" name="圆角矩形 6"/>
              <p:cNvSpPr/>
              <p:nvPr/>
            </p:nvSpPr>
            <p:spPr>
              <a:xfrm>
                <a:off x="898077" y="2924178"/>
                <a:ext cx="7454249" cy="1512168"/>
              </a:xfrm>
              <a:prstGeom prst="roundRect">
                <a:avLst/>
              </a:prstGeom>
              <a:grpFill/>
              <a:ln>
                <a:solidFill>
                  <a:srgbClr val="92D050"/>
                </a:solidFill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3842395" y="3507854"/>
              <a:ext cx="12601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···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695006" y="3864269"/>
            <a:ext cx="963962" cy="538551"/>
          </a:xfrm>
          <a:prstGeom prst="rect">
            <a:avLst/>
          </a:prstGeom>
          <a:effectLst>
            <a:outerShdw blurRad="50800" dist="38100" dir="8100000" sx="102000" sy="102000" algn="tr" rotWithShape="0">
              <a:prstClr val="black">
                <a:alpha val="66000"/>
              </a:prstClr>
            </a:outerShdw>
          </a:effectLst>
        </p:spPr>
      </p:pic>
      <p:grpSp>
        <p:nvGrpSpPr>
          <p:cNvPr id="7" name="组合 6"/>
          <p:cNvGrpSpPr/>
          <p:nvPr/>
        </p:nvGrpSpPr>
        <p:grpSpPr>
          <a:xfrm>
            <a:off x="695509" y="2931102"/>
            <a:ext cx="7697305" cy="1224136"/>
            <a:chOff x="790159" y="1060176"/>
            <a:chExt cx="7697305" cy="1224136"/>
          </a:xfrm>
        </p:grpSpPr>
        <p:sp>
          <p:nvSpPr>
            <p:cNvPr id="8" name="文本框 7"/>
            <p:cNvSpPr txBox="1"/>
            <p:nvPr/>
          </p:nvSpPr>
          <p:spPr>
            <a:xfrm>
              <a:off x="918642" y="1188740"/>
              <a:ext cx="742560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◆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那里的天比别处的更可爱，空气清鲜，天空明朗，使我总想高歌一曲，表示我满心的愉快。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790159" y="1060176"/>
              <a:ext cx="7697305" cy="1224136"/>
            </a:xfrm>
            <a:prstGeom prst="roundRect">
              <a:avLst/>
            </a:prstGeom>
            <a:grpFill/>
            <a:ln>
              <a:solidFill>
                <a:srgbClr val="92D05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90159" y="915566"/>
            <a:ext cx="7508007" cy="1583583"/>
            <a:chOff x="790159" y="915566"/>
            <a:chExt cx="7508007" cy="1583583"/>
          </a:xfrm>
        </p:grpSpPr>
        <p:grpSp>
          <p:nvGrpSpPr>
            <p:cNvPr id="3" name="组合 2"/>
            <p:cNvGrpSpPr/>
            <p:nvPr/>
          </p:nvGrpSpPr>
          <p:grpSpPr>
            <a:xfrm>
              <a:off x="790159" y="915566"/>
              <a:ext cx="7508007" cy="1583583"/>
              <a:chOff x="790159" y="1060175"/>
              <a:chExt cx="7508007" cy="1583583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899592" y="1160165"/>
                <a:ext cx="7292169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◆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那里的天比别处的更可爱，空气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是那么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清鲜，天空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是那么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明朗，使我总想高歌一曲，表示我满心的愉快。</a:t>
                </a:r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" name="圆角矩形 3"/>
              <p:cNvSpPr/>
              <p:nvPr/>
            </p:nvSpPr>
            <p:spPr>
              <a:xfrm>
                <a:off x="790159" y="1060175"/>
                <a:ext cx="7508007" cy="1583583"/>
              </a:xfrm>
              <a:prstGeom prst="roundRect">
                <a:avLst/>
              </a:prstGeom>
              <a:grpFill/>
              <a:ln>
                <a:solidFill>
                  <a:srgbClr val="92D050"/>
                </a:solidFill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6226088" y="1232173"/>
              <a:ext cx="12601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···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610147" y="1654582"/>
              <a:ext cx="12601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···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54870" y="927187"/>
            <a:ext cx="7434260" cy="2868699"/>
            <a:chOff x="899592" y="1399861"/>
            <a:chExt cx="6947640" cy="21354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9592" y="1399861"/>
              <a:ext cx="6947640" cy="2135485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2758341" y="2039854"/>
              <a:ext cx="3750326" cy="1168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重复词语有增强语势、增强情感的作用。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695006" y="3864269"/>
            <a:ext cx="963962" cy="538551"/>
          </a:xfrm>
          <a:prstGeom prst="rect">
            <a:avLst/>
          </a:prstGeom>
          <a:effectLst>
            <a:outerShdw blurRad="50800" dist="38100" dir="8100000" sx="102000" sy="102000" algn="tr" rotWithShape="0">
              <a:prstClr val="black">
                <a:alpha val="66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539552" y="1676003"/>
            <a:ext cx="8064896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3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◎写人物说话时， 可以不用“说”来表达。读句子，仿照着写一写。</a:t>
            </a:r>
            <a:endParaRPr lang="zh-CN" altLang="en-US" sz="33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-195386" y="171103"/>
            <a:ext cx="3111202" cy="951719"/>
            <a:chOff x="0" y="287068"/>
            <a:chExt cx="3111202" cy="951719"/>
          </a:xfrm>
        </p:grpSpPr>
        <p:grpSp>
          <p:nvGrpSpPr>
            <p:cNvPr id="17" name="组合 9"/>
            <p:cNvGrpSpPr/>
            <p:nvPr/>
          </p:nvGrpSpPr>
          <p:grpSpPr>
            <a:xfrm>
              <a:off x="0" y="287068"/>
              <a:ext cx="2984241" cy="951719"/>
              <a:chOff x="-111985" y="-57194"/>
              <a:chExt cx="3427776" cy="1096420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635596" y="645368"/>
                <a:ext cx="0" cy="384721"/>
              </a:xfrm>
              <a:prstGeom prst="line">
                <a:avLst/>
              </a:prstGeom>
              <a:ln w="12700">
                <a:solidFill>
                  <a:srgbClr val="85434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644339" y="1039226"/>
                <a:ext cx="1490427" cy="0"/>
              </a:xfrm>
              <a:prstGeom prst="line">
                <a:avLst/>
              </a:prstGeom>
              <a:ln w="12700">
                <a:solidFill>
                  <a:srgbClr val="85434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1918742" y="178827"/>
                <a:ext cx="1397049" cy="0"/>
              </a:xfrm>
              <a:prstGeom prst="line">
                <a:avLst/>
              </a:prstGeom>
              <a:ln w="12700">
                <a:solidFill>
                  <a:srgbClr val="85434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3315791" y="196658"/>
                <a:ext cx="0" cy="641070"/>
              </a:xfrm>
              <a:prstGeom prst="line">
                <a:avLst/>
              </a:prstGeom>
              <a:ln w="12700">
                <a:solidFill>
                  <a:srgbClr val="85434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3" name="图片 22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8510" t="64450" r="63336" b="-6857"/>
              <a:stretch>
                <a:fillRect/>
              </a:stretch>
            </p:blipFill>
            <p:spPr>
              <a:xfrm>
                <a:off x="-111985" y="-57194"/>
                <a:ext cx="1152128" cy="914751"/>
              </a:xfrm>
              <a:prstGeom prst="rect">
                <a:avLst/>
              </a:prstGeom>
            </p:spPr>
          </p:pic>
        </p:grpSp>
        <p:sp>
          <p:nvSpPr>
            <p:cNvPr id="18" name="文本框 4"/>
            <p:cNvSpPr txBox="1"/>
            <p:nvPr/>
          </p:nvSpPr>
          <p:spPr>
            <a:xfrm>
              <a:off x="813209" y="576897"/>
              <a:ext cx="2297993" cy="5988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300" dirty="0">
                  <a:latin typeface="黑体" panose="02010609060101010101" pitchFamily="49" charset="-122"/>
                  <a:ea typeface="黑体" panose="02010609060101010101" pitchFamily="49" charset="-122"/>
                </a:rPr>
                <a:t>词句段运用</a:t>
              </a:r>
              <a:endParaRPr lang="zh-CN" altLang="zh-CN" sz="33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695006" y="3864269"/>
            <a:ext cx="963962" cy="538551"/>
          </a:xfrm>
          <a:prstGeom prst="rect">
            <a:avLst/>
          </a:prstGeom>
          <a:effectLst>
            <a:outerShdw blurRad="50800" dist="38100" dir="8100000" sx="102000" sy="102000" algn="tr" rotWithShape="0">
              <a:prstClr val="black">
                <a:alpha val="66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1801850" y="474807"/>
            <a:ext cx="5540299" cy="584775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读例句，圈出表示说的词语。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629054" y="3136454"/>
            <a:ext cx="7886980" cy="1455629"/>
            <a:chOff x="933142" y="3164582"/>
            <a:chExt cx="7886980" cy="1455629"/>
          </a:xfrm>
        </p:grpSpPr>
        <p:sp>
          <p:nvSpPr>
            <p:cNvPr id="4" name="圆角矩形 3"/>
            <p:cNvSpPr/>
            <p:nvPr/>
          </p:nvSpPr>
          <p:spPr>
            <a:xfrm>
              <a:off x="933142" y="3164582"/>
              <a:ext cx="7886980" cy="1455629"/>
            </a:xfrm>
            <a:prstGeom prst="roundRect">
              <a:avLst/>
            </a:prstGeom>
            <a:grpFill/>
            <a:ln>
              <a:solidFill>
                <a:srgbClr val="92D05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350" dirty="0">
                  <a:latin typeface="楷体" panose="02010609060101010101" pitchFamily="49" charset="-122"/>
                  <a:ea typeface="楷体" panose="02010609060101010101" pitchFamily="49" charset="-122"/>
                </a:rPr>
                <a:t> ◆</a:t>
              </a:r>
              <a:endParaRPr lang="zh-CN" altLang="en-US" sz="1350" dirty="0"/>
            </a:p>
          </p:txBody>
        </p:sp>
        <p:sp>
          <p:nvSpPr>
            <p:cNvPr id="5" name="矩形 4"/>
            <p:cNvSpPr/>
            <p:nvPr/>
          </p:nvSpPr>
          <p:spPr>
            <a:xfrm>
              <a:off x="999415" y="3201706"/>
              <a:ext cx="7751388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◆“我还有作业没完成，不能和你一起去玩了。”我婉言谢绝了伙伴的邀请。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16893" y="1323231"/>
            <a:ext cx="7886980" cy="1392535"/>
            <a:chOff x="845213" y="1539255"/>
            <a:chExt cx="7886980" cy="1392535"/>
          </a:xfrm>
        </p:grpSpPr>
        <p:sp>
          <p:nvSpPr>
            <p:cNvPr id="2" name="文本框 1"/>
            <p:cNvSpPr txBox="1"/>
            <p:nvPr/>
          </p:nvSpPr>
          <p:spPr>
            <a:xfrm>
              <a:off x="1108382" y="1539255"/>
              <a:ext cx="7360641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◆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清明节前的一个晚上，我又漫步在广场上，忽然背后传来一声赞叹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:“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多好啊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!”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。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    </a:t>
              </a:r>
              <a:endPara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845213" y="1556553"/>
              <a:ext cx="7886980" cy="1375237"/>
            </a:xfrm>
            <a:prstGeom prst="roundRect">
              <a:avLst/>
            </a:prstGeom>
            <a:grpFill/>
            <a:ln>
              <a:solidFill>
                <a:srgbClr val="92D05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350" dirty="0">
                  <a:latin typeface="楷体" panose="02010609060101010101" pitchFamily="49" charset="-122"/>
                  <a:ea typeface="楷体" panose="02010609060101010101" pitchFamily="49" charset="-122"/>
                </a:rPr>
                <a:t> ◆</a:t>
              </a:r>
              <a:endParaRPr lang="zh-CN" altLang="en-US" sz="1350" dirty="0"/>
            </a:p>
          </p:txBody>
        </p:sp>
      </p:grpSp>
      <p:sp>
        <p:nvSpPr>
          <p:cNvPr id="9" name="椭圆 8"/>
          <p:cNvSpPr/>
          <p:nvPr/>
        </p:nvSpPr>
        <p:spPr>
          <a:xfrm>
            <a:off x="3833813" y="2083847"/>
            <a:ext cx="738195" cy="54505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120949" y="3857484"/>
            <a:ext cx="1512168" cy="6965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695006" y="3864269"/>
            <a:ext cx="963962" cy="538551"/>
          </a:xfrm>
          <a:prstGeom prst="rect">
            <a:avLst/>
          </a:prstGeom>
          <a:effectLst>
            <a:outerShdw blurRad="50800" dist="38100" dir="8100000" sx="102000" sy="102000" algn="tr" rotWithShape="0">
              <a:prstClr val="black">
                <a:alpha val="66000"/>
              </a:prstClr>
            </a:outerShdw>
          </a:effectLst>
        </p:spPr>
      </p:pic>
      <p:grpSp>
        <p:nvGrpSpPr>
          <p:cNvPr id="7" name="组合 6"/>
          <p:cNvGrpSpPr/>
          <p:nvPr/>
        </p:nvGrpSpPr>
        <p:grpSpPr>
          <a:xfrm>
            <a:off x="629054" y="2882330"/>
            <a:ext cx="7886980" cy="1455629"/>
            <a:chOff x="933142" y="3164582"/>
            <a:chExt cx="7886980" cy="1455629"/>
          </a:xfrm>
        </p:grpSpPr>
        <p:sp>
          <p:nvSpPr>
            <p:cNvPr id="4" name="圆角矩形 3"/>
            <p:cNvSpPr/>
            <p:nvPr/>
          </p:nvSpPr>
          <p:spPr>
            <a:xfrm>
              <a:off x="933142" y="3164582"/>
              <a:ext cx="7886980" cy="1455629"/>
            </a:xfrm>
            <a:prstGeom prst="roundRect">
              <a:avLst/>
            </a:prstGeom>
            <a:grpFill/>
            <a:ln>
              <a:solidFill>
                <a:srgbClr val="92D05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350" dirty="0">
                  <a:latin typeface="楷体" panose="02010609060101010101" pitchFamily="49" charset="-122"/>
                  <a:ea typeface="楷体" panose="02010609060101010101" pitchFamily="49" charset="-122"/>
                </a:rPr>
                <a:t> ◆</a:t>
              </a:r>
              <a:endParaRPr lang="zh-CN" altLang="en-US" sz="1350" dirty="0"/>
            </a:p>
          </p:txBody>
        </p:sp>
        <p:sp>
          <p:nvSpPr>
            <p:cNvPr id="5" name="矩形 4"/>
            <p:cNvSpPr/>
            <p:nvPr/>
          </p:nvSpPr>
          <p:spPr>
            <a:xfrm>
              <a:off x="1066090" y="3211231"/>
              <a:ext cx="7576458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◆妈妈俯下身子盯着我的眼睛，一脸焦急：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“你的眼睛怎么肿了？”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11560" y="1059582"/>
            <a:ext cx="7886980" cy="1375237"/>
            <a:chOff x="845213" y="1556553"/>
            <a:chExt cx="7886980" cy="1375237"/>
          </a:xfrm>
        </p:grpSpPr>
        <p:sp>
          <p:nvSpPr>
            <p:cNvPr id="2" name="文本框 1"/>
            <p:cNvSpPr txBox="1"/>
            <p:nvPr/>
          </p:nvSpPr>
          <p:spPr>
            <a:xfrm>
              <a:off x="1108382" y="1567830"/>
              <a:ext cx="7360641" cy="13619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◆“既然这样，你以后再也不要找我借书了！”话一出口，我就后悔了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。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    </a:t>
              </a:r>
              <a:endPara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845213" y="1556553"/>
              <a:ext cx="7886980" cy="1375237"/>
            </a:xfrm>
            <a:prstGeom prst="roundRect">
              <a:avLst/>
            </a:prstGeom>
            <a:grpFill/>
            <a:ln>
              <a:solidFill>
                <a:srgbClr val="92D05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350" dirty="0">
                  <a:latin typeface="楷体" panose="02010609060101010101" pitchFamily="49" charset="-122"/>
                  <a:ea typeface="楷体" panose="02010609060101010101" pitchFamily="49" charset="-122"/>
                </a:rPr>
                <a:t> ◆</a:t>
              </a:r>
              <a:endParaRPr lang="zh-CN" altLang="en-US" sz="1350" dirty="0"/>
            </a:p>
          </p:txBody>
        </p:sp>
      </p:grpSp>
      <p:sp>
        <p:nvSpPr>
          <p:cNvPr id="9" name="椭圆 8"/>
          <p:cNvSpPr/>
          <p:nvPr/>
        </p:nvSpPr>
        <p:spPr>
          <a:xfrm>
            <a:off x="909125" y="1771711"/>
            <a:ext cx="1440160" cy="59267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857850" y="2984748"/>
            <a:ext cx="1465312" cy="6965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9592" y="2067694"/>
            <a:ext cx="1802779" cy="2589349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555776" y="1050343"/>
            <a:ext cx="2736304" cy="1296144"/>
            <a:chOff x="3131840" y="411510"/>
            <a:chExt cx="2736304" cy="1296144"/>
          </a:xfrm>
        </p:grpSpPr>
        <p:sp>
          <p:nvSpPr>
            <p:cNvPr id="3" name="云形标注 2"/>
            <p:cNvSpPr/>
            <p:nvPr/>
          </p:nvSpPr>
          <p:spPr>
            <a:xfrm>
              <a:off x="3131840" y="411510"/>
              <a:ext cx="2736304" cy="1296144"/>
            </a:xfrm>
            <a:prstGeom prst="cloudCallout">
              <a:avLst>
                <a:gd name="adj1" fmla="val -51886"/>
                <a:gd name="adj2" fmla="val 56100"/>
              </a:avLst>
            </a:prstGeom>
            <a:noFill/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491880" y="582528"/>
              <a:ext cx="172819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这样写有什么好处？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788024" y="2601466"/>
            <a:ext cx="4189763" cy="1752156"/>
            <a:chOff x="3779912" y="2540415"/>
            <a:chExt cx="4189763" cy="175215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9912" y="2540415"/>
              <a:ext cx="4189763" cy="1752156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923928" y="2715766"/>
              <a:ext cx="3816424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这样写让人感觉更有画面感，不会单一。</a:t>
              </a:r>
            </a:p>
          </p:txBody>
        </p:sp>
      </p:grpSp>
      <p:grpSp>
        <p:nvGrpSpPr>
          <p:cNvPr id="10" name="组合 3"/>
          <p:cNvGrpSpPr/>
          <p:nvPr/>
        </p:nvGrpSpPr>
        <p:grpSpPr>
          <a:xfrm>
            <a:off x="-7937" y="-2490"/>
            <a:ext cx="2491705" cy="1278096"/>
            <a:chOff x="60425" y="116632"/>
            <a:chExt cx="3154461" cy="1554378"/>
          </a:xfrm>
        </p:grpSpPr>
        <p:pic>
          <p:nvPicPr>
            <p:cNvPr id="11" name="Picture 6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25" y="116632"/>
              <a:ext cx="3154461" cy="15543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574157" y="836713"/>
              <a:ext cx="2123566" cy="645693"/>
            </a:xfrm>
            <a:prstGeom prst="rect">
              <a:avLst/>
            </a:prstGeom>
            <a:noFill/>
          </p:spPr>
          <p:txBody>
            <a:bodyPr wrap="none" lIns="68590" tIns="34295" rIns="68590" bIns="34295">
              <a:spAutoFit/>
            </a:bodyPr>
            <a:lstStyle/>
            <a:p>
              <a:pPr algn="ctr"/>
              <a:r>
                <a:rPr lang="zh-CN" altLang="en-US" sz="30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小组讨论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699542"/>
            <a:ext cx="2771800" cy="792088"/>
            <a:chOff x="0" y="411510"/>
            <a:chExt cx="2771800" cy="792088"/>
          </a:xfrm>
        </p:grpSpPr>
        <p:sp>
          <p:nvSpPr>
            <p:cNvPr id="14" name="横卷形 13"/>
            <p:cNvSpPr/>
            <p:nvPr/>
          </p:nvSpPr>
          <p:spPr>
            <a:xfrm>
              <a:off x="0" y="411510"/>
              <a:ext cx="2771800" cy="792088"/>
            </a:xfrm>
            <a:prstGeom prst="horizontalScroll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79512" y="555526"/>
              <a:ext cx="2376264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写说不用“说”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239852" y="1797104"/>
            <a:ext cx="5212046" cy="797929"/>
            <a:chOff x="2312282" y="1855826"/>
            <a:chExt cx="5212046" cy="797929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12282" y="1855826"/>
              <a:ext cx="5212046" cy="797929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2843808" y="1995686"/>
              <a:ext cx="413446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讲、喊、叫、读、问、答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411760" y="2823876"/>
            <a:ext cx="5212046" cy="797929"/>
            <a:chOff x="1837394" y="2653755"/>
            <a:chExt cx="5212046" cy="797929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37394" y="2653755"/>
              <a:ext cx="5212046" cy="797929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2376185" y="2787774"/>
              <a:ext cx="413446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谈话、讲话、议论、复述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15676" y="3850648"/>
            <a:ext cx="6264696" cy="797929"/>
            <a:chOff x="1547664" y="3363838"/>
            <a:chExt cx="6264696" cy="797929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3363838"/>
              <a:ext cx="6264696" cy="797929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051720" y="3499765"/>
              <a:ext cx="523412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自言自语、滔滔不绝、议论纷纷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ttps://i01piccdn.sogoucdn.com/3de8065040c4bdf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F"/>
              </a:clrFrom>
              <a:clrTo>
                <a:srgbClr val="FDFDFF">
                  <a:alpha val="0"/>
                </a:srgbClr>
              </a:clrTo>
            </a:clrChange>
          </a:blip>
          <a:srcRect l="7692" t="5767" r="7692" b="13490"/>
          <a:stretch>
            <a:fillRect/>
          </a:stretch>
        </p:blipFill>
        <p:spPr bwMode="auto">
          <a:xfrm flipH="1">
            <a:off x="3262363" y="3263470"/>
            <a:ext cx="2605781" cy="1349574"/>
          </a:xfrm>
          <a:prstGeom prst="rect">
            <a:avLst/>
          </a:prstGeom>
          <a:noFill/>
        </p:spPr>
      </p:pic>
      <p:sp>
        <p:nvSpPr>
          <p:cNvPr id="8" name="圆角矩形标注 7"/>
          <p:cNvSpPr/>
          <p:nvPr/>
        </p:nvSpPr>
        <p:spPr>
          <a:xfrm>
            <a:off x="500047" y="2643649"/>
            <a:ext cx="2143196" cy="1214636"/>
          </a:xfrm>
          <a:prstGeom prst="wedgeRoundRectCallout">
            <a:avLst>
              <a:gd name="adj1" fmla="val 77489"/>
              <a:gd name="adj2" fmla="val 39782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5875">
            <a:solidFill>
              <a:schemeClr val="tx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5" tIns="45722" rIns="91445" bIns="45722" rtlCol="0" anchor="ctr"/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狼牙山上的激烈战斗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20740" y="1203598"/>
            <a:ext cx="6502519" cy="554002"/>
          </a:xfrm>
          <a:prstGeom prst="rect">
            <a:avLst/>
          </a:prstGeom>
          <a:noFill/>
        </p:spPr>
        <p:txBody>
          <a:bodyPr wrap="square" lIns="91445" tIns="45722" rIns="91445" bIns="45722" rtlCol="0">
            <a:spAutoFit/>
          </a:bodyPr>
          <a:lstStyle/>
          <a:p>
            <a:pPr algn="ctr"/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本单元有的课文写到了大的场面。</a:t>
            </a:r>
            <a:endParaRPr lang="zh-CN" altLang="en-US" sz="2775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229801" y="2174611"/>
            <a:ext cx="3012641" cy="1312147"/>
            <a:chOff x="5229801" y="2174611"/>
            <a:chExt cx="3012641" cy="1312147"/>
          </a:xfrm>
        </p:grpSpPr>
        <p:sp>
          <p:nvSpPr>
            <p:cNvPr id="9" name="云形标注 8"/>
            <p:cNvSpPr/>
            <p:nvPr/>
          </p:nvSpPr>
          <p:spPr>
            <a:xfrm>
              <a:off x="5229801" y="2174611"/>
              <a:ext cx="3012641" cy="1312147"/>
            </a:xfrm>
            <a:prstGeom prst="cloudCallout">
              <a:avLst>
                <a:gd name="adj1" fmla="val -32418"/>
                <a:gd name="adj2" fmla="val 58480"/>
              </a:avLst>
            </a:prstGeom>
            <a:solidFill>
              <a:schemeClr val="accent3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  <a:effectLst>
              <a:outerShdw blurRad="444500" dist="254000" dir="8100000" algn="tr" rotWithShape="0">
                <a:schemeClr val="bg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5" tIns="45722" rIns="91445" bIns="45722" rtlCol="0" anchor="ctr"/>
            <a:lstStyle/>
            <a:p>
              <a:pPr algn="ctr"/>
              <a:endParaRPr lang="zh-CN" altLang="en-US" sz="2025" b="1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617157" y="2349800"/>
              <a:ext cx="2472497" cy="954111"/>
            </a:xfrm>
            <a:prstGeom prst="rect">
              <a:avLst/>
            </a:prstGeom>
            <a:noFill/>
          </p:spPr>
          <p:txBody>
            <a:bodyPr wrap="square" lIns="91445" tIns="45722" rIns="91445" bIns="45722" rtlCol="0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开国大典中的阅兵式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-209103" y="195486"/>
            <a:ext cx="2984241" cy="951719"/>
            <a:chOff x="1782079" y="118595"/>
            <a:chExt cx="2984241" cy="951719"/>
          </a:xfrm>
        </p:grpSpPr>
        <p:grpSp>
          <p:nvGrpSpPr>
            <p:cNvPr id="6" name="组合 9"/>
            <p:cNvGrpSpPr/>
            <p:nvPr/>
          </p:nvGrpSpPr>
          <p:grpSpPr>
            <a:xfrm>
              <a:off x="1782079" y="118595"/>
              <a:ext cx="2984241" cy="951719"/>
              <a:chOff x="-111985" y="-57194"/>
              <a:chExt cx="3427776" cy="1096420"/>
            </a:xfrm>
          </p:grpSpPr>
          <p:cxnSp>
            <p:nvCxnSpPr>
              <p:cNvPr id="11" name="直接连接符 10"/>
              <p:cNvCxnSpPr/>
              <p:nvPr/>
            </p:nvCxnSpPr>
            <p:spPr>
              <a:xfrm>
                <a:off x="635596" y="645368"/>
                <a:ext cx="0" cy="384721"/>
              </a:xfrm>
              <a:prstGeom prst="line">
                <a:avLst/>
              </a:prstGeom>
              <a:ln w="12700">
                <a:solidFill>
                  <a:srgbClr val="85434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644339" y="1039226"/>
                <a:ext cx="1490427" cy="0"/>
              </a:xfrm>
              <a:prstGeom prst="line">
                <a:avLst/>
              </a:prstGeom>
              <a:ln w="12700">
                <a:solidFill>
                  <a:srgbClr val="85434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1918742" y="178827"/>
                <a:ext cx="1397049" cy="0"/>
              </a:xfrm>
              <a:prstGeom prst="line">
                <a:avLst/>
              </a:prstGeom>
              <a:ln w="12700">
                <a:solidFill>
                  <a:srgbClr val="85434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3315791" y="196658"/>
                <a:ext cx="0" cy="641070"/>
              </a:xfrm>
              <a:prstGeom prst="line">
                <a:avLst/>
              </a:prstGeom>
              <a:ln w="12700">
                <a:solidFill>
                  <a:srgbClr val="85434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5" name="图片 14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8510" t="64450" r="63336" b="-6857"/>
              <a:stretch>
                <a:fillRect/>
              </a:stretch>
            </p:blipFill>
            <p:spPr>
              <a:xfrm>
                <a:off x="-111985" y="-57194"/>
                <a:ext cx="1152128" cy="914751"/>
              </a:xfrm>
              <a:prstGeom prst="rect">
                <a:avLst/>
              </a:prstGeom>
            </p:spPr>
          </p:pic>
        </p:grpSp>
        <p:sp>
          <p:nvSpPr>
            <p:cNvPr id="5" name="文本框 4"/>
            <p:cNvSpPr txBox="1"/>
            <p:nvPr/>
          </p:nvSpPr>
          <p:spPr>
            <a:xfrm>
              <a:off x="2755789" y="417831"/>
              <a:ext cx="1960227" cy="5988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3300" dirty="0">
                  <a:latin typeface="黑体" panose="02010609060101010101" pitchFamily="49" charset="-122"/>
                  <a:ea typeface="黑体" panose="02010609060101010101" pitchFamily="49" charset="-122"/>
                </a:rPr>
                <a:t>交流平台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526194" y="555526"/>
            <a:ext cx="1595383" cy="400110"/>
            <a:chOff x="7262897" y="4227934"/>
            <a:chExt cx="1595383" cy="40011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2897" y="4238670"/>
              <a:ext cx="1595383" cy="378638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18" name="文本框 15"/>
            <p:cNvSpPr txBox="1"/>
            <p:nvPr/>
          </p:nvSpPr>
          <p:spPr>
            <a:xfrm>
              <a:off x="7275010" y="4227934"/>
              <a:ext cx="1231486" cy="4001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>
                  <a:solidFill>
                    <a:schemeClr val="bg1"/>
                  </a:solidFill>
                </a:rPr>
                <a:t>第一课时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4"/>
          <p:cNvSpPr txBox="1"/>
          <p:nvPr/>
        </p:nvSpPr>
        <p:spPr>
          <a:xfrm>
            <a:off x="538610" y="398772"/>
            <a:ext cx="2138220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00" b="1" dirty="0">
                <a:latin typeface="造字工房悦黑演示版常规体" pitchFamily="50" charset="-122"/>
                <a:ea typeface="造字工房悦黑演示版常规体" pitchFamily="50" charset="-122"/>
              </a:rPr>
              <a:t>书写提示</a:t>
            </a:r>
          </a:p>
        </p:txBody>
      </p:sp>
      <p:grpSp>
        <p:nvGrpSpPr>
          <p:cNvPr id="4" name="组合 9"/>
          <p:cNvGrpSpPr/>
          <p:nvPr/>
        </p:nvGrpSpPr>
        <p:grpSpPr>
          <a:xfrm>
            <a:off x="-180528" y="188569"/>
            <a:ext cx="2571234" cy="822444"/>
            <a:chOff x="-111985" y="-57194"/>
            <a:chExt cx="3427776" cy="1096420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635596" y="645368"/>
              <a:ext cx="0" cy="384721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44339" y="1039226"/>
              <a:ext cx="1490427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1918742" y="178827"/>
              <a:ext cx="1397049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3315791" y="196658"/>
              <a:ext cx="0" cy="64107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8510" t="64450" r="63336" b="-6857"/>
            <a:stretch>
              <a:fillRect/>
            </a:stretch>
          </p:blipFill>
          <p:spPr>
            <a:xfrm>
              <a:off x="-111985" y="-57194"/>
              <a:ext cx="1152128" cy="914751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7579524" y="555526"/>
            <a:ext cx="1595383" cy="400110"/>
            <a:chOff x="7262897" y="4227934"/>
            <a:chExt cx="1595383" cy="40011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2897" y="4238670"/>
              <a:ext cx="1595383" cy="378638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18" name="文本框 15"/>
            <p:cNvSpPr txBox="1"/>
            <p:nvPr/>
          </p:nvSpPr>
          <p:spPr>
            <a:xfrm>
              <a:off x="7275010" y="4227934"/>
              <a:ext cx="1231486" cy="4001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>
                  <a:solidFill>
                    <a:schemeClr val="bg1"/>
                  </a:solidFill>
                </a:rPr>
                <a:t>第二课时</a:t>
              </a: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007604" y="1059582"/>
            <a:ext cx="71287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观察竖式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游子吟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和横式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赵一曼写给儿子的信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两幅书写作品。</a:t>
            </a:r>
          </a:p>
        </p:txBody>
      </p:sp>
      <p:pic>
        <p:nvPicPr>
          <p:cNvPr id="1026" name="Picture 2" descr="C:\Users\Administrator\Desktop\微信图片_2020041513474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283718"/>
            <a:ext cx="4229524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istrator\Desktop\微信图片_2020041513475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283718"/>
            <a:ext cx="3612815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40510" y="771550"/>
            <a:ext cx="52629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这样的书写有什么特点？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690193" y="1833146"/>
            <a:ext cx="2392829" cy="1188385"/>
            <a:chOff x="450979" y="1742932"/>
            <a:chExt cx="2392829" cy="118838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0979" y="1742932"/>
              <a:ext cx="2392829" cy="118838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899592" y="2139702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书写正确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361944" y="2967541"/>
            <a:ext cx="2392829" cy="1188385"/>
            <a:chOff x="450979" y="1742932"/>
            <a:chExt cx="2392829" cy="118838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0979" y="1742932"/>
              <a:ext cx="2392829" cy="1188385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899592" y="2139702"/>
              <a:ext cx="162736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行款整齐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033695" y="1878762"/>
            <a:ext cx="2392829" cy="1188385"/>
            <a:chOff x="450979" y="1742932"/>
            <a:chExt cx="2392829" cy="1188385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0979" y="1742932"/>
              <a:ext cx="2392829" cy="1188385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899592" y="2139702"/>
              <a:ext cx="162736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布局合理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44656"/>
            <a:ext cx="7056784" cy="425418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267744" y="1186755"/>
            <a:ext cx="38884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选择一首古诗竖着写或选择一段话横着写。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5124" y="1879252"/>
            <a:ext cx="770537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◎注意行款整齐，布局合理。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◎书写要正确，不出现错别字和不规范的汉字。</a:t>
            </a:r>
          </a:p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◎养成自我检视的习惯，不断提高书写水平。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流程图: 可选过程 7"/>
          <p:cNvSpPr/>
          <p:nvPr/>
        </p:nvSpPr>
        <p:spPr>
          <a:xfrm>
            <a:off x="649660" y="1211477"/>
            <a:ext cx="7831662" cy="2775542"/>
          </a:xfrm>
          <a:prstGeom prst="flowChartAlternateProcess">
            <a:avLst/>
          </a:prstGeom>
          <a:grpFill/>
          <a:ln>
            <a:solidFill>
              <a:srgbClr val="92D050"/>
            </a:solidFill>
            <a:prstDash val="sysDash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7" name="图片 6" descr="timgRV80NSJX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2214" t="3301" r="14280" b="2181"/>
          <a:stretch>
            <a:fillRect/>
          </a:stretch>
        </p:blipFill>
        <p:spPr>
          <a:xfrm>
            <a:off x="7164288" y="2931790"/>
            <a:ext cx="1906146" cy="17322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4"/>
          <p:cNvSpPr txBox="1"/>
          <p:nvPr/>
        </p:nvSpPr>
        <p:spPr>
          <a:xfrm>
            <a:off x="492303" y="398272"/>
            <a:ext cx="199146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00" b="1" dirty="0">
                <a:latin typeface="造字工房悦黑演示版常规体" pitchFamily="50" charset="-122"/>
                <a:ea typeface="造字工房悦黑演示版常规体" pitchFamily="50" charset="-122"/>
              </a:rPr>
              <a:t>日积月累</a:t>
            </a:r>
          </a:p>
        </p:txBody>
      </p:sp>
      <p:grpSp>
        <p:nvGrpSpPr>
          <p:cNvPr id="4" name="组合 9"/>
          <p:cNvGrpSpPr/>
          <p:nvPr/>
        </p:nvGrpSpPr>
        <p:grpSpPr>
          <a:xfrm>
            <a:off x="-165670" y="207709"/>
            <a:ext cx="2571234" cy="822444"/>
            <a:chOff x="-111985" y="-57194"/>
            <a:chExt cx="3427776" cy="1096420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635596" y="645368"/>
              <a:ext cx="0" cy="384721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44339" y="1039226"/>
              <a:ext cx="1490427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1918742" y="178827"/>
              <a:ext cx="1397049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3315791" y="196658"/>
              <a:ext cx="0" cy="64107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8510" t="64450" r="63336" b="-6857"/>
            <a:stretch>
              <a:fillRect/>
            </a:stretch>
          </p:blipFill>
          <p:spPr>
            <a:xfrm>
              <a:off x="-111985" y="-57194"/>
              <a:ext cx="1152128" cy="914751"/>
            </a:xfrm>
            <a:prstGeom prst="rect">
              <a:avLst/>
            </a:prstGeom>
          </p:spPr>
        </p:pic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00031" y="3742634"/>
            <a:ext cx="963962" cy="538551"/>
          </a:xfrm>
          <a:prstGeom prst="rect">
            <a:avLst/>
          </a:prstGeom>
          <a:effectLst>
            <a:outerShdw blurRad="50800" dist="38100" dir="8100000" sx="102000" sy="102000" algn="tr" rotWithShape="0">
              <a:prstClr val="black">
                <a:alpha val="66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551439" y="1362485"/>
            <a:ext cx="8048152" cy="584775"/>
          </a:xfrm>
          <a:prstGeom prst="rect">
            <a:avLst/>
          </a:prstGeom>
          <a:noFill/>
          <a:ln>
            <a:solidFill>
              <a:srgbClr val="0099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◎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鞠躬尽瘁，死而后已。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诸葛亮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838192" y="627534"/>
            <a:ext cx="3467616" cy="584775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学生自由读句子。</a:t>
            </a:r>
          </a:p>
        </p:txBody>
      </p:sp>
      <p:sp>
        <p:nvSpPr>
          <p:cNvPr id="2" name="矩形 1"/>
          <p:cNvSpPr/>
          <p:nvPr/>
        </p:nvSpPr>
        <p:spPr>
          <a:xfrm>
            <a:off x="539552" y="2072829"/>
            <a:ext cx="8060039" cy="584775"/>
          </a:xfrm>
          <a:prstGeom prst="rect">
            <a:avLst/>
          </a:prstGeom>
          <a:ln>
            <a:solidFill>
              <a:srgbClr val="0099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◎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捐躯赴国难，视死忽如归。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曹植</a:t>
            </a:r>
          </a:p>
        </p:txBody>
      </p:sp>
      <p:sp>
        <p:nvSpPr>
          <p:cNvPr id="7" name="矩形 6"/>
          <p:cNvSpPr/>
          <p:nvPr/>
        </p:nvSpPr>
        <p:spPr>
          <a:xfrm>
            <a:off x="539552" y="2786392"/>
            <a:ext cx="8060039" cy="1077218"/>
          </a:xfrm>
          <a:prstGeom prst="rect">
            <a:avLst/>
          </a:prstGeom>
          <a:ln>
            <a:solidFill>
              <a:srgbClr val="0099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◎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祖宗疆土，当以死守，不可以尺寸与人。  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          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李纲</a:t>
            </a:r>
          </a:p>
        </p:txBody>
      </p:sp>
      <p:sp>
        <p:nvSpPr>
          <p:cNvPr id="8" name="矩形 7"/>
          <p:cNvSpPr/>
          <p:nvPr/>
        </p:nvSpPr>
        <p:spPr>
          <a:xfrm>
            <a:off x="539552" y="3931191"/>
            <a:ext cx="8060039" cy="584775"/>
          </a:xfrm>
          <a:prstGeom prst="rect">
            <a:avLst/>
          </a:prstGeom>
          <a:ln>
            <a:solidFill>
              <a:srgbClr val="0099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◎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位卑未敢忘忧国。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陆游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695006" y="3864269"/>
            <a:ext cx="963962" cy="538551"/>
          </a:xfrm>
          <a:prstGeom prst="rect">
            <a:avLst/>
          </a:prstGeom>
          <a:effectLst>
            <a:outerShdw blurRad="50800" dist="38100" dir="8100000" sx="102000" sy="102000" algn="tr" rotWithShape="0">
              <a:prstClr val="black">
                <a:alpha val="66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539552" y="1353641"/>
            <a:ext cx="8048152" cy="1960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5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◎鞠躬尽瘁，死而后已。 </a:t>
            </a:r>
            <a:endParaRPr lang="en-US" altLang="zh-CN" sz="405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/>
            <a:r>
              <a:rPr lang="en-US" altLang="zh-CN" sz="405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——</a:t>
            </a:r>
            <a:r>
              <a:rPr lang="zh-CN" altLang="en-US" sz="405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诸葛亮</a:t>
            </a:r>
          </a:p>
          <a:p>
            <a:pPr algn="ctr"/>
            <a:endParaRPr lang="zh-CN" altLang="en-US" sz="405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对角圆角矩形 5"/>
          <p:cNvSpPr/>
          <p:nvPr/>
        </p:nvSpPr>
        <p:spPr>
          <a:xfrm>
            <a:off x="451107" y="1275606"/>
            <a:ext cx="8210195" cy="2538809"/>
          </a:xfrm>
          <a:prstGeom prst="round2DiagRect">
            <a:avLst/>
          </a:prstGeom>
          <a:grpFill/>
          <a:ln w="38100">
            <a:solidFill>
              <a:srgbClr val="00B050"/>
            </a:solidFill>
            <a:prstDash val="sysDot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6" name="文本框 15"/>
          <p:cNvSpPr txBox="1"/>
          <p:nvPr/>
        </p:nvSpPr>
        <p:spPr>
          <a:xfrm>
            <a:off x="890067" y="2704002"/>
            <a:ext cx="7345964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这句话的意思是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忠心谨慎，竭尽全力效劳，一直到死为止。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695006" y="3864269"/>
            <a:ext cx="963962" cy="538551"/>
          </a:xfrm>
          <a:prstGeom prst="rect">
            <a:avLst/>
          </a:prstGeom>
          <a:effectLst>
            <a:outerShdw blurRad="50800" dist="38100" dir="8100000" sx="102000" sy="102000" algn="tr" rotWithShape="0">
              <a:prstClr val="black">
                <a:alpha val="66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549729" y="1281633"/>
            <a:ext cx="804815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5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◎捐躯赴国难，视死忽如归。</a:t>
            </a:r>
            <a:endParaRPr lang="en-US" altLang="zh-CN" sz="405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/>
            <a:r>
              <a:rPr lang="en-US" altLang="zh-CN" sz="405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——</a:t>
            </a:r>
            <a:r>
              <a:rPr lang="zh-CN" altLang="en-US" sz="405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曹植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18059" y="2711646"/>
            <a:ext cx="75132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这句话的意思是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为国家解危难奋勇献身，看死亡就好像回归故里。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对角圆角矩形 5"/>
          <p:cNvSpPr/>
          <p:nvPr/>
        </p:nvSpPr>
        <p:spPr>
          <a:xfrm>
            <a:off x="460632" y="1203598"/>
            <a:ext cx="8210195" cy="2538809"/>
          </a:xfrm>
          <a:prstGeom prst="round2DiagRect">
            <a:avLst/>
          </a:prstGeom>
          <a:grpFill/>
          <a:ln w="38100">
            <a:solidFill>
              <a:srgbClr val="00B050"/>
            </a:solidFill>
            <a:prstDash val="sysDot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695006" y="3864269"/>
            <a:ext cx="963962" cy="538551"/>
          </a:xfrm>
          <a:prstGeom prst="rect">
            <a:avLst/>
          </a:prstGeom>
          <a:effectLst>
            <a:outerShdw blurRad="50800" dist="38100" dir="8100000" sx="102000" sy="102000" algn="tr" rotWithShape="0">
              <a:prstClr val="black">
                <a:alpha val="66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547912" y="1315092"/>
            <a:ext cx="804815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5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◎祖宗疆土，当以死守，不可以尺寸与人。              </a:t>
            </a:r>
            <a:r>
              <a:rPr lang="en-US" altLang="zh-CN" sz="405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405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李纲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71707" y="2719378"/>
            <a:ext cx="780600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这句话的意思是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祖宗留下来的土地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我们无论如何也要守住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一寸土地也不能让给别人。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对角圆角矩形 5"/>
          <p:cNvSpPr/>
          <p:nvPr/>
        </p:nvSpPr>
        <p:spPr>
          <a:xfrm>
            <a:off x="484064" y="1237057"/>
            <a:ext cx="8210195" cy="2538809"/>
          </a:xfrm>
          <a:prstGeom prst="round2DiagRect">
            <a:avLst/>
          </a:prstGeom>
          <a:grpFill/>
          <a:ln w="38100">
            <a:solidFill>
              <a:srgbClr val="00B050"/>
            </a:solidFill>
            <a:prstDash val="sysDot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695006" y="3864269"/>
            <a:ext cx="963962" cy="538551"/>
          </a:xfrm>
          <a:prstGeom prst="rect">
            <a:avLst/>
          </a:prstGeom>
          <a:effectLst>
            <a:outerShdw blurRad="50800" dist="38100" dir="8100000" sx="102000" sy="102000" algn="tr" rotWithShape="0">
              <a:prstClr val="black">
                <a:alpha val="66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549729" y="1330817"/>
            <a:ext cx="804815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5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◎位卑未敢忘忧国。</a:t>
            </a:r>
            <a:endParaRPr lang="en-US" altLang="zh-CN" sz="405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/>
            <a:r>
              <a:rPr lang="en-US" altLang="zh-CN" sz="405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——</a:t>
            </a:r>
            <a:r>
              <a:rPr lang="zh-CN" altLang="en-US" sz="405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陆游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02200" y="2681278"/>
            <a:ext cx="6939094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这句话的意思是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地位低也不敢忘记为国家担忧。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对角圆角矩形 5"/>
          <p:cNvSpPr/>
          <p:nvPr/>
        </p:nvSpPr>
        <p:spPr>
          <a:xfrm>
            <a:off x="470157" y="1252781"/>
            <a:ext cx="8210195" cy="2538809"/>
          </a:xfrm>
          <a:prstGeom prst="round2DiagRect">
            <a:avLst/>
          </a:prstGeom>
          <a:grpFill/>
          <a:ln w="38100">
            <a:solidFill>
              <a:srgbClr val="00B050"/>
            </a:solidFill>
            <a:prstDash val="sysDot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884" y="621819"/>
            <a:ext cx="6660232" cy="425418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55776" y="1524777"/>
            <a:ext cx="3528392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对比这四句话，你发现了什么？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39502"/>
            <a:ext cx="5730410" cy="77533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lIns="91445" tIns="45722" rIns="91445" bIns="45722" rtlCol="0">
            <a:spAutoFit/>
          </a:bodyPr>
          <a:lstStyle/>
          <a:p>
            <a:pPr>
              <a:lnSpc>
                <a:spcPts val="5335"/>
              </a:lnSpc>
            </a:pP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如</a:t>
            </a: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狼牙山五壮士</a:t>
            </a: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的激烈战斗</a:t>
            </a:r>
            <a:endParaRPr lang="zh-CN" altLang="en-US" sz="2775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1540" y="1396970"/>
            <a:ext cx="828092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为了拖住敌人，七连六班的五个战士一边痛击追上来的敌人，一边有计划地把大批敌人引上了狼牙山。他们利用险要的地形，把冲上来的敌人一次又一次地打了下去。 班长马宝玉沉着地指挥战斗，让敌人走近了，才命令狠狠地打。副班长葛振林打一枪就大吼一声，好像那个细小的枪口喷不完他的满腔怒火。战士宋学义掷一颗手榴弹就把胳膊抡一圈儿，好使出浑身的力气。胡德林和胡福才这两个小战士把脸绷得紧紧的，全神贯注地瞄准敌人射击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28" b="5819"/>
          <a:stretch>
            <a:fillRect/>
          </a:stretch>
        </p:blipFill>
        <p:spPr>
          <a:xfrm>
            <a:off x="2987824" y="2427734"/>
            <a:ext cx="2801471" cy="216024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95536" y="699542"/>
            <a:ext cx="3096344" cy="2674194"/>
            <a:chOff x="395536" y="699542"/>
            <a:chExt cx="3096344" cy="267419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290" r="17391"/>
            <a:stretch>
              <a:fillRect/>
            </a:stretch>
          </p:blipFill>
          <p:spPr>
            <a:xfrm>
              <a:off x="395536" y="699542"/>
              <a:ext cx="3096344" cy="267419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683567" y="1203598"/>
              <a:ext cx="2376265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我发现这些句子都和爱国精神有关。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508104" y="699542"/>
            <a:ext cx="3528393" cy="2774702"/>
            <a:chOff x="5508104" y="699542"/>
            <a:chExt cx="3528393" cy="277470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508104" y="699542"/>
              <a:ext cx="3528393" cy="2774702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5828719" y="1220389"/>
              <a:ext cx="2887161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这些句子让我想到本单元的狼牙山五壮士和郝副营长。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ttps://i01piccdn.sogoucdn.com/3de8065040c4bdf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 l="7692" t="5767" r="7692" b="13490"/>
          <a:stretch>
            <a:fillRect/>
          </a:stretch>
        </p:blipFill>
        <p:spPr bwMode="auto">
          <a:xfrm flipH="1">
            <a:off x="3459552" y="2859782"/>
            <a:ext cx="2224896" cy="1152308"/>
          </a:xfrm>
          <a:prstGeom prst="rect">
            <a:avLst/>
          </a:prstGeom>
          <a:noFill/>
        </p:spPr>
      </p:pic>
      <p:sp>
        <p:nvSpPr>
          <p:cNvPr id="10" name="圆角矩形标注 9"/>
          <p:cNvSpPr/>
          <p:nvPr/>
        </p:nvSpPr>
        <p:spPr>
          <a:xfrm>
            <a:off x="6100161" y="1690443"/>
            <a:ext cx="2643004" cy="2304255"/>
          </a:xfrm>
          <a:prstGeom prst="wedgeRoundRectCallout">
            <a:avLst>
              <a:gd name="adj1" fmla="val -73770"/>
              <a:gd name="adj2" fmla="val 44975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5" tIns="45722" rIns="91445" bIns="45722" rtlCol="0" anchor="ctr"/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既给人以整体感，又突显了人物的特点，使我们对每个人物有了具体的印象。</a:t>
            </a:r>
          </a:p>
        </p:txBody>
      </p:sp>
      <p:sp>
        <p:nvSpPr>
          <p:cNvPr id="8" name="圆角矩形标注 7"/>
          <p:cNvSpPr/>
          <p:nvPr/>
        </p:nvSpPr>
        <p:spPr>
          <a:xfrm>
            <a:off x="428525" y="2325771"/>
            <a:ext cx="2308459" cy="1692891"/>
          </a:xfrm>
          <a:prstGeom prst="wedgeRoundRectCallout">
            <a:avLst>
              <a:gd name="adj1" fmla="val 77489"/>
              <a:gd name="adj2" fmla="val 39782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5875">
            <a:solidFill>
              <a:schemeClr val="tx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5" tIns="45722" rIns="91445" bIns="45722" rtlCol="0" anchor="ctr"/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既从整体上写了五壮士英勇无畏的革命主义精神。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774321" y="796049"/>
            <a:ext cx="3042514" cy="1674447"/>
            <a:chOff x="2774321" y="796049"/>
            <a:chExt cx="3042514" cy="1674447"/>
          </a:xfrm>
        </p:grpSpPr>
        <p:sp>
          <p:nvSpPr>
            <p:cNvPr id="9" name="云形标注 8"/>
            <p:cNvSpPr/>
            <p:nvPr/>
          </p:nvSpPr>
          <p:spPr>
            <a:xfrm>
              <a:off x="2774321" y="796049"/>
              <a:ext cx="3042514" cy="1674447"/>
            </a:xfrm>
            <a:prstGeom prst="cloudCallout">
              <a:avLst>
                <a:gd name="adj1" fmla="val 1361"/>
                <a:gd name="adj2" fmla="val 67472"/>
              </a:avLst>
            </a:prstGeom>
            <a:solidFill>
              <a:schemeClr val="accent3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  <a:effectLst>
              <a:outerShdw blurRad="444500" dist="254000" dir="8100000" algn="tr" rotWithShape="0">
                <a:schemeClr val="bg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5" tIns="45722" rIns="91445" bIns="45722" rtlCol="0" anchor="ctr"/>
            <a:lstStyle/>
            <a:p>
              <a:pPr algn="ctr"/>
              <a:endParaRPr lang="zh-CN" altLang="en-US" sz="2025" b="1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3155061" y="1083385"/>
              <a:ext cx="2425051" cy="1200333"/>
            </a:xfrm>
            <a:prstGeom prst="rect">
              <a:avLst/>
            </a:prstGeom>
            <a:noFill/>
          </p:spPr>
          <p:txBody>
            <a:bodyPr wrap="square" lIns="91445" tIns="45722" rIns="91445" bIns="45722" rtlCol="0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又对五壮士的动作、神态进行具体描写。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39502"/>
            <a:ext cx="5226354" cy="77533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lIns="91445" tIns="45722" rIns="91445" bIns="45722" rtlCol="0">
            <a:spAutoFit/>
          </a:bodyPr>
          <a:lstStyle/>
          <a:p>
            <a:pPr>
              <a:lnSpc>
                <a:spcPts val="5335"/>
              </a:lnSpc>
            </a:pP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如</a:t>
            </a: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开国大典</a:t>
            </a: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写阅兵式时</a:t>
            </a:r>
            <a:endParaRPr lang="zh-CN" altLang="en-US" sz="2775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520" y="1148111"/>
            <a:ext cx="871296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开头是海军两个排，雪白的帽子，跟海洋一个颜色的蓝制服。接着是步兵一个师，以连为单位，列成方阵，齐步行进。接着是炮兵一个师，野炮、山炮、榴弹炮、火箭炮，各式各样的炮，都排成一字形的横列前进。接着是一个战车师，各种装甲车和坦克车两辆或三辆一排，整整齐齐地前进；战士们挺着胸膛站在战车上，像钢铁巨人一样。接着是一个骑兵师，“红马连”一色红马，“白马连”一色白马，六马并行，马腿的动作完全一致。以上这些部队，全都以相等的距离和相同的速度经过主席台前。当战车部队经过的时候，人民空军的飞机也一对对排成人字形，飞过天空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ttps://i01piccdn.sogoucdn.com/3de8065040c4bdf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692" t="5767" r="7692" b="13490"/>
          <a:stretch>
            <a:fillRect/>
          </a:stretch>
        </p:blipFill>
        <p:spPr bwMode="auto">
          <a:xfrm flipH="1">
            <a:off x="3457972" y="2862571"/>
            <a:ext cx="2224896" cy="1351867"/>
          </a:xfrm>
          <a:prstGeom prst="rect">
            <a:avLst/>
          </a:prstGeom>
          <a:noFill/>
        </p:spPr>
      </p:pic>
      <p:sp>
        <p:nvSpPr>
          <p:cNvPr id="10" name="圆角矩形标注 9"/>
          <p:cNvSpPr/>
          <p:nvPr/>
        </p:nvSpPr>
        <p:spPr>
          <a:xfrm>
            <a:off x="6500996" y="1761983"/>
            <a:ext cx="2428955" cy="2160578"/>
          </a:xfrm>
          <a:prstGeom prst="wedgeRoundRectCallout">
            <a:avLst>
              <a:gd name="adj1" fmla="val -73770"/>
              <a:gd name="adj2" fmla="val 44975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5" tIns="45722" rIns="91445" bIns="45722" rtlCol="0" anchor="ctr"/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这不仅让我们感受到了整个阅兵式的庄严、隆重，还让我们领略到了各个队伍的特色。</a:t>
            </a:r>
          </a:p>
        </p:txBody>
      </p:sp>
      <p:sp>
        <p:nvSpPr>
          <p:cNvPr id="8" name="圆角矩形标注 7"/>
          <p:cNvSpPr/>
          <p:nvPr/>
        </p:nvSpPr>
        <p:spPr>
          <a:xfrm>
            <a:off x="467020" y="2355725"/>
            <a:ext cx="2564625" cy="1836907"/>
          </a:xfrm>
          <a:prstGeom prst="wedgeRoundRectCallout">
            <a:avLst>
              <a:gd name="adj1" fmla="val 77489"/>
              <a:gd name="adj2" fmla="val 39782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5875">
            <a:solidFill>
              <a:schemeClr val="tx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5" tIns="45722" rIns="91445" bIns="45722" rtlCol="0" anchor="ctr"/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既从整体上写了受阅部队经过天安门广场时那种整齐威武的情景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048418" y="788013"/>
            <a:ext cx="2898498" cy="1508984"/>
            <a:chOff x="3048418" y="788013"/>
            <a:chExt cx="2898498" cy="1508984"/>
          </a:xfrm>
        </p:grpSpPr>
        <p:sp>
          <p:nvSpPr>
            <p:cNvPr id="9" name="云形标注 8"/>
            <p:cNvSpPr/>
            <p:nvPr/>
          </p:nvSpPr>
          <p:spPr>
            <a:xfrm>
              <a:off x="3048418" y="788013"/>
              <a:ext cx="2898498" cy="1508984"/>
            </a:xfrm>
            <a:prstGeom prst="cloudCallout">
              <a:avLst>
                <a:gd name="adj1" fmla="val 1870"/>
                <a:gd name="adj2" fmla="val 83110"/>
              </a:avLst>
            </a:prstGeom>
            <a:solidFill>
              <a:schemeClr val="accent3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  <a:effectLst>
              <a:outerShdw blurRad="444500" dist="254000" dir="8100000" algn="tr" rotWithShape="0">
                <a:schemeClr val="bg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5" tIns="45722" rIns="91445" bIns="45722" rtlCol="0" anchor="ctr"/>
            <a:lstStyle/>
            <a:p>
              <a:pPr algn="ctr"/>
              <a:endParaRPr lang="zh-CN" altLang="en-US" sz="2025" b="1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3426502" y="942338"/>
              <a:ext cx="2142330" cy="1200333"/>
            </a:xfrm>
            <a:prstGeom prst="rect">
              <a:avLst/>
            </a:prstGeom>
            <a:noFill/>
          </p:spPr>
          <p:txBody>
            <a:bodyPr wrap="square" lIns="91445" tIns="45722" rIns="91445" bIns="45722" rtlCol="0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又注意通过细节去展现各个方阵的风采。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ttps://i01piccdn.sogoucdn.com/3de8065040c4bdf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 l="7692" t="5767" r="7692" b="13490"/>
          <a:stretch>
            <a:fillRect/>
          </a:stretch>
        </p:blipFill>
        <p:spPr bwMode="auto">
          <a:xfrm flipH="1">
            <a:off x="504822" y="1058500"/>
            <a:ext cx="3340999" cy="1730355"/>
          </a:xfrm>
          <a:prstGeom prst="rect">
            <a:avLst/>
          </a:prstGeom>
          <a:noFill/>
        </p:spPr>
      </p:pic>
      <p:sp>
        <p:nvSpPr>
          <p:cNvPr id="10" name="圆角矩形标注 9"/>
          <p:cNvSpPr/>
          <p:nvPr/>
        </p:nvSpPr>
        <p:spPr>
          <a:xfrm>
            <a:off x="4499992" y="637592"/>
            <a:ext cx="2909601" cy="1286085"/>
          </a:xfrm>
          <a:prstGeom prst="wedgeRoundRectCallout">
            <a:avLst>
              <a:gd name="adj1" fmla="val -73770"/>
              <a:gd name="adj2" fmla="val 44975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5" tIns="45722" rIns="91445" bIns="45722" rtlCol="0" anchor="ctr"/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课文在写这些场面时，运用了点面结合的方法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845821" y="2571750"/>
            <a:ext cx="4493777" cy="1722354"/>
            <a:chOff x="3845821" y="2571750"/>
            <a:chExt cx="4493777" cy="172235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5821" y="2571750"/>
              <a:ext cx="4493777" cy="1722354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4151981" y="2740429"/>
              <a:ext cx="3888433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我们既能感受到整体，又对细节有深刻的印象。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46807" y="1553580"/>
            <a:ext cx="6450385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    平时的阅读中，你是否也读到过这样的场面描写？在自己的习作中，你是怎样写场面的？和同学交流。</a:t>
            </a:r>
          </a:p>
        </p:txBody>
      </p:sp>
      <p:grpSp>
        <p:nvGrpSpPr>
          <p:cNvPr id="3" name="组合 3"/>
          <p:cNvGrpSpPr/>
          <p:nvPr/>
        </p:nvGrpSpPr>
        <p:grpSpPr>
          <a:xfrm>
            <a:off x="-7937" y="-2490"/>
            <a:ext cx="2491705" cy="1278096"/>
            <a:chOff x="60425" y="116632"/>
            <a:chExt cx="3154461" cy="1554378"/>
          </a:xfrm>
        </p:grpSpPr>
        <p:pic>
          <p:nvPicPr>
            <p:cNvPr id="5" name="Picture 6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25" y="116632"/>
              <a:ext cx="3154461" cy="15543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矩形 5"/>
            <p:cNvSpPr/>
            <p:nvPr/>
          </p:nvSpPr>
          <p:spPr>
            <a:xfrm>
              <a:off x="1030727" y="836713"/>
              <a:ext cx="1210426" cy="707789"/>
            </a:xfrm>
            <a:prstGeom prst="rect">
              <a:avLst/>
            </a:prstGeom>
            <a:noFill/>
          </p:spPr>
          <p:txBody>
            <a:bodyPr wrap="none" lIns="68590" tIns="34295" rIns="68590" bIns="34295">
              <a:spAutoFit/>
            </a:bodyPr>
            <a:lstStyle/>
            <a:p>
              <a:pPr algn="ctr"/>
              <a:r>
                <a:rPr lang="zh-CN" altLang="en-US" sz="30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交流</a:t>
              </a:r>
            </a:p>
          </p:txBody>
        </p:sp>
      </p:grpSp>
      <p:pic>
        <p:nvPicPr>
          <p:cNvPr id="7" name="图片 6" descr="timgRV80NSJX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2214" t="3301" r="14280" b="2181"/>
          <a:stretch>
            <a:fillRect/>
          </a:stretch>
        </p:blipFill>
        <p:spPr>
          <a:xfrm>
            <a:off x="7308304" y="3075806"/>
            <a:ext cx="1747673" cy="15882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67544" y="483518"/>
            <a:ext cx="8169440" cy="3960440"/>
            <a:chOff x="585879" y="483518"/>
            <a:chExt cx="8169440" cy="3960440"/>
          </a:xfrm>
        </p:grpSpPr>
        <p:sp>
          <p:nvSpPr>
            <p:cNvPr id="2" name="文本框 1"/>
            <p:cNvSpPr txBox="1"/>
            <p:nvPr/>
          </p:nvSpPr>
          <p:spPr>
            <a:xfrm>
              <a:off x="717345" y="512093"/>
              <a:ext cx="7906985" cy="386528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 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运动会上人头攒动，像一面面迎风飘动的彩旗，像随风逐波的麦浪。"加油！加油！"会场上传出一声高过一声的加油声，只见运动员咬着牙，脸憋得通红，手紧握接力棒，眼睛紧盯着终点处的红布条。糟糕，一名运动员手中的接力棒掉到了地上，他迅速转身，将手飞似的掠过去，便握在手里了。他继续向前跑。树上的麻雀在枝头上蹦来蹦去，急得直跺脚。终于冠军冲向了红线，全场一片欢呼，人们簇拥而上……瞧，树上的小麻雀蹦得多欢乐！</a:t>
              </a: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585879" y="483518"/>
              <a:ext cx="8169440" cy="3960440"/>
            </a:xfrm>
            <a:prstGeom prst="roundRect">
              <a:avLst/>
            </a:prstGeom>
            <a:grpFill/>
            <a:ln>
              <a:solidFill>
                <a:srgbClr val="92D05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1358</Words>
  <Application>Microsoft Office PowerPoint</Application>
  <PresentationFormat>全屏显示(16:9)</PresentationFormat>
  <Paragraphs>103</Paragraphs>
  <Slides>30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8" baseType="lpstr">
      <vt:lpstr>Calibri</vt:lpstr>
      <vt:lpstr>Arial</vt:lpstr>
      <vt:lpstr>黑体</vt:lpstr>
      <vt:lpstr>楷体</vt:lpstr>
      <vt:lpstr>造字工房悦黑演示版常规体</vt:lpstr>
      <vt:lpstr>华文楷体</vt:lpstr>
      <vt:lpstr>宋体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625</cp:revision>
  <dcterms:created xsi:type="dcterms:W3CDTF">2017-03-17T02:28:00Z</dcterms:created>
  <dcterms:modified xsi:type="dcterms:W3CDTF">2020-10-09T11:19:58Z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