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55"/>
  </p:notesMasterIdLst>
  <p:sldIdLst>
    <p:sldId id="345" r:id="rId5"/>
    <p:sldId id="377" r:id="rId6"/>
    <p:sldId id="296" r:id="rId7"/>
    <p:sldId id="280" r:id="rId8"/>
    <p:sldId id="346" r:id="rId9"/>
    <p:sldId id="342" r:id="rId10"/>
    <p:sldId id="307" r:id="rId11"/>
    <p:sldId id="308" r:id="rId12"/>
    <p:sldId id="310" r:id="rId13"/>
    <p:sldId id="311" r:id="rId14"/>
    <p:sldId id="297" r:id="rId15"/>
    <p:sldId id="380" r:id="rId16"/>
    <p:sldId id="387" r:id="rId17"/>
    <p:sldId id="392" r:id="rId18"/>
    <p:sldId id="298" r:id="rId19"/>
    <p:sldId id="376" r:id="rId20"/>
    <p:sldId id="299" r:id="rId21"/>
    <p:sldId id="281" r:id="rId22"/>
    <p:sldId id="397" r:id="rId23"/>
    <p:sldId id="398" r:id="rId24"/>
    <p:sldId id="381" r:id="rId25"/>
    <p:sldId id="382" r:id="rId26"/>
    <p:sldId id="383" r:id="rId27"/>
    <p:sldId id="384" r:id="rId28"/>
    <p:sldId id="385" r:id="rId29"/>
    <p:sldId id="399" r:id="rId30"/>
    <p:sldId id="386" r:id="rId31"/>
    <p:sldId id="388" r:id="rId32"/>
    <p:sldId id="390" r:id="rId33"/>
    <p:sldId id="391" r:id="rId34"/>
    <p:sldId id="400" r:id="rId35"/>
    <p:sldId id="365" r:id="rId36"/>
    <p:sldId id="393" r:id="rId37"/>
    <p:sldId id="368" r:id="rId38"/>
    <p:sldId id="312" r:id="rId39"/>
    <p:sldId id="314" r:id="rId40"/>
    <p:sldId id="316" r:id="rId41"/>
    <p:sldId id="318" r:id="rId42"/>
    <p:sldId id="304" r:id="rId43"/>
    <p:sldId id="358" r:id="rId44"/>
    <p:sldId id="394" r:id="rId45"/>
    <p:sldId id="359" r:id="rId46"/>
    <p:sldId id="353" r:id="rId47"/>
    <p:sldId id="354" r:id="rId48"/>
    <p:sldId id="355" r:id="rId49"/>
    <p:sldId id="356" r:id="rId50"/>
    <p:sldId id="357" r:id="rId51"/>
    <p:sldId id="352" r:id="rId52"/>
    <p:sldId id="351" r:id="rId53"/>
    <p:sldId id="350" r:id="rId5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00"/>
    <a:srgbClr val="0000CC"/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46" y="-96"/>
      </p:cViewPr>
      <p:guideLst>
        <p:guide orient="horz" pos="21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2049"/>
          <p:cNvGrpSpPr>
            <a:grpSpLocks noChangeAspect="1"/>
          </p:cNvGrpSpPr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4099" name="图片 2050" descr="框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" y="240"/>
              <a:ext cx="5232" cy="3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0" name="图片 2051" descr="花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200"/>
              <a:ext cx="1644" cy="15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1" name="图片 2052" descr="花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262"/>
              <a:ext cx="2163" cy="20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2" name="图片 2053" descr="葉子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08" y="0"/>
              <a:ext cx="1152" cy="10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5" name="标题 2054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0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6" name="副标题 2055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3600" kern="1200"/>
            </a:lvl1pPr>
            <a:lvl2pPr marL="457200" lvl="1" indent="-457200" algn="ctr">
              <a:buNone/>
              <a:defRPr sz="3600" kern="1200"/>
            </a:lvl2pPr>
            <a:lvl3pPr marL="914400" lvl="2" indent="-914400" algn="ctr">
              <a:buNone/>
              <a:defRPr sz="3600" kern="1200"/>
            </a:lvl3pPr>
            <a:lvl4pPr marL="1371600" lvl="3" indent="-1371600" algn="ctr">
              <a:buNone/>
              <a:defRPr sz="3600" kern="1200"/>
            </a:lvl4pPr>
            <a:lvl5pPr marL="1828800" lvl="4" indent="-1828800" algn="ctr">
              <a:buNone/>
              <a:defRPr sz="36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7" name="日期占位符 2056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>
              <a:latin typeface="Times New Roman" panose="02020603050405020304" pitchFamily="18" charset="0"/>
            </a:endParaRPr>
          </a:p>
        </p:txBody>
      </p:sp>
      <p:sp>
        <p:nvSpPr>
          <p:cNvPr id="2058" name="页脚占位符 2057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noProof="1">
              <a:latin typeface="Times New Roman" panose="02020603050405020304" pitchFamily="18" charset="0"/>
            </a:endParaRPr>
          </a:p>
        </p:txBody>
      </p:sp>
      <p:sp>
        <p:nvSpPr>
          <p:cNvPr id="2059" name="灯片编号占位符 2058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5165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5165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123" name="副标题 5122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/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noProof="1"/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transition spd="slow">
    <p:pull dir="ru"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44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44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>
            <a:grpSpLocks noChangeAspect="1"/>
          </p:cNvGrpSpPr>
          <p:nvPr/>
        </p:nvGrpSpPr>
        <p:grpSpPr>
          <a:xfrm>
            <a:off x="0" y="0"/>
            <a:ext cx="9209088" cy="6858000"/>
            <a:chOff x="0" y="0"/>
            <a:chExt cx="5801" cy="4320"/>
          </a:xfrm>
        </p:grpSpPr>
        <p:pic>
          <p:nvPicPr>
            <p:cNvPr id="1027" name="图片 1026" descr="框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" y="240"/>
              <a:ext cx="5232" cy="3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8" name="图片 1027" descr="花4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016"/>
              <a:ext cx="1190" cy="11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9" name="图片 1028" descr="花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720"/>
              <a:ext cx="1682" cy="1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1029" descr="葉子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4896" y="0"/>
              <a:ext cx="905" cy="8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31" name="标题 1030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32" name="文本占位符 1031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44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033" name="日期占位符 103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4" name="页脚占位符 103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5" name="灯片编号占位符 103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600" b="1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anose="05000000000000000000" pitchFamily="2" charset="2"/>
        <a:buChar char="v"/>
        <a:defRPr sz="34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30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26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§"/>
        <a:defRPr sz="22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anose="05000000000000000000" pitchFamily="2" charset="2"/>
        <a:buChar char="v"/>
        <a:defRPr sz="1800" b="1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307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 dir="ru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409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4098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u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8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3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3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4.jpe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45.png"/><Relationship Id="rId3" Type="http://schemas.microsoft.com/office/2007/relationships/media" Target="file:///D:\Bandari%20-%20&#23433;&#22958;&#30340;&#20185;&#22659;.mp3" TargetMode="External"/><Relationship Id="rId2" Type="http://schemas.openxmlformats.org/officeDocument/2006/relationships/audio" Target="file:///D:\Bandari%20-%20&#23433;&#22958;&#30340;&#20185;&#22659;.mp3" TargetMode="External"/><Relationship Id="rId1" Type="http://schemas.openxmlformats.org/officeDocument/2006/relationships/image" Target="../media/image18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6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7169" descr="诗"/>
          <p:cNvPicPr>
            <a:picLocks noChangeAspect="1"/>
          </p:cNvPicPr>
          <p:nvPr/>
        </p:nvPicPr>
        <p:blipFill>
          <a:blip r:embed="rId1">
            <a:lum contrast="-39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标题 7170"/>
          <p:cNvSpPr>
            <a:spLocks noGrp="1"/>
          </p:cNvSpPr>
          <p:nvPr>
            <p:ph type="ctrTitle" sz="quarter"/>
          </p:nvPr>
        </p:nvSpPr>
        <p:spPr>
          <a:xfrm>
            <a:off x="-322262" y="836613"/>
            <a:ext cx="7194550" cy="1470025"/>
          </a:xfrm>
        </p:spPr>
        <p:txBody>
          <a:bodyPr anchor="ctr"/>
          <a:p>
            <a:pPr defTabSz="914400" fontAlgn="base">
              <a:buNone/>
            </a:pPr>
            <a:r>
              <a:rPr lang="zh-CN" altLang="en-US" sz="6000" strike="noStrike" kern="1200" baseline="0" noProof="1">
                <a:solidFill>
                  <a:srgbClr val="FF0066"/>
                </a:solidFill>
                <a:latin typeface="Times New Roman" panose="02020603050405020304" pitchFamily="18" charset="0"/>
                <a:ea typeface="华文彩云" pitchFamily="2" charset="-122"/>
              </a:rPr>
              <a:t>饮湖上初晴后雨</a:t>
            </a:r>
            <a:endParaRPr lang="zh-CN" altLang="en-US" sz="6000" strike="noStrike" kern="1200" baseline="0" noProof="1">
              <a:solidFill>
                <a:srgbClr val="FF0066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6647776_181342284183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2262" y="-241300"/>
            <a:ext cx="9752012" cy="7313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/>
          <a:p>
            <a:pPr fontAlgn="base"/>
            <a:endParaRPr lang="zh-CN" altLang="en-US" strike="noStrike" noProof="1" dirty="0"/>
          </a:p>
        </p:txBody>
      </p:sp>
      <p:sp>
        <p:nvSpPr>
          <p:cNvPr id="15363" name="文本占位符 1536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p>
            <a:pPr fontAlgn="base"/>
            <a:endParaRPr lang="zh-CN" altLang="en-US" strike="noStrike" noProof="1" dirty="0"/>
          </a:p>
        </p:txBody>
      </p:sp>
      <p:pic>
        <p:nvPicPr>
          <p:cNvPr id="15364" name="图片 15363" descr="ebb31e2f12ef972e9b5c3b162acd23f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0825" y="0"/>
            <a:ext cx="10583863" cy="703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539750" y="714375"/>
            <a:ext cx="8226425" cy="6097588"/>
          </a:xfrm>
          <a:prstGeom prst="rect">
            <a:avLst/>
          </a:prstGeom>
          <a:noFill/>
          <a:ln w="9525">
            <a:noFill/>
          </a:ln>
        </p:spPr>
        <p:txBody>
          <a:bodyPr wrap="square" lIns="47610" tIns="61893" rIns="47610" bIns="61893" anchor="ctr">
            <a:spAutoFit/>
          </a:bodyPr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饮湖上初晴后雨：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即诗人与朋友在西湖饮酒游览，适逢天气由晴转雨的意思。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潋滟：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波光闪动的样子。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方好：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正好。方，刚刚，副词。 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空蒙：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形容云雾迷茫，似有若无。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亦：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也。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奇：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奇妙。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欲：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想要。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西湖：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这里指杭州西湖，又叫西子湖，因为它在杭州西面；叫西子湖，则是从这首小诗而来。 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西子：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即西施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 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春秋时代越国著名的美女，姓施，家住浣纱溪村（在今浙江诸暨县）西，所以称为西施。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淡妆浓抹：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或淡雅地妆束，或浓艳地打扮。</a:t>
            </a:r>
            <a:b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：合适。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-1835150" y="0"/>
            <a:ext cx="7770813" cy="1143000"/>
          </a:xfrm>
        </p:spPr>
        <p:txBody>
          <a:bodyPr vert="horz" wrap="square" anchor="ctr"/>
          <a:p>
            <a:pPr fontAlgn="base"/>
            <a:r>
              <a:rPr lang="zh-CN" altLang="en-US" sz="3600" strike="noStrike" noProof="1" dirty="0">
                <a:solidFill>
                  <a:srgbClr val="FF3300"/>
                </a:solidFill>
              </a:rPr>
              <a:t>解诗题</a:t>
            </a:r>
            <a:endParaRPr lang="zh-CN" altLang="en-US" sz="3600" strike="noStrike" noProof="1" dirty="0">
              <a:solidFill>
                <a:srgbClr val="FF3300"/>
              </a:solidFill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idx="1"/>
          </p:nvPr>
        </p:nvSpPr>
        <p:spPr>
          <a:xfrm>
            <a:off x="684213" y="1341438"/>
            <a:ext cx="7772400" cy="4114800"/>
          </a:xfrm>
        </p:spPr>
        <p:txBody>
          <a:bodyPr vert="horz" wrap="square" anchor="t"/>
          <a:p>
            <a:pPr fontAlgn="base">
              <a:lnSpc>
                <a:spcPct val="80000"/>
              </a:lnSpc>
              <a:buNone/>
            </a:pPr>
            <a:r>
              <a:rPr lang="zh-CN" altLang="en-US" sz="4400" b="1" strike="noStrike" noProof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宋体" panose="02010600030101010101" pitchFamily="2" charset="-122"/>
              </a:rPr>
              <a:t>    饮</a:t>
            </a:r>
            <a:r>
              <a:rPr lang="zh-CN" altLang="en-US" sz="2800" b="1" strike="noStrike" noProof="1" dirty="0">
                <a:solidFill>
                  <a:srgbClr val="0066FF"/>
                </a:solidFill>
                <a:latin typeface="宋体" panose="02010600030101010101" pitchFamily="2" charset="-122"/>
              </a:rPr>
              <a:t>湖上</a:t>
            </a:r>
            <a:r>
              <a:rPr lang="zh-CN" altLang="en-US" sz="2800" b="1" strike="noStrike" noProof="1" dirty="0">
                <a:solidFill>
                  <a:srgbClr val="CC00FF"/>
                </a:solidFill>
                <a:latin typeface="宋体" panose="02010600030101010101" pitchFamily="2" charset="-122"/>
              </a:rPr>
              <a:t>初晴后雨</a:t>
            </a:r>
            <a:endParaRPr lang="zh-CN" altLang="en-US" sz="2800" b="1" strike="noStrike" noProof="1" dirty="0">
              <a:solidFill>
                <a:srgbClr val="CC00FF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80000"/>
              </a:lnSpc>
              <a:buNone/>
            </a:pPr>
            <a:endParaRPr lang="zh-CN" altLang="en-US" sz="2800" b="1" strike="noStrike" noProof="1" dirty="0">
              <a:solidFill>
                <a:srgbClr val="CC00FF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zh-CN" altLang="en-US" sz="2800" b="1" strike="noStrike" noProof="1" dirty="0">
                <a:solidFill>
                  <a:srgbClr val="CC00FF"/>
                </a:solidFill>
                <a:latin typeface="宋体" panose="02010600030101010101" pitchFamily="2" charset="-122"/>
              </a:rPr>
              <a:t>饮：喝酒</a:t>
            </a:r>
            <a:endParaRPr lang="zh-CN" altLang="en-US" sz="2800" b="1" strike="noStrike" noProof="1" dirty="0">
              <a:solidFill>
                <a:srgbClr val="CC00FF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zh-CN" altLang="en-US" sz="2800" b="1" strike="noStrike" noProof="1" dirty="0">
                <a:solidFill>
                  <a:srgbClr val="CC00FF"/>
                </a:solidFill>
                <a:latin typeface="宋体" panose="02010600030101010101" pitchFamily="2" charset="-122"/>
              </a:rPr>
              <a:t>湖上：在西子湖畔</a:t>
            </a:r>
            <a:endParaRPr lang="zh-CN" altLang="en-US" sz="2800" b="1" strike="noStrike" noProof="1" dirty="0">
              <a:solidFill>
                <a:srgbClr val="CC00FF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zh-CN" altLang="en-US" sz="2800" b="1" strike="noStrike" noProof="1" dirty="0">
                <a:solidFill>
                  <a:srgbClr val="CC00FF"/>
                </a:solidFill>
                <a:latin typeface="宋体" panose="02010600030101010101" pitchFamily="2" charset="-122"/>
              </a:rPr>
              <a:t>初晴后雨：先是晴天，后来下起了雨。</a:t>
            </a:r>
            <a:endParaRPr lang="zh-CN" altLang="en-US" sz="2800" b="1" strike="noStrike" noProof="1" dirty="0">
              <a:solidFill>
                <a:srgbClr val="CC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92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19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9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9219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19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7" decel="100000" fill="hold"/>
                                        <p:tgtEl>
                                          <p:spTgt spid="9219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219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9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7" decel="100000" fill="hold"/>
                                        <p:tgtEl>
                                          <p:spTgt spid="9219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5361"/>
          <p:cNvSpPr txBox="1"/>
          <p:nvPr/>
        </p:nvSpPr>
        <p:spPr>
          <a:xfrm>
            <a:off x="1835150" y="1628775"/>
            <a:ext cx="50609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dirty="0">
                <a:latin typeface="隶书" pitchFamily="1" charset="-122"/>
                <a:ea typeface="隶书" pitchFamily="1" charset="-122"/>
              </a:rPr>
              <a:t> </a:t>
            </a:r>
            <a:r>
              <a:rPr lang="zh-CN" altLang="en-US" sz="4800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饮湖上初晴后雨 </a:t>
            </a:r>
            <a:endParaRPr lang="zh-CN" altLang="en-US" sz="4800" dirty="0"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9458" name="文本框 15362"/>
          <p:cNvSpPr txBox="1"/>
          <p:nvPr/>
        </p:nvSpPr>
        <p:spPr>
          <a:xfrm>
            <a:off x="2443163" y="2551113"/>
            <a:ext cx="551338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755650" y="4652963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即诗人与朋友在西湖上饮酒游览，适逢天气晴转雨，诗人便饱览了两种截然不同的风光。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250825" y="2852738"/>
            <a:ext cx="9144000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隶书" pitchFamily="1" charset="-122"/>
              </a:rPr>
              <a:t>在西湖上边饮酒边欣赏先晴后雨时的美景</a:t>
            </a:r>
            <a:endParaRPr lang="zh-CN" altLang="en-US" sz="3600" b="1" dirty="0">
              <a:latin typeface="Arial" panose="020B0604020202020204" pitchFamily="34" charset="0"/>
              <a:ea typeface="隶书" pitchFamily="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内容占位符 41987" descr="NewsMedia_25111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39750" y="2349500"/>
            <a:ext cx="3671888" cy="3887788"/>
          </a:xfrm>
          <a:solidFill>
            <a:srgbClr val="FFFFFF"/>
          </a:solidFill>
        </p:spPr>
      </p:pic>
      <p:pic>
        <p:nvPicPr>
          <p:cNvPr id="20482" name="内容占位符 41988" descr="water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43438" y="2349500"/>
            <a:ext cx="3960812" cy="3887788"/>
          </a:xfrm>
          <a:solidFill>
            <a:srgbClr val="FFFFFF"/>
          </a:solidFill>
        </p:spPr>
      </p:pic>
      <p:sp>
        <p:nvSpPr>
          <p:cNvPr id="20483" name="矩形 41989"/>
          <p:cNvSpPr/>
          <p:nvPr/>
        </p:nvSpPr>
        <p:spPr>
          <a:xfrm>
            <a:off x="1476375" y="1484313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晴天西湖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4" name="矩形 41990"/>
          <p:cNvSpPr/>
          <p:nvPr/>
        </p:nvSpPr>
        <p:spPr>
          <a:xfrm>
            <a:off x="5364163" y="1484313"/>
            <a:ext cx="22225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雨天西湖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25704294873220907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5287" y="-457200"/>
            <a:ext cx="9863137" cy="792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6386"/>
          <p:cNvSpPr/>
          <p:nvPr/>
        </p:nvSpPr>
        <p:spPr>
          <a:xfrm>
            <a:off x="1835150" y="2924175"/>
            <a:ext cx="5400675" cy="10302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6000" b="1">
                <a:solidFill>
                  <a:srgbClr val="FFFF00"/>
                </a:solidFill>
                <a:effectLst>
                  <a:outerShdw dist="53882" dir="2699999" algn="ctr" rotWithShape="0">
                    <a:srgbClr val="C0C0C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水光潋滟晴方好</a:t>
            </a:r>
            <a:endParaRPr lang="zh-CN" altLang="en-US" sz="6000" b="1">
              <a:solidFill>
                <a:srgbClr val="FFFF00"/>
              </a:solidFill>
              <a:effectLst>
                <a:outerShdw dist="53882" dir="2699999" algn="ctr" rotWithShape="0">
                  <a:srgbClr val="C0C0C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200904231800049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981075"/>
            <a:ext cx="9072563" cy="531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Picture 3" descr="2010-2-26-14-47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900" y="-93662"/>
            <a:ext cx="9234488" cy="697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WordArt 4"/>
          <p:cNvSpPr/>
          <p:nvPr/>
        </p:nvSpPr>
        <p:spPr>
          <a:xfrm>
            <a:off x="1044575" y="1844675"/>
            <a:ext cx="5832475" cy="16557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009900"/>
                </a:solidFill>
                <a:effectLst>
                  <a:outerShdw dist="107763" dir="13499999" sx="125000" sy="125000" rotWithShape="0">
                    <a:srgbClr val="C7DFD3">
                      <a:alpha val="75000"/>
                    </a:srgbClr>
                  </a:outerShdw>
                </a:effectLst>
                <a:latin typeface="隶书" charset="0"/>
                <a:ea typeface="隶书" charset="0"/>
              </a:rPr>
              <a:t>你读懂了潋滟了吗？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009900"/>
              </a:solidFill>
              <a:effectLst>
                <a:outerShdw dist="107763" dir="13499999" sx="125000" sy="125000" rotWithShape="0">
                  <a:srgbClr val="C7DFD3">
                    <a:alpha val="75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7409" descr="101211161345-4O2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41300"/>
            <a:ext cx="12384088" cy="709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7410"/>
          <p:cNvSpPr/>
          <p:nvPr/>
        </p:nvSpPr>
        <p:spPr>
          <a:xfrm>
            <a:off x="1763713" y="1052513"/>
            <a:ext cx="52387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CCFF"/>
                </a:solidFill>
                <a:latin typeface="楷体_GB2312" charset="0"/>
                <a:ea typeface="楷体_GB2312" charset="0"/>
              </a:rPr>
              <a:t>潋滟：波光粼粼的样子</a:t>
            </a:r>
            <a:endParaRPr lang="zh-CN" altLang="en-US" sz="40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CCFF"/>
              </a:soli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983 0.0368 C -0.19774 0.12083 -0.1908 0.18078 -0.18385 0.18078 C -0.17691 0.18078 -0.17083 0.12083 -0.16875 0.0368 C -0.1658 0.12083 -0.1599 0.18078 -0.15278 0.18078 C -0.14583 0.18078 -0.13976 0.12083 -0.13785 0.0368 C -0.1349 0.12083 -0.12882 0.18078 -0.12187 0.18078 C -0.11476 0.18078 -0.10781 0.12083 -0.1059 0.0368 C -0.10382 0.12083 -0.09774 0.18078 -0.08976 0.18078 C -0.08385 0.18078 -0.07691 0.12083 -0.07483 0.0368 C -0.07274 0.12083 -0.0658 0.18078 -0.05885 0.18078 C -0.05191 0.18078 -0.04583 0.12083 -0.04375 0.0368 C -0.0408 0.12083 -0.0349 0.18078 -0.02778 0.18078 C -0.02083 0.18078 -0.01476 0.12083 -0.01181 0.0368 C -0.0099 0.12083 -0.00382 0.18078 0.00313 0.18078 C 0.01024 0.18078 0.01719 0.12083 0.0191 0.0368 C 0.02118 0.12083 0.02726 0.18078 0.03524 0.18078 C 0.04219 0.18078 0.04809 0.12083 0.05017 0.0368 " pathEditMode="relative" rAng="0" ptsTypes="fffffffffffffffff">
                                      <p:cBhvr>
                                        <p:cTn id="6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18433" descr="127758230825468750_640661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标题 18434"/>
          <p:cNvSpPr>
            <a:spLocks noGrp="1"/>
          </p:cNvSpPr>
          <p:nvPr>
            <p:ph type="title"/>
          </p:nvPr>
        </p:nvSpPr>
        <p:spPr>
          <a:xfrm>
            <a:off x="7380288" y="404813"/>
            <a:ext cx="1295400" cy="3298825"/>
          </a:xfrm>
        </p:spPr>
        <p:txBody>
          <a:bodyPr anchor="ctr"/>
          <a:p>
            <a:pPr fontAlgn="base"/>
            <a:r>
              <a:rPr lang="zh-CN" altLang="en-US" strike="noStrike" noProof="1">
                <a:solidFill>
                  <a:srgbClr val="FF0066"/>
                </a:solidFill>
                <a:ea typeface="华文新魏" pitchFamily="2" charset="-122"/>
              </a:rPr>
              <a:t>水</a:t>
            </a:r>
            <a:br>
              <a:rPr lang="zh-CN" altLang="en-US">
                <a:solidFill>
                  <a:srgbClr val="FF0066"/>
                </a:solidFill>
                <a:ea typeface="华文新魏" pitchFamily="2" charset="-122"/>
              </a:rPr>
            </a:br>
            <a:r>
              <a:rPr lang="zh-CN" altLang="en-US" strike="noStrike" noProof="1">
                <a:solidFill>
                  <a:srgbClr val="FF0066"/>
                </a:solidFill>
                <a:ea typeface="华文新魏" pitchFamily="2" charset="-122"/>
              </a:rPr>
              <a:t>光</a:t>
            </a:r>
            <a:br>
              <a:rPr lang="zh-CN" altLang="en-US">
                <a:solidFill>
                  <a:srgbClr val="FF0066"/>
                </a:solidFill>
                <a:ea typeface="华文新魏" pitchFamily="2" charset="-122"/>
              </a:rPr>
            </a:br>
            <a:r>
              <a:rPr lang="zh-CN" altLang="en-US" strike="noStrike" noProof="1">
                <a:solidFill>
                  <a:srgbClr val="FF0066"/>
                </a:solidFill>
                <a:ea typeface="华文新魏" pitchFamily="2" charset="-122"/>
              </a:rPr>
              <a:t>潋</a:t>
            </a:r>
            <a:br>
              <a:rPr lang="zh-CN" altLang="en-US">
                <a:solidFill>
                  <a:srgbClr val="FF0066"/>
                </a:solidFill>
                <a:ea typeface="华文新魏" pitchFamily="2" charset="-122"/>
              </a:rPr>
            </a:br>
            <a:r>
              <a:rPr lang="zh-CN" altLang="en-US" strike="noStrike" noProof="1">
                <a:solidFill>
                  <a:srgbClr val="FF0066"/>
                </a:solidFill>
                <a:ea typeface="华文新魏" pitchFamily="2" charset="-122"/>
              </a:rPr>
              <a:t>滟</a:t>
            </a:r>
            <a:endParaRPr lang="zh-CN" altLang="en-US" strike="noStrike" noProof="1">
              <a:solidFill>
                <a:srgbClr val="FF0066"/>
              </a:solidFill>
              <a:ea typeface="华文新魏" pitchFamily="2" charset="-122"/>
            </a:endParaRPr>
          </a:p>
        </p:txBody>
      </p:sp>
      <p:sp>
        <p:nvSpPr>
          <p:cNvPr id="24579" name="文本框 18436"/>
          <p:cNvSpPr txBox="1"/>
          <p:nvPr/>
        </p:nvSpPr>
        <p:spPr>
          <a:xfrm>
            <a:off x="2411413" y="692150"/>
            <a:ext cx="5256212" cy="1066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晴天的西湖，水上波光闪动，十分耀眼，美丽极了。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9457" descr="200904231800049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19458"/>
          <p:cNvSpPr txBox="1"/>
          <p:nvPr/>
        </p:nvSpPr>
        <p:spPr>
          <a:xfrm>
            <a:off x="615950" y="271463"/>
            <a:ext cx="5468938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19459"/>
          <p:cNvSpPr txBox="1"/>
          <p:nvPr/>
        </p:nvSpPr>
        <p:spPr>
          <a:xfrm>
            <a:off x="1127125" y="460375"/>
            <a:ext cx="3095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文本框 19460"/>
          <p:cNvSpPr txBox="1"/>
          <p:nvPr/>
        </p:nvSpPr>
        <p:spPr>
          <a:xfrm>
            <a:off x="1547813" y="1196975"/>
            <a:ext cx="5668962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水光潋滟晴方好，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539750" y="2205038"/>
            <a:ext cx="7294563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1、诗句中哪个字提示了我们天气？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539750" y="3213100"/>
            <a:ext cx="86661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2、诗人告诉我们晴天的西湖是什么样的？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圆角矩形标注 19464"/>
          <p:cNvSpPr/>
          <p:nvPr/>
        </p:nvSpPr>
        <p:spPr>
          <a:xfrm flipV="1">
            <a:off x="4211638" y="4221163"/>
            <a:ext cx="4968875" cy="2663825"/>
          </a:xfrm>
          <a:prstGeom prst="wedgeRoundRectCallout">
            <a:avLst>
              <a:gd name="adj1" fmla="val -4218"/>
              <a:gd name="adj2" fmla="val 128565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3924300" y="4149725"/>
            <a:ext cx="3887788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</a:t>
            </a: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：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（  ）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 indent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A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正直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 indent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B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正当；恰好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 indent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C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一种形状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5580063" y="4221163"/>
            <a:ext cx="65881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/>
      <p:bldP spid="19463" grpId="0" bldLvl="0"/>
      <p:bldP spid="19465" grpId="0" bldLvl="0" animBg="1"/>
      <p:bldP spid="19466" grpId="0" bldLvl="0"/>
      <p:bldP spid="1946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193" name="内容占位符 12289"/>
          <p:cNvGraphicFramePr>
            <a:graphicFrameLocks noChangeAspect="1"/>
          </p:cNvGraphicFramePr>
          <p:nvPr>
            <p:ph idx="1"/>
          </p:nvPr>
        </p:nvGraphicFramePr>
        <p:xfrm>
          <a:off x="2268538" y="549275"/>
          <a:ext cx="6875462" cy="561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7035800" imgH="5233670" progId="Flash.Movie">
                  <p:embed/>
                </p:oleObj>
              </mc:Choice>
              <mc:Fallback>
                <p:oleObj name="" r:id="rId1" imgW="7035800" imgH="5233670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68538" y="549275"/>
                        <a:ext cx="6875462" cy="56165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4" name="文本框 12290"/>
          <p:cNvSpPr txBox="1"/>
          <p:nvPr/>
        </p:nvSpPr>
        <p:spPr>
          <a:xfrm>
            <a:off x="107950" y="3070225"/>
            <a:ext cx="1898650" cy="3138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同学们，你们知道这是哪里吗？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文本框 12291"/>
          <p:cNvSpPr txBox="1"/>
          <p:nvPr/>
        </p:nvSpPr>
        <p:spPr>
          <a:xfrm>
            <a:off x="4318000" y="3238500"/>
            <a:ext cx="436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??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12292"/>
          <p:cNvSpPr txBox="1"/>
          <p:nvPr/>
        </p:nvSpPr>
        <p:spPr>
          <a:xfrm>
            <a:off x="36513" y="693738"/>
            <a:ext cx="3636962" cy="1309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zh-CN" altLang="en-US" sz="6600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47105" descr="200904231800049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47106"/>
          <p:cNvSpPr txBox="1"/>
          <p:nvPr/>
        </p:nvSpPr>
        <p:spPr>
          <a:xfrm>
            <a:off x="615950" y="271463"/>
            <a:ext cx="5468938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文本框 47107"/>
          <p:cNvSpPr txBox="1"/>
          <p:nvPr/>
        </p:nvSpPr>
        <p:spPr>
          <a:xfrm>
            <a:off x="1127125" y="460375"/>
            <a:ext cx="3095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文本框 47108"/>
          <p:cNvSpPr txBox="1"/>
          <p:nvPr/>
        </p:nvSpPr>
        <p:spPr>
          <a:xfrm>
            <a:off x="971550" y="620713"/>
            <a:ext cx="5668963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水光潋滟晴方好，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文本框 47109"/>
          <p:cNvSpPr txBox="1"/>
          <p:nvPr/>
        </p:nvSpPr>
        <p:spPr>
          <a:xfrm>
            <a:off x="468313" y="1557338"/>
            <a:ext cx="57165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1、诗句中哪个字提示了我们天气？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文本框 47110"/>
          <p:cNvSpPr txBox="1"/>
          <p:nvPr/>
        </p:nvSpPr>
        <p:spPr>
          <a:xfrm>
            <a:off x="477838" y="2636838"/>
            <a:ext cx="58404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2、诗人告诉我们晴天的西湖是什么样的？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7" name="矩形 47116"/>
          <p:cNvSpPr/>
          <p:nvPr/>
        </p:nvSpPr>
        <p:spPr>
          <a:xfrm>
            <a:off x="1258888" y="2060575"/>
            <a:ext cx="1543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</a:t>
            </a: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晴天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8" name="矩形 47117"/>
          <p:cNvSpPr/>
          <p:nvPr/>
        </p:nvSpPr>
        <p:spPr>
          <a:xfrm>
            <a:off x="1116013" y="3068638"/>
            <a:ext cx="35829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水光潋滟</a:t>
            </a: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水波荡漾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33" name="图片 47119" descr="08723162907813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9363"/>
            <a:ext cx="9144000" cy="306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21" name="矩形 47120"/>
          <p:cNvSpPr/>
          <p:nvPr/>
        </p:nvSpPr>
        <p:spPr>
          <a:xfrm>
            <a:off x="2676525" y="6146800"/>
            <a:ext cx="6408738" cy="711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水波荡漾的晴天景色真好，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7" grpId="0"/>
      <p:bldP spid="47118" grpId="0"/>
      <p:bldP spid="471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63982935-5b5f-4820-a6db-c1e81f80cdf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11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19458"/>
          <p:cNvSpPr/>
          <p:nvPr/>
        </p:nvSpPr>
        <p:spPr>
          <a:xfrm>
            <a:off x="1692275" y="1916113"/>
            <a:ext cx="532765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 i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山色空蒙雨亦奇</a:t>
            </a:r>
            <a:endParaRPr lang="zh-CN" altLang="en-US" sz="6000" b="1" i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FF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 descr="8647813_140253366141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49213"/>
            <a:ext cx="9072562" cy="685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3"/>
          <p:cNvSpPr txBox="1"/>
          <p:nvPr/>
        </p:nvSpPr>
        <p:spPr>
          <a:xfrm>
            <a:off x="611188" y="260350"/>
            <a:ext cx="5468937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WordArt 5" descr="water"/>
          <p:cNvSpPr/>
          <p:nvPr/>
        </p:nvSpPr>
        <p:spPr>
          <a:xfrm>
            <a:off x="1331913" y="1844675"/>
            <a:ext cx="4606925" cy="187325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bevel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107763" dir="13499999" sx="125000" sy="125000" rotWithShape="0">
                    <a:srgbClr val="C7DFD3">
                      <a:alpha val="75000"/>
                    </a:srgbClr>
                  </a:outerShdw>
                </a:effectLst>
                <a:latin typeface="隶书" charset="0"/>
                <a:ea typeface="隶书" charset="0"/>
              </a:rPr>
              <a:t>你读懂了空蒙了吗？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bevel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107763" dir="13499999" sx="125000" sy="125000" rotWithShape="0">
                  <a:srgbClr val="C7DFD3">
                    <a:alpha val="75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22589_1270342599Hy3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96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20482"/>
          <p:cNvSpPr/>
          <p:nvPr/>
        </p:nvSpPr>
        <p:spPr>
          <a:xfrm>
            <a:off x="611188" y="692150"/>
            <a:ext cx="52387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003B3B"/>
                    </a:gs>
                    <a:gs pos="100000">
                      <a:srgbClr val="008080"/>
                    </a:gs>
                  </a:gsLst>
                  <a:lin ang="5400000" scaled="1"/>
                  <a:tileRect/>
                </a:gradFill>
                <a:latin typeface="楷体_GB2312" charset="0"/>
                <a:ea typeface="楷体_GB2312" charset="0"/>
              </a:rPr>
              <a:t>空蒙：烟雨迷茫的景象</a:t>
            </a:r>
            <a:endParaRPr lang="zh-CN" altLang="en-US" sz="40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003B3B"/>
                  </a:gs>
                  <a:gs pos="100000">
                    <a:srgbClr val="008080"/>
                  </a:gs>
                </a:gsLst>
                <a:lin ang="5400000" scaled="1"/>
                <a:tileRect/>
              </a:gra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21505" descr="雨后的西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6875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文本框 21506"/>
          <p:cNvSpPr txBox="1"/>
          <p:nvPr/>
        </p:nvSpPr>
        <p:spPr>
          <a:xfrm>
            <a:off x="615950" y="271463"/>
            <a:ext cx="5468938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文本框 21507"/>
          <p:cNvSpPr txBox="1"/>
          <p:nvPr/>
        </p:nvSpPr>
        <p:spPr>
          <a:xfrm>
            <a:off x="1116013" y="765175"/>
            <a:ext cx="6888162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TW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山色空濛雨</a:t>
            </a:r>
            <a:r>
              <a:rPr lang="zh-TW" altLang="en-US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亦</a:t>
            </a:r>
            <a:r>
              <a:rPr lang="zh-TW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sz="5400" dirty="0" err="1">
                <a:latin typeface="Arial" panose="020B0604020202020204" pitchFamily="34" charset="0"/>
                <a:ea typeface="宋体" panose="02010600030101010101" pitchFamily="2" charset="-122"/>
              </a:rPr>
              <a:t>yì</a:t>
            </a:r>
            <a:r>
              <a:rPr lang="zh-TW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）奇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圆角矩形标注 21508"/>
          <p:cNvSpPr/>
          <p:nvPr/>
        </p:nvSpPr>
        <p:spPr>
          <a:xfrm>
            <a:off x="4643438" y="1989138"/>
            <a:ext cx="1800225" cy="936625"/>
          </a:xfrm>
          <a:prstGeom prst="wedgeRoundRectCallout">
            <a:avLst>
              <a:gd name="adj1" fmla="val -32926"/>
              <a:gd name="adj2" fmla="val -9112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亦：也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21505" descr="r_117_17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占位符 21506"/>
          <p:cNvSpPr>
            <a:spLocks noGrp="1"/>
          </p:cNvSpPr>
          <p:nvPr>
            <p:ph idx="1"/>
          </p:nvPr>
        </p:nvSpPr>
        <p:spPr>
          <a:xfrm>
            <a:off x="179388" y="333375"/>
            <a:ext cx="1019175" cy="3816350"/>
          </a:xfrm>
        </p:spPr>
        <p:txBody>
          <a:bodyPr/>
          <a:p>
            <a:pPr fontAlgn="base">
              <a:buNone/>
            </a:pPr>
            <a:r>
              <a:rPr lang="zh-CN" altLang="en-US" sz="5100" strike="noStrike" noProof="1">
                <a:solidFill>
                  <a:srgbClr val="6699FF"/>
                </a:solidFill>
                <a:ea typeface="华文行楷" pitchFamily="2" charset="-122"/>
              </a:rPr>
              <a:t>山</a:t>
            </a:r>
            <a:endParaRPr lang="zh-CN" altLang="en-US" sz="5100" strike="noStrike" noProof="1">
              <a:solidFill>
                <a:srgbClr val="6699FF"/>
              </a:solidFill>
              <a:ea typeface="华文行楷" pitchFamily="2" charset="-122"/>
            </a:endParaRPr>
          </a:p>
          <a:p>
            <a:pPr fontAlgn="base">
              <a:buNone/>
            </a:pPr>
            <a:r>
              <a:rPr lang="zh-CN" altLang="en-US" sz="5100" strike="noStrike" noProof="1">
                <a:solidFill>
                  <a:srgbClr val="6699FF"/>
                </a:solidFill>
                <a:ea typeface="华文行楷" pitchFamily="2" charset="-122"/>
              </a:rPr>
              <a:t>色</a:t>
            </a:r>
            <a:endParaRPr lang="zh-CN" altLang="en-US" sz="5100" strike="noStrike" noProof="1">
              <a:solidFill>
                <a:srgbClr val="6699FF"/>
              </a:solidFill>
              <a:ea typeface="华文行楷" pitchFamily="2" charset="-122"/>
            </a:endParaRPr>
          </a:p>
          <a:p>
            <a:pPr fontAlgn="base">
              <a:buNone/>
            </a:pPr>
            <a:r>
              <a:rPr lang="zh-CN" altLang="en-US" sz="5100" strike="noStrike" noProof="1">
                <a:solidFill>
                  <a:srgbClr val="6699FF"/>
                </a:solidFill>
                <a:ea typeface="华文行楷" pitchFamily="2" charset="-122"/>
              </a:rPr>
              <a:t>空</a:t>
            </a:r>
            <a:endParaRPr lang="zh-CN" altLang="en-US" sz="5100" strike="noStrike" noProof="1">
              <a:solidFill>
                <a:srgbClr val="6699FF"/>
              </a:solidFill>
              <a:ea typeface="华文行楷" pitchFamily="2" charset="-122"/>
            </a:endParaRPr>
          </a:p>
          <a:p>
            <a:pPr fontAlgn="base">
              <a:buNone/>
            </a:pPr>
            <a:r>
              <a:rPr lang="zh-CN" altLang="en-US" sz="5100" strike="noStrike" noProof="1">
                <a:solidFill>
                  <a:srgbClr val="6699FF"/>
                </a:solidFill>
                <a:ea typeface="华文行楷" pitchFamily="2" charset="-122"/>
              </a:rPr>
              <a:t>蒙</a:t>
            </a:r>
            <a:endParaRPr lang="zh-CN" altLang="en-US" sz="5100" strike="noStrike" noProof="1">
              <a:solidFill>
                <a:srgbClr val="6699FF"/>
              </a:solidFill>
              <a:ea typeface="华文行楷" pitchFamily="2" charset="-122"/>
            </a:endParaRPr>
          </a:p>
        </p:txBody>
      </p:sp>
      <p:sp>
        <p:nvSpPr>
          <p:cNvPr id="31747" name="文本框 21508"/>
          <p:cNvSpPr txBox="1"/>
          <p:nvPr/>
        </p:nvSpPr>
        <p:spPr>
          <a:xfrm>
            <a:off x="1908175" y="549275"/>
            <a:ext cx="5256213" cy="1066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雨天的西湖，云雾迷茫，别有一番奇妙的景色。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2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507">
                                            <p:txEl>
                                              <p:charRg st="2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507">
                                            <p:txEl>
                                              <p:charRg st="4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6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507">
                                            <p:txEl>
                                              <p:charRg st="6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48129" descr="雨后的西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6875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48130"/>
          <p:cNvSpPr txBox="1"/>
          <p:nvPr/>
        </p:nvSpPr>
        <p:spPr>
          <a:xfrm>
            <a:off x="615950" y="271463"/>
            <a:ext cx="5468938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文本框 48131"/>
          <p:cNvSpPr txBox="1"/>
          <p:nvPr/>
        </p:nvSpPr>
        <p:spPr>
          <a:xfrm>
            <a:off x="1116013" y="765175"/>
            <a:ext cx="6888162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TW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山色空濛雨亦（</a:t>
            </a:r>
            <a:r>
              <a:rPr lang="en-US" altLang="x-none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yì</a:t>
            </a:r>
            <a:r>
              <a:rPr lang="zh-TW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）奇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611188" y="1844675"/>
            <a:ext cx="6664325" cy="519113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1、诗句中哪个字提示了我们天气？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539750" y="3141663"/>
            <a:ext cx="6808788" cy="457200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2、诗人告诉我们雨天的西湖是什么样的？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6" name="矩形 48135"/>
          <p:cNvSpPr/>
          <p:nvPr/>
        </p:nvSpPr>
        <p:spPr>
          <a:xfrm>
            <a:off x="1258888" y="2420938"/>
            <a:ext cx="1798637" cy="579437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</a:t>
            </a: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雨天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116013" y="3716338"/>
            <a:ext cx="4176712" cy="579437"/>
          </a:xfrm>
          <a:prstGeom prst="rect">
            <a:avLst/>
          </a:prstGeom>
          <a:solidFill>
            <a:srgbClr val="EAEAEA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山色空蒙</a:t>
            </a: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山色迷茫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8" name="矩形 48137"/>
          <p:cNvSpPr/>
          <p:nvPr/>
        </p:nvSpPr>
        <p:spPr>
          <a:xfrm>
            <a:off x="0" y="6324600"/>
            <a:ext cx="7275513" cy="6397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山色迷茫的雨天景色也很奇妙。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bldLvl="0" animBg="1"/>
      <p:bldP spid="48135" grpId="0" bldLvl="0" animBg="1"/>
      <p:bldP spid="48136" grpId="0" bldLvl="0" animBg="1"/>
      <p:bldP spid="48137" grpId="0" bldLvl="0" animBg="1"/>
      <p:bldP spid="4813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22529"/>
          <p:cNvSpPr/>
          <p:nvPr/>
        </p:nvSpPr>
        <p:spPr>
          <a:xfrm>
            <a:off x="3419475" y="3141663"/>
            <a:ext cx="865188" cy="5032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2531" name="组合 22530"/>
          <p:cNvGrpSpPr/>
          <p:nvPr/>
        </p:nvGrpSpPr>
        <p:grpSpPr>
          <a:xfrm>
            <a:off x="0" y="3175"/>
            <a:ext cx="9144000" cy="6823075"/>
            <a:chOff x="0" y="0"/>
            <a:chExt cx="5760" cy="3085"/>
          </a:xfrm>
        </p:grpSpPr>
        <p:pic>
          <p:nvPicPr>
            <p:cNvPr id="33795" name="图片 22531" descr="苏1"/>
            <p:cNvPicPr>
              <a:picLocks noChangeAspect="1"/>
            </p:cNvPicPr>
            <p:nvPr/>
          </p:nvPicPr>
          <p:blipFill>
            <a:blip r:embed="rId1"/>
            <a:srcRect t="10092" b="18495"/>
            <a:stretch>
              <a:fillRect/>
            </a:stretch>
          </p:blipFill>
          <p:spPr>
            <a:xfrm>
              <a:off x="0" y="0"/>
              <a:ext cx="5760" cy="30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6" name="矩形 22532"/>
            <p:cNvSpPr/>
            <p:nvPr/>
          </p:nvSpPr>
          <p:spPr>
            <a:xfrm>
              <a:off x="0" y="0"/>
              <a:ext cx="5760" cy="3084"/>
            </a:xfrm>
            <a:prstGeom prst="rect">
              <a:avLst/>
            </a:prstGeom>
            <a:solidFill>
              <a:schemeClr val="accent1">
                <a:alpha val="48000"/>
              </a:schemeClr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4" name="矩形 22533"/>
          <p:cNvSpPr/>
          <p:nvPr/>
        </p:nvSpPr>
        <p:spPr>
          <a:xfrm>
            <a:off x="2555875" y="2133600"/>
            <a:ext cx="4562475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水光潋滟晴方好，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山色        雨亦奇。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7" name="矩形 22536"/>
          <p:cNvSpPr/>
          <p:nvPr/>
        </p:nvSpPr>
        <p:spPr>
          <a:xfrm>
            <a:off x="3348038" y="213360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潋滟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8" name="矩形 22537"/>
          <p:cNvSpPr/>
          <p:nvPr/>
        </p:nvSpPr>
        <p:spPr>
          <a:xfrm>
            <a:off x="3348038" y="30686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空蒙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3348038" y="30686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空蒙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288" y="4100513"/>
            <a:ext cx="7845425" cy="1919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在眼光的照耀下，湖水波光粼粼，晴天的景色是多么美好。山色空蒙，雨中的景致也很奇妙。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2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8"/>
                  </p:tgtEl>
                </p:cond>
              </p:nextCondLst>
            </p:seq>
          </p:childTnLst>
        </p:cTn>
      </p:par>
    </p:tnLst>
    <p:bldLst>
      <p:bldP spid="22538" grpId="0"/>
      <p:bldP spid="22539" grpId="0"/>
      <p:bldP spid="22534" grpId="0"/>
      <p:bldP spid="22537" grpId="0"/>
      <p:bldP spid="22539" grpId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04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框 23554"/>
          <p:cNvSpPr txBox="1"/>
          <p:nvPr/>
        </p:nvSpPr>
        <p:spPr>
          <a:xfrm>
            <a:off x="2339975" y="1412875"/>
            <a:ext cx="56880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2916238" y="981075"/>
            <a:ext cx="3892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欲把西湖比西子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16385" descr="659358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860" y="473075"/>
            <a:ext cx="7419340" cy="542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矩形 16386"/>
          <p:cNvSpPr/>
          <p:nvPr/>
        </p:nvSpPr>
        <p:spPr>
          <a:xfrm>
            <a:off x="3194050" y="1890713"/>
            <a:ext cx="4716463" cy="3200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西施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与王昭君、貂蝉、杨玉环并称为中国古代四大美女，其中西施居首，是美的化身和代名词。“沉鱼”据说是西施在河边浣纱，鱼儿看到西施的美貌以后都忘记了游动，沉了下去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600" b="1" dirty="0">
                <a:solidFill>
                  <a:srgbClr val="FF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FF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643729_12063502504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53600" cy="714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/>
          <p:cNvSpPr/>
          <p:nvPr/>
        </p:nvSpPr>
        <p:spPr>
          <a:xfrm>
            <a:off x="1019175" y="336550"/>
            <a:ext cx="7715250" cy="54864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p>
            <a:pPr lvl="0" indent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苏轼（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1037-1101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）字子瞻，一字和仲，号东坡居士。眉州眉山（今四川眉山县）人。北宋文学家、知名画家，“唐宋八大家”之一。与其父洵、弟辙，合称“三苏”。</a:t>
            </a:r>
            <a:r>
              <a:rPr lang="en-US" altLang="x-none" sz="4000" b="1">
                <a:latin typeface="宋体" panose="02010600030101010101" pitchFamily="2" charset="-122"/>
                <a:ea typeface="宋体" panose="02010600030101010101" pitchFamily="2" charset="-122"/>
              </a:rPr>
              <a:t>诗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清新豪健，善用夸张比喻，在艺术表现方面独具风格。有《东坡七集》《东坡乐府》等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1192_1247889134KKq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4975" cy="699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2771775" y="981075"/>
            <a:ext cx="793750" cy="42481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淡妆浓抹总相宜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23553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0" y="0"/>
            <a:ext cx="92138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文本框 23554"/>
          <p:cNvSpPr txBox="1"/>
          <p:nvPr/>
        </p:nvSpPr>
        <p:spPr>
          <a:xfrm>
            <a:off x="1619250" y="404813"/>
            <a:ext cx="5975350" cy="2066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5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欲把西湖比西子，</a:t>
            </a:r>
            <a:endParaRPr lang="zh-CN" altLang="en-US" sz="5400" b="1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5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淡妆浓抹总相宜。</a:t>
            </a:r>
            <a:endParaRPr lang="zh-CN" altLang="en-US" sz="5400" b="1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1706563" y="2852738"/>
            <a:ext cx="4449762" cy="700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欲：如果，想要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1692275" y="3502025"/>
            <a:ext cx="4762500" cy="700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西子：西施。</a:t>
            </a:r>
            <a:endParaRPr lang="zh-CN" altLang="en-US" sz="4000" b="1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1692275" y="4221163"/>
            <a:ext cx="47513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淡妆：淡雅的装束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1692275" y="4941888"/>
            <a:ext cx="51117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浓抹：浓艳的打扮。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1692275" y="5607050"/>
            <a:ext cx="327025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相宜：适宜。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  <p:bldP spid="23557" grpId="0"/>
      <p:bldP spid="23558" grpId="0" bldLvl="0"/>
      <p:bldP spid="23559" grpId="0" bldLvl="0"/>
      <p:bldP spid="23560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占位符 15361"/>
          <p:cNvSpPr>
            <a:spLocks noGrp="1"/>
          </p:cNvSpPr>
          <p:nvPr>
            <p:ph idx="1"/>
          </p:nvPr>
        </p:nvSpPr>
        <p:spPr>
          <a:xfrm>
            <a:off x="612775" y="981075"/>
            <a:ext cx="8532813" cy="4114800"/>
          </a:xfrm>
        </p:spPr>
        <p:txBody>
          <a:bodyPr vert="horz" wrap="square" anchor="t"/>
          <a:p>
            <a:pPr fontAlgn="base">
              <a:lnSpc>
                <a:spcPct val="90000"/>
              </a:lnSpc>
              <a:buNone/>
            </a:pPr>
            <a:r>
              <a:rPr lang="zh-CN" altLang="en-US" sz="4000" strike="noStrike" noProof="1" dirty="0">
                <a:solidFill>
                  <a:srgbClr val="FF3300"/>
                </a:solidFill>
                <a:latin typeface="宋体" panose="02010600030101010101" pitchFamily="2" charset="-122"/>
              </a:rPr>
              <a:t>欲把西湖比</a:t>
            </a:r>
            <a:r>
              <a:rPr lang="zh-CN" altLang="en-US" sz="4000" u="sng" strike="noStrike" noProof="1" dirty="0">
                <a:solidFill>
                  <a:srgbClr val="FF3300"/>
                </a:solidFill>
                <a:latin typeface="宋体" panose="02010600030101010101" pitchFamily="2" charset="-122"/>
              </a:rPr>
              <a:t>西子</a:t>
            </a:r>
            <a:r>
              <a:rPr lang="zh-CN" altLang="en-US" sz="4000" strike="noStrike" noProof="1" dirty="0">
                <a:solidFill>
                  <a:srgbClr val="FF3300"/>
                </a:solidFill>
                <a:latin typeface="宋体" panose="02010600030101010101" pitchFamily="2" charset="-122"/>
              </a:rPr>
              <a:t>，淡妆浓抹总</a:t>
            </a:r>
            <a:r>
              <a:rPr lang="zh-CN" altLang="en-US" sz="4000" u="sng" strike="noStrike" noProof="1" dirty="0">
                <a:solidFill>
                  <a:srgbClr val="FF3300"/>
                </a:solidFill>
                <a:latin typeface="宋体" panose="02010600030101010101" pitchFamily="2" charset="-122"/>
              </a:rPr>
              <a:t>相宜</a:t>
            </a:r>
            <a:r>
              <a:rPr lang="zh-CN" altLang="en-US" sz="4000" strike="noStrike" noProof="1" dirty="0">
                <a:solidFill>
                  <a:srgbClr val="FF3300"/>
                </a:solidFill>
                <a:latin typeface="宋体" panose="02010600030101010101" pitchFamily="2" charset="-122"/>
              </a:rPr>
              <a:t>。</a:t>
            </a:r>
            <a:endParaRPr lang="zh-CN" altLang="en-US" sz="4000" strike="noStrike" noProof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  <a:buNone/>
            </a:pPr>
            <a:endParaRPr lang="zh-CN" altLang="en-US" sz="2800" b="1" strike="noStrike" noProof="1" dirty="0">
              <a:latin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  <a:buNone/>
            </a:pPr>
            <a:r>
              <a:rPr lang="zh-CN" altLang="en-US" sz="2800" b="1" strike="noStrike" noProof="1" dirty="0">
                <a:latin typeface="宋体" panose="02010600030101010101" pitchFamily="2" charset="-122"/>
              </a:rPr>
              <a:t>       </a:t>
            </a:r>
            <a:r>
              <a:rPr lang="zh-CN" altLang="en-US" sz="4000" b="1" strike="noStrike" noProof="1" dirty="0">
                <a:latin typeface="宋体" panose="02010600030101010101" pitchFamily="2" charset="-122"/>
              </a:rPr>
              <a:t>如果把西湖比作西施，不论她是淡雅的装束，还是浓艳的打扮，都是一样光彩照人。</a:t>
            </a:r>
            <a:endParaRPr lang="zh-CN" altLang="en-US" sz="4000" b="1" strike="noStrike" noProof="1" dirty="0">
              <a:latin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  <a:buNone/>
            </a:pPr>
            <a:r>
              <a:rPr lang="zh-CN" altLang="en-US" sz="2800" b="1" strike="noStrike" noProof="1" dirty="0">
                <a:latin typeface="宋体" panose="02010600030101010101" pitchFamily="2" charset="-122"/>
              </a:rPr>
              <a:t>                                      </a:t>
            </a:r>
            <a:r>
              <a:rPr lang="zh-CN" altLang="en-US" sz="2800" b="1" strike="noStrike" noProof="1" dirty="0">
                <a:latin typeface="宋体" panose="02010600030101010101" pitchFamily="2" charset="-122"/>
                <a:hlinkClick r:id="rId1" action="ppaction://hlinksldjump"/>
              </a:rPr>
              <a:t>悟诗境</a:t>
            </a:r>
            <a:endParaRPr lang="zh-CN" altLang="en-US" sz="2800" b="1" strike="noStrike" noProof="1" dirty="0">
              <a:latin typeface="宋体" panose="02010600030101010101" pitchFamily="2" charset="-122"/>
            </a:endParaRPr>
          </a:p>
          <a:p>
            <a:pPr fontAlgn="base">
              <a:lnSpc>
                <a:spcPct val="90000"/>
              </a:lnSpc>
            </a:pPr>
            <a:endParaRPr lang="zh-CN" altLang="en-US" sz="2000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84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>
                                            <p:txEl>
                                              <p:charRg st="84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charRg st="84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1" name="组合 26625"/>
          <p:cNvGrpSpPr/>
          <p:nvPr/>
        </p:nvGrpSpPr>
        <p:grpSpPr>
          <a:xfrm>
            <a:off x="0" y="981075"/>
            <a:ext cx="9144000" cy="4897438"/>
            <a:chOff x="0" y="0"/>
            <a:chExt cx="5760" cy="3085"/>
          </a:xfrm>
        </p:grpSpPr>
        <p:pic>
          <p:nvPicPr>
            <p:cNvPr id="40962" name="图片 26626" descr="苏1"/>
            <p:cNvPicPr>
              <a:picLocks noChangeAspect="1"/>
            </p:cNvPicPr>
            <p:nvPr/>
          </p:nvPicPr>
          <p:blipFill>
            <a:blip r:embed="rId1"/>
            <a:srcRect t="10092" b="18495"/>
            <a:stretch>
              <a:fillRect/>
            </a:stretch>
          </p:blipFill>
          <p:spPr>
            <a:xfrm>
              <a:off x="0" y="0"/>
              <a:ext cx="5760" cy="30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3" name="矩形 26627"/>
            <p:cNvSpPr/>
            <p:nvPr/>
          </p:nvSpPr>
          <p:spPr>
            <a:xfrm>
              <a:off x="0" y="0"/>
              <a:ext cx="5760" cy="3084"/>
            </a:xfrm>
            <a:prstGeom prst="rect">
              <a:avLst/>
            </a:prstGeom>
            <a:solidFill>
              <a:schemeClr val="accent1">
                <a:alpha val="48000"/>
              </a:schemeClr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0964" name="文本框 26628"/>
          <p:cNvSpPr txBox="1"/>
          <p:nvPr/>
        </p:nvSpPr>
        <p:spPr>
          <a:xfrm>
            <a:off x="2843213" y="1196975"/>
            <a:ext cx="35290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饮湖上初晴后雨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5" name="文本框 26629"/>
          <p:cNvSpPr txBox="1"/>
          <p:nvPr/>
        </p:nvSpPr>
        <p:spPr>
          <a:xfrm>
            <a:off x="2916238" y="2420938"/>
            <a:ext cx="3529012" cy="2774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水光潋滟晴方好，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山色空蒙雨亦奇。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欲把西湖比西子，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淡妆浓抹总相宜。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0966" name="文本框 26630"/>
          <p:cNvSpPr txBox="1"/>
          <p:nvPr/>
        </p:nvSpPr>
        <p:spPr>
          <a:xfrm>
            <a:off x="4643438" y="1989138"/>
            <a:ext cx="208915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宋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] </a:t>
            </a: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苏轼</a:t>
            </a:r>
            <a:endParaRPr lang="zh-CN" altLang="en-US" sz="2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1439863" y="676275"/>
            <a:ext cx="6243637" cy="204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诗歌审美三法：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第一法、读中感受诗歌韵律美。第二法、想象中感受诗歌画面美。第三法、用心体会诗歌意境美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占位符 27649"/>
          <p:cNvSpPr>
            <a:spLocks noGrp="1"/>
          </p:cNvSpPr>
          <p:nvPr>
            <p:ph idx="1"/>
          </p:nvPr>
        </p:nvSpPr>
        <p:spPr>
          <a:xfrm>
            <a:off x="179388" y="2924175"/>
            <a:ext cx="8496300" cy="2519363"/>
          </a:xfrm>
        </p:spPr>
        <p:txBody>
          <a:bodyPr anchor="t"/>
          <a:p>
            <a:pPr>
              <a:buNone/>
            </a:pPr>
            <a:endParaRPr lang="zh-CN" altLang="en-US" sz="16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  <a:p>
            <a:pPr>
              <a:buNone/>
            </a:pPr>
            <a:endParaRPr lang="zh-CN" altLang="en-US" sz="14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3010" name="横卷形 27650"/>
          <p:cNvSpPr/>
          <p:nvPr/>
        </p:nvSpPr>
        <p:spPr>
          <a:xfrm>
            <a:off x="539750" y="0"/>
            <a:ext cx="8064500" cy="3284538"/>
          </a:xfrm>
          <a:prstGeom prst="horizontalScroll">
            <a:avLst>
              <a:gd name="adj" fmla="val 12500"/>
            </a:avLst>
          </a:prstGeom>
          <a:solidFill>
            <a:srgbClr val="FF99CC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indent="0" algn="ctr"/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饮湖上初晴后雨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宋  苏轼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水光潋滟晴方好，山色空蒙雨亦奇。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欲把西湖比西子，淡妆浓抹总相宜。</a:t>
            </a:r>
            <a:endParaRPr lang="zh-CN" altLang="en-US" sz="3600" b="1">
              <a:solidFill>
                <a:srgbClr val="000099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3011" name="横卷形 27651"/>
          <p:cNvSpPr/>
          <p:nvPr/>
        </p:nvSpPr>
        <p:spPr>
          <a:xfrm>
            <a:off x="1979613" y="4652963"/>
            <a:ext cx="1028700" cy="1143000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流程图: 可选过程 27652"/>
          <p:cNvSpPr/>
          <p:nvPr/>
        </p:nvSpPr>
        <p:spPr>
          <a:xfrm>
            <a:off x="2195513" y="5229225"/>
            <a:ext cx="2376487" cy="936625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none" anchor="ctr"/>
          <a:p>
            <a:pPr marL="342900" lvl="0" indent="-342900" algn="ctr">
              <a:spcBef>
                <a:spcPct val="20000"/>
              </a:spcBef>
            </a:pPr>
            <a:endParaRPr lang="zh-CN" altLang="en-US" sz="2400" b="1">
              <a:solidFill>
                <a:schemeClr val="tx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3013" name="文本框 27653"/>
          <p:cNvSpPr txBox="1"/>
          <p:nvPr/>
        </p:nvSpPr>
        <p:spPr>
          <a:xfrm>
            <a:off x="395288" y="3213100"/>
            <a:ext cx="874871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题目中的“后雨”就是“雨后” ， “初晴后雨”即雨后初晴。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4" name="文本框 27654"/>
          <p:cNvSpPr txBox="1"/>
          <p:nvPr/>
        </p:nvSpPr>
        <p:spPr>
          <a:xfrm>
            <a:off x="395288" y="4941888"/>
            <a:ext cx="8570912" cy="2895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lvl="0" indent="-342900">
              <a:spcBef>
                <a:spcPct val="2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B题目中的 “初晴后雨”意思是起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初阳光明丽，后来下起了雨。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endParaRPr lang="zh-CN" altLang="en-US" sz="40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占位符 29697"/>
          <p:cNvSpPr>
            <a:spLocks noGrp="1"/>
          </p:cNvSpPr>
          <p:nvPr>
            <p:ph idx="1"/>
          </p:nvPr>
        </p:nvSpPr>
        <p:spPr>
          <a:xfrm>
            <a:off x="179388" y="2924175"/>
            <a:ext cx="8496300" cy="2519363"/>
          </a:xfrm>
        </p:spPr>
        <p:txBody>
          <a:bodyPr anchor="t"/>
          <a:p>
            <a:pPr>
              <a:buNone/>
            </a:pPr>
            <a:endParaRPr lang="zh-CN" altLang="en-US" sz="16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  <a:p>
            <a:pPr>
              <a:buNone/>
            </a:pPr>
            <a:endParaRPr lang="zh-CN" altLang="en-US" sz="14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4034" name="横卷形 29698"/>
          <p:cNvSpPr/>
          <p:nvPr/>
        </p:nvSpPr>
        <p:spPr>
          <a:xfrm>
            <a:off x="539750" y="0"/>
            <a:ext cx="8064500" cy="3284538"/>
          </a:xfrm>
          <a:prstGeom prst="horizontalScroll">
            <a:avLst>
              <a:gd name="adj" fmla="val 12500"/>
            </a:avLst>
          </a:prstGeom>
          <a:solidFill>
            <a:srgbClr val="FF99CC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indent="0" algn="ctr"/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饮湖上初晴后雨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宋  苏轼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水光潋滟晴方好，山色空蒙雨亦奇。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欲把西湖比西子，淡妆浓抹总相宜。</a:t>
            </a:r>
            <a:endParaRPr lang="zh-CN" altLang="en-US" sz="3600" b="1">
              <a:solidFill>
                <a:srgbClr val="000099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4035" name="横卷形 29699"/>
          <p:cNvSpPr/>
          <p:nvPr/>
        </p:nvSpPr>
        <p:spPr>
          <a:xfrm>
            <a:off x="1979613" y="4652963"/>
            <a:ext cx="1028700" cy="1143000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流程图: 可选过程 29700"/>
          <p:cNvSpPr/>
          <p:nvPr/>
        </p:nvSpPr>
        <p:spPr>
          <a:xfrm>
            <a:off x="2195513" y="5229225"/>
            <a:ext cx="2376487" cy="936625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none" anchor="ctr"/>
          <a:p>
            <a:pPr marL="342900" lvl="0" indent="-342900" algn="ctr">
              <a:spcBef>
                <a:spcPct val="20000"/>
              </a:spcBef>
            </a:pPr>
            <a:endParaRPr lang="zh-CN" altLang="en-US" sz="2400" b="1">
              <a:solidFill>
                <a:schemeClr val="tx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37" name="文本框 29701"/>
          <p:cNvSpPr txBox="1"/>
          <p:nvPr/>
        </p:nvSpPr>
        <p:spPr>
          <a:xfrm>
            <a:off x="468313" y="3141663"/>
            <a:ext cx="8570912" cy="3041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A第二句说雨中的山云雾迷茫似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有若无，非常奇怪。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4038" name="文本框 29702"/>
          <p:cNvSpPr txBox="1"/>
          <p:nvPr/>
        </p:nvSpPr>
        <p:spPr>
          <a:xfrm>
            <a:off x="323850" y="4652963"/>
            <a:ext cx="8570913" cy="304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lvl="0" indent="-342900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B第二句说雨中的山云雾迷茫，似有若无非常奇妙。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endParaRPr lang="zh-CN" altLang="en-US" sz="4400" b="1" dirty="0">
              <a:latin typeface="Comic Sans MS" panose="030F0702030302020204" pitchFamily="66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占位符 31745"/>
          <p:cNvSpPr>
            <a:spLocks noGrp="1"/>
          </p:cNvSpPr>
          <p:nvPr>
            <p:ph idx="1"/>
          </p:nvPr>
        </p:nvSpPr>
        <p:spPr>
          <a:xfrm>
            <a:off x="179388" y="2924175"/>
            <a:ext cx="8496300" cy="2519363"/>
          </a:xfrm>
        </p:spPr>
        <p:txBody>
          <a:bodyPr anchor="t"/>
          <a:p>
            <a:pPr>
              <a:buNone/>
            </a:pPr>
            <a:endParaRPr lang="zh-CN" altLang="en-US" sz="16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  <a:p>
            <a:pPr>
              <a:buNone/>
            </a:pPr>
            <a:endParaRPr lang="zh-CN" altLang="en-US" sz="14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5058" name="横卷形 31746"/>
          <p:cNvSpPr/>
          <p:nvPr/>
        </p:nvSpPr>
        <p:spPr>
          <a:xfrm>
            <a:off x="539750" y="0"/>
            <a:ext cx="8064500" cy="3284538"/>
          </a:xfrm>
          <a:prstGeom prst="horizontalScroll">
            <a:avLst>
              <a:gd name="adj" fmla="val 12500"/>
            </a:avLst>
          </a:prstGeom>
          <a:solidFill>
            <a:srgbClr val="FF99CC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indent="0" algn="ctr"/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饮湖上初晴后雨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宋  苏轼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水光潋滟晴方好，山色空蒙雨亦奇。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欲把西湖比西子，淡妆浓抹总相宜。</a:t>
            </a:r>
            <a:endParaRPr lang="zh-CN" altLang="en-US" sz="3600" b="1">
              <a:solidFill>
                <a:srgbClr val="000099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5059" name="横卷形 31747"/>
          <p:cNvSpPr/>
          <p:nvPr/>
        </p:nvSpPr>
        <p:spPr>
          <a:xfrm>
            <a:off x="1979613" y="4652963"/>
            <a:ext cx="1028700" cy="1143000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流程图: 可选过程 31748"/>
          <p:cNvSpPr/>
          <p:nvPr/>
        </p:nvSpPr>
        <p:spPr>
          <a:xfrm>
            <a:off x="2195513" y="5229225"/>
            <a:ext cx="2376487" cy="936625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none" anchor="ctr"/>
          <a:p>
            <a:pPr marL="342900" lvl="0" indent="-342900" algn="ctr">
              <a:spcBef>
                <a:spcPct val="20000"/>
              </a:spcBef>
            </a:pPr>
            <a:endParaRPr lang="zh-CN" altLang="en-US" sz="2400" b="1">
              <a:solidFill>
                <a:schemeClr val="tx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5061" name="文本框 31749"/>
          <p:cNvSpPr txBox="1"/>
          <p:nvPr/>
        </p:nvSpPr>
        <p:spPr>
          <a:xfrm>
            <a:off x="395288" y="3213100"/>
            <a:ext cx="8570912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A后两句把西湖比作西子，是因为它们同有一个“西”字。 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2" name="文本框 31750"/>
          <p:cNvSpPr txBox="1"/>
          <p:nvPr/>
        </p:nvSpPr>
        <p:spPr>
          <a:xfrm>
            <a:off x="323850" y="4870450"/>
            <a:ext cx="8570913" cy="1766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B后两句把西施比作西湖，主要 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是因为她们一样的灵秀美丽。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占位符 33793"/>
          <p:cNvSpPr>
            <a:spLocks noGrp="1"/>
          </p:cNvSpPr>
          <p:nvPr>
            <p:ph idx="1"/>
          </p:nvPr>
        </p:nvSpPr>
        <p:spPr>
          <a:xfrm>
            <a:off x="179388" y="2924175"/>
            <a:ext cx="8496300" cy="2519363"/>
          </a:xfrm>
        </p:spPr>
        <p:txBody>
          <a:bodyPr anchor="t"/>
          <a:p>
            <a:pPr>
              <a:buNone/>
            </a:pPr>
            <a:endParaRPr lang="zh-CN" altLang="en-US" sz="16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  <a:p>
            <a:pPr>
              <a:buNone/>
            </a:pPr>
            <a:endParaRPr lang="zh-CN" altLang="en-US" sz="1400" b="1">
              <a:solidFill>
                <a:schemeClr val="tx2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6082" name="横卷形 33794"/>
          <p:cNvSpPr/>
          <p:nvPr/>
        </p:nvSpPr>
        <p:spPr>
          <a:xfrm>
            <a:off x="539750" y="0"/>
            <a:ext cx="8064500" cy="3284538"/>
          </a:xfrm>
          <a:prstGeom prst="horizontalScroll">
            <a:avLst>
              <a:gd name="adj" fmla="val 12500"/>
            </a:avLst>
          </a:prstGeom>
          <a:solidFill>
            <a:srgbClr val="FF99CC">
              <a:alpha val="29999"/>
            </a:srgbClr>
          </a:solidFill>
          <a:ln w="9525">
            <a:noFill/>
          </a:ln>
        </p:spPr>
        <p:txBody>
          <a:bodyPr wrap="none" anchor="ctr"/>
          <a:p>
            <a:pPr lvl="0" indent="0" algn="ctr"/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饮湖上初晴后雨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宋  苏轼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水光潋滟晴方好，山色空蒙雨亦奇。</a:t>
            </a:r>
            <a:b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</a:br>
            <a:r>
              <a:rPr lang="zh-CN" altLang="en-US" sz="3600" b="1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欲把西湖比西子，淡妆浓抹总相宜。</a:t>
            </a:r>
            <a:endParaRPr lang="zh-CN" altLang="en-US" sz="3600" b="1">
              <a:solidFill>
                <a:srgbClr val="000099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46083" name="横卷形 33795"/>
          <p:cNvSpPr/>
          <p:nvPr/>
        </p:nvSpPr>
        <p:spPr>
          <a:xfrm>
            <a:off x="1979613" y="4652963"/>
            <a:ext cx="1028700" cy="1143000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流程图: 可选过程 33796"/>
          <p:cNvSpPr/>
          <p:nvPr/>
        </p:nvSpPr>
        <p:spPr>
          <a:xfrm>
            <a:off x="2195513" y="5229225"/>
            <a:ext cx="2376487" cy="936625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none" anchor="ctr"/>
          <a:p>
            <a:pPr marL="342900" lvl="0" indent="-342900" algn="ctr">
              <a:spcBef>
                <a:spcPct val="20000"/>
              </a:spcBef>
            </a:pPr>
            <a:endParaRPr lang="zh-CN" altLang="en-US" sz="2400" b="1">
              <a:solidFill>
                <a:schemeClr val="tx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6085" name="文本框 33797"/>
          <p:cNvSpPr txBox="1"/>
          <p:nvPr/>
        </p:nvSpPr>
        <p:spPr>
          <a:xfrm>
            <a:off x="539750" y="3141663"/>
            <a:ext cx="8570913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lvl="0" indent="-34290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A从修辞手法来看，第三、四两句都是比喻。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6" name="文本框 33798"/>
          <p:cNvSpPr txBox="1"/>
          <p:nvPr/>
        </p:nvSpPr>
        <p:spPr>
          <a:xfrm>
            <a:off x="-106362" y="4797425"/>
            <a:ext cx="8569325" cy="1498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lvl="0" indent="-342900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B从修辞手法来看，三、四两句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分别是比喻和拟人。 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7bfdd8501e8a0a2a1138c2f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0325" y="-241300"/>
            <a:ext cx="11160125" cy="836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35842"/>
          <p:cNvSpPr/>
          <p:nvPr/>
        </p:nvSpPr>
        <p:spPr>
          <a:xfrm>
            <a:off x="1765300" y="1701800"/>
            <a:ext cx="7056438" cy="478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课堂总结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本诗通过作者对西湖晴天和雨天不同景色的描写，以及以西施比西湖，形象地表现了西湖的美，表达了作者对西湖的赞美，对祖国大好河山的热爱。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9217" descr="{7794437B-71CF-481A-B752-6DEC0138A495}"/>
          <p:cNvPicPr>
            <a:picLocks noChangeAspect="1"/>
          </p:cNvPicPr>
          <p:nvPr/>
        </p:nvPicPr>
        <p:blipFill>
          <a:blip r:embed="rId1">
            <a:lum contrast="-30000"/>
          </a:blip>
          <a:stretch>
            <a:fillRect/>
          </a:stretch>
        </p:blipFill>
        <p:spPr>
          <a:xfrm>
            <a:off x="0" y="-241300"/>
            <a:ext cx="9144000" cy="685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9218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zh-CN" altLang="en-US" sz="5600" strike="noStrike" noProof="1">
                <a:ea typeface="楷体_GB2312" pitchFamily="49" charset="-122"/>
              </a:rPr>
              <a:t>饮湖上初晴后雨</a:t>
            </a:r>
            <a:endParaRPr lang="zh-CN" altLang="en-US" sz="5600" strike="noStrike" noProof="1">
              <a:ea typeface="楷体_GB2312" pitchFamily="49" charset="-122"/>
            </a:endParaRPr>
          </a:p>
        </p:txBody>
      </p:sp>
      <p:sp>
        <p:nvSpPr>
          <p:cNvPr id="9220" name="文本占位符 9219"/>
          <p:cNvSpPr>
            <a:spLocks noGrp="1"/>
          </p:cNvSpPr>
          <p:nvPr>
            <p:ph idx="1"/>
          </p:nvPr>
        </p:nvSpPr>
        <p:spPr>
          <a:xfrm>
            <a:off x="179388" y="1516063"/>
            <a:ext cx="8964613" cy="4144963"/>
          </a:xfrm>
        </p:spPr>
        <p:txBody>
          <a:bodyPr/>
          <a:p>
            <a:pPr algn="ctr" fontAlgn="base">
              <a:buNone/>
            </a:pPr>
            <a:r>
              <a:rPr lang="zh-CN" altLang="en-US" strike="noStrike" noProof="1"/>
              <a:t>苏轼</a:t>
            </a:r>
            <a:endParaRPr lang="zh-CN" altLang="en-US" strike="noStrike" noProof="1"/>
          </a:p>
          <a:p>
            <a:pPr algn="ctr" fontAlgn="base">
              <a:buNone/>
            </a:pPr>
            <a:endParaRPr lang="zh-CN" altLang="en-US" sz="1900" strike="noStrike" noProof="1"/>
          </a:p>
          <a:p>
            <a:pPr algn="ctr" fontAlgn="base">
              <a:buNone/>
            </a:pPr>
            <a:r>
              <a:rPr lang="zh-CN" altLang="en-US" sz="4700" strike="noStrike" noProof="1">
                <a:ea typeface="楷体_GB2312" pitchFamily="49" charset="-122"/>
              </a:rPr>
              <a:t>               晴方好，</a:t>
            </a:r>
            <a:endParaRPr lang="zh-CN" altLang="en-US" sz="4700" strike="noStrike" noProof="1">
              <a:ea typeface="楷体_GB2312" pitchFamily="49" charset="-122"/>
            </a:endParaRPr>
          </a:p>
          <a:p>
            <a:pPr algn="ctr" fontAlgn="base">
              <a:buNone/>
            </a:pPr>
            <a:r>
              <a:rPr lang="zh-CN" altLang="en-US" sz="4700" strike="noStrike" noProof="1">
                <a:ea typeface="楷体_GB2312" pitchFamily="49" charset="-122"/>
              </a:rPr>
              <a:t>               雨亦奇。</a:t>
            </a:r>
            <a:endParaRPr lang="zh-CN" altLang="en-US" sz="4700" strike="noStrike" noProof="1">
              <a:ea typeface="楷体_GB2312" pitchFamily="49" charset="-122"/>
            </a:endParaRPr>
          </a:p>
          <a:p>
            <a:pPr algn="ctr" fontAlgn="base">
              <a:buNone/>
            </a:pPr>
            <a:r>
              <a:rPr lang="zh-CN" altLang="en-US" sz="4700" strike="noStrike" noProof="1">
                <a:ea typeface="楷体_GB2312" pitchFamily="49" charset="-122"/>
              </a:rPr>
              <a:t>欲把西湖比西子，</a:t>
            </a:r>
            <a:endParaRPr lang="zh-CN" altLang="en-US" sz="1900" strike="noStrike" noProof="1">
              <a:ea typeface="楷体_GB2312" pitchFamily="49" charset="-122"/>
            </a:endParaRPr>
          </a:p>
          <a:p>
            <a:pPr algn="ctr" fontAlgn="base">
              <a:buNone/>
            </a:pPr>
            <a:r>
              <a:rPr lang="zh-CN" altLang="en-US" sz="4700" strike="noStrike" noProof="1">
                <a:ea typeface="楷体_GB2312" pitchFamily="49" charset="-122"/>
              </a:rPr>
              <a:t>淡妆浓抹总相宜。</a:t>
            </a:r>
            <a:endParaRPr lang="zh-CN" altLang="en-US" sz="4700" strike="noStrike" noProof="1">
              <a:ea typeface="楷体_GB2312" pitchFamily="49" charset="-122"/>
            </a:endParaRPr>
          </a:p>
        </p:txBody>
      </p:sp>
      <p:sp>
        <p:nvSpPr>
          <p:cNvPr id="10244" name="矩形 9221">
            <a:hlinkClick r:id="rId2" action="ppaction://hlinksldjump"/>
          </p:cNvPr>
          <p:cNvSpPr/>
          <p:nvPr/>
        </p:nvSpPr>
        <p:spPr>
          <a:xfrm>
            <a:off x="2195513" y="2565400"/>
            <a:ext cx="25193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水光潋滟</a:t>
            </a:r>
            <a:endParaRPr lang="zh-CN" altLang="en-US" sz="44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5" name="矩形 9222">
            <a:hlinkClick r:id="" action="ppaction://noaction"/>
          </p:cNvPr>
          <p:cNvSpPr/>
          <p:nvPr/>
        </p:nvSpPr>
        <p:spPr>
          <a:xfrm>
            <a:off x="2268538" y="3284538"/>
            <a:ext cx="2419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山色空蒙</a:t>
            </a:r>
            <a:endParaRPr lang="zh-CN" altLang="en-US" sz="44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6" name="文本框 9223"/>
          <p:cNvSpPr txBox="1"/>
          <p:nvPr/>
        </p:nvSpPr>
        <p:spPr>
          <a:xfrm>
            <a:off x="3276600" y="2276475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liàn  yàn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文本框 9224"/>
          <p:cNvSpPr txBox="1"/>
          <p:nvPr/>
        </p:nvSpPr>
        <p:spPr>
          <a:xfrm>
            <a:off x="5219700" y="3116263"/>
            <a:ext cx="7921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yì 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文本框 9225"/>
          <p:cNvSpPr txBox="1"/>
          <p:nvPr/>
        </p:nvSpPr>
        <p:spPr>
          <a:xfrm>
            <a:off x="2717800" y="4857750"/>
            <a:ext cx="1474788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zhuānɡ 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50177" descr="2009042317561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10675" cy="690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矩形 50178"/>
          <p:cNvSpPr/>
          <p:nvPr/>
        </p:nvSpPr>
        <p:spPr>
          <a:xfrm>
            <a:off x="1619250" y="1268413"/>
            <a:ext cx="4572000" cy="5021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背诵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饮湖上初晴后雨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，并作答。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、这首诗的作者是（  ）代（    ）。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、这首诗中作者把西湖比（     ）是为说明晴雨天气西湖的景色都很美。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、说说后两句诗的意思。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1" name="矩形 50179"/>
          <p:cNvSpPr/>
          <p:nvPr/>
        </p:nvSpPr>
        <p:spPr>
          <a:xfrm>
            <a:off x="1692275" y="69215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作业：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18433"/>
          <p:cNvSpPr>
            <a:spLocks noGrp="1"/>
          </p:cNvSpPr>
          <p:nvPr>
            <p:ph type="title"/>
          </p:nvPr>
        </p:nvSpPr>
        <p:spPr>
          <a:xfrm>
            <a:off x="3048000" y="500063"/>
            <a:ext cx="2376488" cy="836612"/>
          </a:xfrm>
        </p:spPr>
        <p:txBody>
          <a:bodyPr wrap="square" anchor="ctr"/>
          <a:p>
            <a:r>
              <a:rPr lang="zh-CN" altLang="en-US" sz="3600" dirty="0">
                <a:solidFill>
                  <a:srgbClr val="FF3300"/>
                </a:solidFill>
              </a:rPr>
              <a:t>课堂检测</a:t>
            </a:r>
            <a:endParaRPr lang="zh-CN" altLang="en-US" sz="4000" dirty="0">
              <a:ea typeface="楷体_GB2312" pitchFamily="49" charset="-122"/>
            </a:endParaRPr>
          </a:p>
        </p:txBody>
      </p:sp>
      <p:sp>
        <p:nvSpPr>
          <p:cNvPr id="49154" name="文本占位符 18434"/>
          <p:cNvSpPr>
            <a:spLocks noGrp="1"/>
          </p:cNvSpPr>
          <p:nvPr>
            <p:ph idx="1"/>
          </p:nvPr>
        </p:nvSpPr>
        <p:spPr>
          <a:xfrm>
            <a:off x="295275" y="1336675"/>
            <a:ext cx="8915400" cy="4562475"/>
          </a:xfrm>
        </p:spPr>
        <p:txBody>
          <a:bodyPr wrap="square" anchor="t"/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根据</a:t>
            </a:r>
            <a:r>
              <a:rPr lang="en-US" altLang="x-none" sz="2800" b="1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饮湖上初晴后雨</a:t>
            </a:r>
            <a:r>
              <a:rPr lang="en-US" altLang="x-none" sz="2800" b="1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作答。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x-none" sz="2800" b="1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.这首诗的作者是（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宋</a:t>
            </a:r>
            <a:r>
              <a:rPr lang="zh-CN" altLang="en-US" sz="2800" b="1" dirty="0">
                <a:latin typeface="宋体" panose="02010600030101010101" pitchFamily="2" charset="-122"/>
              </a:rPr>
              <a:t>  ）代（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苏轼</a:t>
            </a:r>
            <a:r>
              <a:rPr lang="zh-CN" altLang="en-US" sz="2800" b="1" dirty="0">
                <a:latin typeface="宋体" panose="02010600030101010101" pitchFamily="2" charset="-122"/>
              </a:rPr>
              <a:t>）。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x-none" sz="2800" b="1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.诗中直接赞美西湖美景的诗句是：__________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x-none" sz="2800" b="1">
                <a:latin typeface="宋体" panose="02010600030101010101" pitchFamily="2" charset="-122"/>
              </a:rPr>
              <a:t>     </a:t>
            </a:r>
            <a:r>
              <a:rPr lang="en-US" altLang="x-none" sz="2800" b="1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水光潋滟晴方好，山色空蒙雨亦奇</a:t>
            </a:r>
            <a:endParaRPr lang="en-US" altLang="zh-CN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__________________________________________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x-none" sz="2800" b="1">
                <a:latin typeface="宋体" panose="02010600030101010101" pitchFamily="2" charset="-122"/>
              </a:rPr>
              <a:t> 3</a:t>
            </a:r>
            <a:r>
              <a:rPr lang="zh-CN" altLang="en-US" sz="2800" b="1" dirty="0">
                <a:latin typeface="宋体" panose="02010600030101010101" pitchFamily="2" charset="-122"/>
              </a:rPr>
              <a:t>.这首诗中作者把西湖比（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西子 </a:t>
            </a:r>
            <a:r>
              <a:rPr lang="zh-CN" altLang="en-US" sz="2800" b="1" dirty="0">
                <a:latin typeface="宋体" panose="02010600030101010101" pitchFamily="2" charset="-122"/>
              </a:rPr>
              <a:t>    ）是为说明晴天雨天西湖的景色都很美。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en-US" altLang="x-none" sz="2800" b="1">
                <a:latin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</a:rPr>
              <a:t>.说说后两句诗的意思。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如果把西湖比作西施，不论她是淡雅的装束，还是浓艳的打扮，都是一样光彩照人。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4915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0178" name="文本占位符 49154"/>
          <p:cNvSpPr>
            <a:spLocks noGrp="1" noRot="1"/>
          </p:cNvSpPr>
          <p:nvPr>
            <p:ph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9156" name="图片 49155" descr="1000724936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</p:pic>
      <p:sp>
        <p:nvSpPr>
          <p:cNvPr id="49157" name="矩形 49156"/>
          <p:cNvSpPr/>
          <p:nvPr/>
        </p:nvSpPr>
        <p:spPr>
          <a:xfrm>
            <a:off x="1835150" y="1052513"/>
            <a:ext cx="5284788" cy="494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4800" b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  <a:cs typeface="+mn-ea"/>
              </a:rPr>
              <a:t>晓出净慈寺送林子方</a:t>
            </a:r>
            <a:endParaRPr lang="zh-CN" altLang="en-US" sz="4800" b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  <a:p>
            <a:pPr algn="ctr" fontAlgn="base"/>
            <a:r>
              <a:rPr lang="zh-CN" altLang="en-US" sz="4800" b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  <a:cs typeface="+mn-ea"/>
              </a:rPr>
              <a:t>唐杨万里</a:t>
            </a:r>
            <a:endParaRPr lang="zh-CN" altLang="en-US" sz="4800" b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  <a:p>
            <a:pPr algn="ctr" fontAlgn="base"/>
            <a:r>
              <a:rPr lang="zh-CN" altLang="en-US" sz="4800" b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  <a:cs typeface="+mn-ea"/>
              </a:rPr>
              <a:t>毕竟西湖六月中，</a:t>
            </a:r>
            <a:endParaRPr lang="zh-CN" altLang="en-US" sz="4800" b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  <a:p>
            <a:pPr algn="ctr" fontAlgn="base"/>
            <a:r>
              <a:rPr lang="zh-CN" altLang="en-US" sz="4800" b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  <a:cs typeface="+mn-ea"/>
              </a:rPr>
              <a:t>风光不与四时同。</a:t>
            </a:r>
            <a:endParaRPr lang="zh-CN" altLang="en-US" sz="4800" b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  <a:p>
            <a:pPr algn="ctr" fontAlgn="base"/>
            <a:r>
              <a:rPr lang="zh-CN" altLang="en-US" sz="4800" b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  <a:cs typeface="+mn-ea"/>
              </a:rPr>
              <a:t>接天莲叶无穷碧，</a:t>
            </a:r>
            <a:endParaRPr lang="zh-CN" altLang="en-US" sz="4800" b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  <a:p>
            <a:pPr algn="ctr" fontAlgn="base"/>
            <a:r>
              <a:rPr lang="zh-CN" altLang="en-US" sz="4800" b="1" strike="noStrike" noProof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_GB2312" charset="0"/>
                <a:ea typeface="楷体_GB2312" charset="0"/>
                <a:cs typeface="+mn-ea"/>
              </a:rPr>
              <a:t>映日荷花别样红。</a:t>
            </a:r>
            <a:endParaRPr lang="zh-CN" altLang="en-US" sz="4800" b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  <a:p>
            <a:pPr algn="ctr" fontAlgn="base"/>
            <a:endParaRPr lang="zh-CN" altLang="en-US" sz="4800" b="1" strike="noStrike" noProof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491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5120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51204" name="内容占位符 51203" descr="r_117_1776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3276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52226" name="内容占位符 32770" descr="19_140823_1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175"/>
            <a:ext cx="9145588" cy="6858000"/>
          </a:xfrm>
        </p:spPr>
      </p:pic>
    </p:spTree>
  </p:cSld>
  <p:clrMapOvr>
    <a:masterClrMapping/>
  </p:clrMapOvr>
  <p:transition spd="slow">
    <p:pull dir="r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3174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53250" name="内容占位符 31746" descr="10_100807141316_1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0637" y="1588"/>
            <a:ext cx="9164637" cy="6858000"/>
          </a:xfrm>
        </p:spPr>
      </p:pic>
    </p:spTree>
  </p:cSld>
  <p:clrMapOvr>
    <a:masterClrMapping/>
  </p:clrMapOvr>
  <p:transition spd="slow">
    <p:pull dir="r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内容占位符 30721" descr="04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69112"/>
          </a:xfrm>
        </p:spPr>
      </p:pic>
    </p:spTree>
  </p:cSld>
  <p:clrMapOvr>
    <a:masterClrMapping/>
  </p:clrMapOvr>
  <p:transition spd="slow">
    <p:pull dir="r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1745612_125559188133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0"/>
            <a:ext cx="9753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Bandari - 安妮的仙境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088" y="55895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7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08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3379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56322" name="内容占位符 33794" descr="9645_1232353863xHEs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513" y="0"/>
            <a:ext cx="9109075" cy="6858000"/>
          </a:xfrm>
        </p:spPr>
      </p:pic>
    </p:spTree>
  </p:cSld>
  <p:clrMapOvr>
    <a:masterClrMapping/>
  </p:clrMapOvr>
  <p:transition spd="slow">
    <p:pull dir="r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3673139_213618055166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0"/>
            <a:ext cx="9753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81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内容占位符 17409" descr="图片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215438" cy="6858000"/>
          </a:xfrm>
        </p:spPr>
      </p:pic>
      <p:sp>
        <p:nvSpPr>
          <p:cNvPr id="11266" name="文本框 17410"/>
          <p:cNvSpPr txBox="1"/>
          <p:nvPr/>
        </p:nvSpPr>
        <p:spPr>
          <a:xfrm>
            <a:off x="5653088" y="260350"/>
            <a:ext cx="3240087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认识生字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3132138" y="2565400"/>
            <a:ext cx="100965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潋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5435600" y="2565400"/>
            <a:ext cx="8763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滟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4067175" y="4868863"/>
            <a:ext cx="9366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亦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1763713" y="4868863"/>
            <a:ext cx="938212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浓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6372225" y="4819650"/>
            <a:ext cx="9271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宜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3132138" y="2060575"/>
            <a:ext cx="14271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àn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5364163" y="2060575"/>
            <a:ext cx="13509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àn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1619250" y="4221163"/>
            <a:ext cx="13747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óng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20" name="文本框 17419"/>
          <p:cNvSpPr txBox="1"/>
          <p:nvPr/>
        </p:nvSpPr>
        <p:spPr>
          <a:xfrm>
            <a:off x="4211638" y="4221163"/>
            <a:ext cx="6492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yì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21" name="文本框 17420"/>
          <p:cNvSpPr txBox="1"/>
          <p:nvPr/>
        </p:nvSpPr>
        <p:spPr>
          <a:xfrm>
            <a:off x="6516688" y="4149725"/>
            <a:ext cx="871537" cy="700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í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4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0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3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/>
      <p:bldP spid="17413" grpId="0" bldLvl="0"/>
      <p:bldP spid="17414" grpId="0" bldLvl="0"/>
      <p:bldP spid="17415" grpId="0" bldLvl="0"/>
      <p:bldP spid="17416" grpId="0" bldLvl="0"/>
      <p:bldP spid="17417" grpId="0" bldLvl="0"/>
      <p:bldP spid="17417" grpId="1" bldLvl="0"/>
      <p:bldP spid="17418" grpId="0" bldLvl="0"/>
      <p:bldP spid="17418" grpId="1" bldLvl="0"/>
      <p:bldP spid="17419" grpId="0" bldLvl="0"/>
      <p:bldP spid="17419" grpId="1" bldLvl="0"/>
      <p:bldP spid="17420" grpId="0" bldLvl="0"/>
      <p:bldP spid="17420" grpId="1" bldLvl="0"/>
      <p:bldP spid="17421" grpId="0" bldLvl="0"/>
      <p:bldP spid="17421" grpId="1" bldLvl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内容占位符 35841" descr="20089214934684_2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0" y="-11112"/>
            <a:ext cx="9271000" cy="6872287"/>
          </a:xfrm>
        </p:spPr>
      </p:pic>
      <p:sp>
        <p:nvSpPr>
          <p:cNvPr id="58370" name="文本框 35842"/>
          <p:cNvSpPr txBox="1"/>
          <p:nvPr/>
        </p:nvSpPr>
        <p:spPr>
          <a:xfrm>
            <a:off x="684213" y="1485900"/>
            <a:ext cx="89281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9600" dirty="0">
                <a:latin typeface="Arial" panose="020B0604020202020204" pitchFamily="34" charset="0"/>
                <a:ea typeface="宋体" panose="02010600030101010101" pitchFamily="2" charset="-122"/>
              </a:rPr>
              <a:t>同学们，再见！</a:t>
            </a:r>
            <a:endParaRPr lang="zh-CN" altLang="en-US" sz="9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63490" descr="taoran397zx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80513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63489"/>
          <p:cNvSpPr/>
          <p:nvPr/>
        </p:nvSpPr>
        <p:spPr>
          <a:xfrm>
            <a:off x="1979613" y="2708275"/>
            <a:ext cx="5957887" cy="3962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5400" b="1" dirty="0">
                <a:solidFill>
                  <a:srgbClr val="CCFF33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5400" b="1" dirty="0">
                <a:solidFill>
                  <a:srgbClr val="CCFF33"/>
                </a:solidFill>
                <a:latin typeface="Times New Roman" panose="02020603050405020304" pitchFamily="18" charset="0"/>
                <a:ea typeface="楷体_GB2312" pitchFamily="49" charset="-122"/>
              </a:rPr>
              <a:t>饮湖上初晴后雨</a:t>
            </a:r>
            <a:endParaRPr lang="zh-CN" altLang="en-US" sz="5400" b="1" dirty="0">
              <a:solidFill>
                <a:srgbClr val="CCFF33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	   </a:t>
            </a:r>
            <a:r>
              <a:rPr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苏轼</a:t>
            </a:r>
            <a:endParaRPr lang="zh-CN" altLang="en-US" sz="28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水光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潋滟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晴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方好，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山色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空蒙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雨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亦奇。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欲把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西湖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比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西子，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浓妆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淡抹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总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相宜。</a:t>
            </a:r>
            <a:endParaRPr lang="zh-CN" altLang="en-US" sz="40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3031969_142020002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2262" y="-241300"/>
            <a:ext cx="9752012" cy="7313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1265" descr="6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336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11266" descr="7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597275"/>
            <a:ext cx="4572000" cy="326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1267" descr="37951271109898714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7563"/>
            <a:ext cx="4572000" cy="3500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1268" descr="masonshi091352387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213100"/>
            <a:ext cx="4572000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1269" descr="20080620_4f21dcf367b89956013dgXfSaAqOOd6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0"/>
            <a:ext cx="4572000" cy="335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1745612_125559188133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2262" y="0"/>
            <a:ext cx="975201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ll dir="ru"/>
      </p:transition>
    </mc:Choice>
    <mc:Fallback>
      <p:transition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西厢记">
  <a:themeElements>
    <a:clrScheme name="">
      <a:dk1>
        <a:srgbClr val="000000"/>
      </a:dk1>
      <a:lt1>
        <a:srgbClr val="FFD699"/>
      </a:lt1>
      <a:dk2>
        <a:srgbClr val="000000"/>
      </a:dk2>
      <a:lt2>
        <a:srgbClr val="808080"/>
      </a:lt2>
      <a:accent1>
        <a:srgbClr val="FF9933"/>
      </a:accent1>
      <a:accent2>
        <a:srgbClr val="3333CC"/>
      </a:accent2>
      <a:accent3>
        <a:srgbClr val="FFE7CA"/>
      </a:accent3>
      <a:accent4>
        <a:srgbClr val="000000"/>
      </a:accent4>
      <a:accent5>
        <a:srgbClr val="FFCAAD"/>
      </a:accent5>
      <a:accent6>
        <a:srgbClr val="2D2DB7"/>
      </a:accent6>
      <a:hlink>
        <a:srgbClr val="00CC66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D699"/>
        </a:lt1>
        <a:dk2>
          <a:srgbClr val="000000"/>
        </a:dk2>
        <a:lt2>
          <a:srgbClr val="808080"/>
        </a:lt2>
        <a:accent1>
          <a:srgbClr val="FF9933"/>
        </a:accent1>
        <a:accent2>
          <a:srgbClr val="3333CC"/>
        </a:accent2>
        <a:accent3>
          <a:srgbClr val="FFE7CA"/>
        </a:accent3>
        <a:accent4>
          <a:srgbClr val="000000"/>
        </a:accent4>
        <a:accent5>
          <a:srgbClr val="FFCAAD"/>
        </a:accent5>
        <a:accent6>
          <a:srgbClr val="2D2DB7"/>
        </a:accent6>
        <a:hlink>
          <a:srgbClr val="00CC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CDESIGND</Template>
  <TotalTime>0</TotalTime>
  <Words>2280</Words>
  <Application>WPS 演示</Application>
  <PresentationFormat>在屏幕上显示</PresentationFormat>
  <Paragraphs>270</Paragraphs>
  <Slides>50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华文彩云</vt:lpstr>
      <vt:lpstr>楷体_GB2312</vt:lpstr>
      <vt:lpstr>隶书</vt:lpstr>
      <vt:lpstr>楷体_GB2312</vt:lpstr>
      <vt:lpstr>隶书</vt:lpstr>
      <vt:lpstr>Calibri</vt:lpstr>
      <vt:lpstr>华文琥珀</vt:lpstr>
      <vt:lpstr>华文新魏</vt:lpstr>
      <vt:lpstr>楷体</vt:lpstr>
      <vt:lpstr>华文行楷</vt:lpstr>
      <vt:lpstr>Comic Sans MS</vt:lpstr>
      <vt:lpstr>黑体</vt:lpstr>
      <vt:lpstr>微软雅黑</vt:lpstr>
      <vt:lpstr>新宋体</vt:lpstr>
      <vt:lpstr>西厢记</vt:lpstr>
      <vt:lpstr>默认设计模板</vt:lpstr>
      <vt:lpstr>诗情画意</vt:lpstr>
      <vt:lpstr>Flash.Movie</vt:lpstr>
      <vt:lpstr>饮湖上初晴后雨</vt:lpstr>
      <vt:lpstr>PowerPoint 演示文稿</vt:lpstr>
      <vt:lpstr>PowerPoint 演示文稿</vt:lpstr>
      <vt:lpstr>饮湖上初晴后雨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解诗题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水 光 潋 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课堂检测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教客网www.jiaokedu.com</Company>
  <LinksUpToDate>false</LinksUpToDate>
  <SharedDoc>false</SharedDoc>
  <HyperlinksChanged>false</HyperlinksChanged>
  <AppVersion>14.0000</AppVersion>
  <Manager>教客网www.jiaokedu.com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教客网www.jiaokedu.com</dc:title>
  <dc:creator>教客网www.jiaokedu.com</dc:creator>
  <cp:keywords>教客网www.jiaokedu.com</cp:keywords>
  <dc:description>教客网www.jiaokedu.com</dc:description>
  <dc:subject>教客网www.jiaokedu.com</dc:subject>
  <cp:category>教客网www.jiaokedu.com</cp:category>
  <cp:lastModifiedBy>Administrator</cp:lastModifiedBy>
  <cp:revision>21</cp:revision>
  <dcterms:created xsi:type="dcterms:W3CDTF">2007-11-13T13:51:00Z</dcterms:created>
  <dcterms:modified xsi:type="dcterms:W3CDTF">2016-11-18T11:12:33Z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