
<file path=[Content_Types].xml><?xml version="1.0" encoding="utf-8"?>
<Types xmlns="http://schemas.openxmlformats.org/package/2006/content-types">
  <Default Extension="jpeg" ContentType="image/jpeg"/>
  <Default Extension="gif" ContentType="image/gi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23"/>
  </p:notesMasterIdLst>
  <p:handoutMasterIdLst>
    <p:handoutMasterId r:id="rId24"/>
  </p:handoutMasterIdLst>
  <p:sldIdLst>
    <p:sldId id="1246" r:id="rId3"/>
    <p:sldId id="1247" r:id="rId4"/>
    <p:sldId id="1248" r:id="rId5"/>
    <p:sldId id="1249" r:id="rId6"/>
    <p:sldId id="1250" r:id="rId7"/>
    <p:sldId id="1251" r:id="rId8"/>
    <p:sldId id="1252" r:id="rId9"/>
    <p:sldId id="1253" r:id="rId10"/>
    <p:sldId id="1255" r:id="rId11"/>
    <p:sldId id="1257" r:id="rId12"/>
    <p:sldId id="1266" r:id="rId13"/>
    <p:sldId id="1258" r:id="rId14"/>
    <p:sldId id="1259" r:id="rId15"/>
    <p:sldId id="1260" r:id="rId16"/>
    <p:sldId id="1261" r:id="rId17"/>
    <p:sldId id="1262" r:id="rId18"/>
    <p:sldId id="1263" r:id="rId19"/>
    <p:sldId id="1264" r:id="rId20"/>
    <p:sldId id="1293" r:id="rId21"/>
    <p:sldId id="1295" r:id="rId22"/>
  </p:sldIdLst>
  <p:sldSz cx="9144000" cy="5144135" type="screen16x9"/>
  <p:notesSz cx="6858000" cy="9144000"/>
  <p:embeddedFontLst>
    <p:embeddedFont>
      <p:font typeface="黑体" panose="02010600030101010101" pitchFamily="49" charset="-122"/>
      <p:regular r:id="rId28"/>
    </p:embeddedFont>
    <p:embeddedFont>
      <p:font typeface="华文新魏" panose="02010800040101010101" charset="-122"/>
      <p:regular r:id="rId29"/>
    </p:embeddedFont>
    <p:embeddedFont>
      <p:font typeface="楷体" panose="02010609060101010101" pitchFamily="49" charset="-122"/>
      <p:regular r:id="rId30"/>
    </p:embeddedFont>
    <p:embeddedFont>
      <p:font typeface="微软雅黑" panose="020B0503020204020204" charset="-122"/>
      <p:regular r:id="rId31"/>
    </p:embeddedFont>
    <p:embeddedFont>
      <p:font typeface="Calibri" panose="020F0502020204030204" charset="0"/>
      <p:regular r:id="rId32"/>
      <p:bold r:id="rId33"/>
      <p:italic r:id="rId34"/>
      <p:boldItalic r:id="rId35"/>
    </p:embeddedFont>
    <p:embeddedFont>
      <p:font typeface="华文行楷" panose="02010800040101010101" pitchFamily="2" charset="-122"/>
      <p:regular r:id="rId36"/>
    </p:embeddedFont>
  </p:embeddedFont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0000"/>
    <a:srgbClr val="FF00FF"/>
    <a:srgbClr val="EAEAEA"/>
    <a:srgbClr val="0000FF"/>
    <a:srgbClr val="0066FF"/>
    <a:srgbClr val="A38302"/>
    <a:srgbClr val="FEFCDE"/>
    <a:srgbClr val="00B05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479" autoAdjust="0"/>
    <p:restoredTop sz="94705" autoAdjust="0"/>
  </p:normalViewPr>
  <p:slideViewPr>
    <p:cSldViewPr>
      <p:cViewPr>
        <p:scale>
          <a:sx n="75" d="100"/>
          <a:sy n="75" d="100"/>
        </p:scale>
        <p:origin x="-2760" y="-1242"/>
      </p:cViewPr>
      <p:guideLst>
        <p:guide orient="horz" pos="3119"/>
        <p:guide pos="5615"/>
      </p:guideLst>
    </p:cSldViewPr>
  </p:slideViewPr>
  <p:outlineViewPr>
    <p:cViewPr>
      <p:scale>
        <a:sx n="33" d="100"/>
        <a:sy n="33" d="100"/>
      </p:scale>
      <p:origin x="0" y="1122"/>
    </p:cViewPr>
  </p:outlineViewPr>
  <p:notesTextViewPr>
    <p:cViewPr>
      <p:scale>
        <a:sx n="1" d="1"/>
        <a:sy n="1" d="1"/>
      </p:scale>
      <p:origin x="0" y="0"/>
    </p:cViewPr>
  </p:notesTextViewPr>
  <p:sorterViewPr>
    <p:cViewPr>
      <p:scale>
        <a:sx n="66" d="100"/>
        <a:sy n="66" d="100"/>
      </p:scale>
      <p:origin x="0" y="4578"/>
    </p:cViewPr>
  </p:sorterViewPr>
  <p:notesViewPr>
    <p:cSldViewPr>
      <p:cViewPr varScale="1">
        <p:scale>
          <a:sx n="65" d="100"/>
          <a:sy n="65" d="100"/>
        </p:scale>
        <p:origin x="-2502" y="-114"/>
      </p:cViewPr>
      <p:guideLst>
        <p:guide orient="horz" pos="3282"/>
        <p:guide pos="2265"/>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6" Type="http://schemas.openxmlformats.org/officeDocument/2006/relationships/font" Target="fonts/font9.fntdata"/><Relationship Id="rId35" Type="http://schemas.openxmlformats.org/officeDocument/2006/relationships/font" Target="fonts/font8.fntdata"/><Relationship Id="rId34" Type="http://schemas.openxmlformats.org/officeDocument/2006/relationships/font" Target="fonts/font7.fntdata"/><Relationship Id="rId33" Type="http://schemas.openxmlformats.org/officeDocument/2006/relationships/font" Target="fonts/font6.fntdata"/><Relationship Id="rId32" Type="http://schemas.openxmlformats.org/officeDocument/2006/relationships/font" Target="fonts/font5.fntdata"/><Relationship Id="rId31" Type="http://schemas.openxmlformats.org/officeDocument/2006/relationships/font" Target="fonts/font4.fntdata"/><Relationship Id="rId30" Type="http://schemas.openxmlformats.org/officeDocument/2006/relationships/font" Target="fonts/font3.fntdata"/><Relationship Id="rId3" Type="http://schemas.openxmlformats.org/officeDocument/2006/relationships/slide" Target="slides/slide1.xml"/><Relationship Id="rId29" Type="http://schemas.openxmlformats.org/officeDocument/2006/relationships/font" Target="fonts/font2.fntdata"/><Relationship Id="rId28" Type="http://schemas.openxmlformats.org/officeDocument/2006/relationships/font" Target="fonts/font1.fntdata"/><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handoutMaster" Target="handoutMasters/handoutMaster1.xml"/><Relationship Id="rId23" Type="http://schemas.openxmlformats.org/officeDocument/2006/relationships/notesMaster" Target="notesMasters/notesMaster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60C8EF0-063C-4EC8-822D-D4BEE606CB45}"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7F7337-2D4C-4836-9F96-E27918AAD3E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D2E35E-6DB1-4671-AA13-E9173BD066D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533" y="685800"/>
            <a:ext cx="6094934"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1CD010-A9A3-4117-BFBF-9C1583B3E14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8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8116"/>
            <a:ext cx="2743200" cy="365227"/>
          </a:xfrm>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a:xfrm>
            <a:off x="4038600" y="6358116"/>
            <a:ext cx="4114800" cy="365227"/>
          </a:xfrm>
        </p:spPr>
        <p:txBody>
          <a:bodyPr/>
          <a:lstStyle/>
          <a:p>
            <a:endParaRPr lang="zh-CN" altLang="en-US"/>
          </a:p>
        </p:txBody>
      </p:sp>
      <p:sp>
        <p:nvSpPr>
          <p:cNvPr id="4" name="灯片编号占位符 3"/>
          <p:cNvSpPr>
            <a:spLocks noGrp="1"/>
          </p:cNvSpPr>
          <p:nvPr>
            <p:ph type="sldNum" sz="quarter" idx="12"/>
          </p:nvPr>
        </p:nvSpPr>
        <p:spPr>
          <a:xfrm>
            <a:off x="8610600" y="6358116"/>
            <a:ext cx="2743200" cy="365227"/>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71781" y="2915460"/>
            <a:ext cx="6400443" cy="1314816"/>
          </a:xfrm>
          <a:prstGeom prst="rect">
            <a:avLst/>
          </a:prstGeo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8035" indent="0" algn="ctr">
              <a:buNone/>
              <a:defRPr>
                <a:solidFill>
                  <a:schemeClr val="tx1">
                    <a:tint val="75000"/>
                  </a:schemeClr>
                </a:solidFill>
              </a:defRPr>
            </a:lvl7pPr>
            <a:lvl8pPr marL="2400935" indent="0" algn="ctr">
              <a:buNone/>
              <a:defRPr>
                <a:solidFill>
                  <a:schemeClr val="tx1">
                    <a:tint val="75000"/>
                  </a:schemeClr>
                </a:solidFill>
              </a:defRPr>
            </a:lvl8pPr>
            <a:lvl9pPr marL="2744470" indent="0" algn="ctr">
              <a:buNone/>
              <a:defRPr>
                <a:solidFill>
                  <a:schemeClr val="tx1">
                    <a:tint val="75000"/>
                  </a:schemeClr>
                </a:solidFill>
              </a:defRPr>
            </a:lvl9pPr>
          </a:lstStyle>
          <a:p>
            <a:r>
              <a:rPr lang="zh-CN" altLang="en-US"/>
              <a:t>单击此处编辑母版副标题样式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62" y="1200485"/>
            <a:ext cx="8229481" cy="3395416"/>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4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矩形 4"/>
          <p:cNvSpPr/>
          <p:nvPr userDrawn="1"/>
        </p:nvSpPr>
        <p:spPr>
          <a:xfrm flipH="1">
            <a:off x="1" y="123512"/>
            <a:ext cx="2771800" cy="216060"/>
          </a:xfrm>
          <a:prstGeom prst="rect">
            <a:avLst/>
          </a:prstGeom>
          <a:gradFill flip="none" rotWithShape="1">
            <a:gsLst>
              <a:gs pos="40000">
                <a:schemeClr val="accent5">
                  <a:lumMod val="60000"/>
                  <a:lumOff val="40000"/>
                </a:schemeClr>
              </a:gs>
              <a:gs pos="97000">
                <a:schemeClr val="bg1">
                  <a:alpha val="0"/>
                </a:schemeClr>
              </a:gs>
              <a:gs pos="70000">
                <a:schemeClr val="accent5">
                  <a:lumMod val="40000"/>
                  <a:lumOff val="60000"/>
                  <a:alpha val="7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050"/>
          </a:p>
        </p:txBody>
      </p:sp>
      <p:sp>
        <p:nvSpPr>
          <p:cNvPr id="2" name="TextBox 1"/>
          <p:cNvSpPr txBox="1"/>
          <p:nvPr userDrawn="1"/>
        </p:nvSpPr>
        <p:spPr>
          <a:xfrm>
            <a:off x="282705" y="77611"/>
            <a:ext cx="2418080" cy="337185"/>
          </a:xfrm>
          <a:prstGeom prst="rect">
            <a:avLst/>
          </a:prstGeom>
          <a:noFill/>
        </p:spPr>
        <p:txBody>
          <a:bodyPr wrap="none" rtlCol="0">
            <a:spAutoFit/>
          </a:bodyPr>
          <a:lstStyle/>
          <a:p>
            <a:pPr algn="l"/>
            <a:r>
              <a:rPr lang="en-US" altLang="zh-CN" sz="1600" dirty="0" smtClean="0">
                <a:latin typeface="黑体" panose="02010600030101010101" pitchFamily="49" charset="-122"/>
                <a:ea typeface="黑体" panose="02010600030101010101" pitchFamily="49" charset="-122"/>
              </a:rPr>
              <a:t>12  </a:t>
            </a:r>
            <a:r>
              <a:rPr lang="zh-CN" altLang="en-US" sz="1600" dirty="0" smtClean="0">
                <a:latin typeface="黑体" panose="02010600030101010101" pitchFamily="49" charset="-122"/>
                <a:ea typeface="黑体" panose="02010600030101010101" pitchFamily="49" charset="-122"/>
              </a:rPr>
              <a:t>少年中国说（节选）</a:t>
            </a:r>
            <a:endParaRPr lang="zh-CN" altLang="en-US" sz="1600" dirty="0" smtClean="0">
              <a:latin typeface="黑体" panose="02010600030101010101" pitchFamily="49" charset="-122"/>
              <a:ea typeface="黑体" panose="02010600030101010101" pitchFamily="49"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65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94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23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592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8035" algn="l" defTabSz="685800" rtl="0" eaLnBrk="1" latinLnBrk="0" hangingPunct="1">
        <a:defRPr sz="1400" kern="1200">
          <a:solidFill>
            <a:schemeClr val="tx1"/>
          </a:solidFill>
          <a:latin typeface="+mn-lt"/>
          <a:ea typeface="+mn-ea"/>
          <a:cs typeface="+mn-cs"/>
        </a:defRPr>
      </a:lvl7pPr>
      <a:lvl8pPr marL="2400935" algn="l" defTabSz="685800" rtl="0" eaLnBrk="1" latinLnBrk="0" hangingPunct="1">
        <a:defRPr sz="1400" kern="1200">
          <a:solidFill>
            <a:schemeClr val="tx1"/>
          </a:solidFill>
          <a:latin typeface="+mn-lt"/>
          <a:ea typeface="+mn-ea"/>
          <a:cs typeface="+mn-cs"/>
        </a:defRPr>
      </a:lvl8pPr>
      <a:lvl9pPr marL="274447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2.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7.GIF"/><Relationship Id="rId4" Type="http://schemas.openxmlformats.org/officeDocument/2006/relationships/image" Target="../media/image16.GIF"/><Relationship Id="rId3" Type="http://schemas.openxmlformats.org/officeDocument/2006/relationships/image" Target="../media/image15.GIF"/><Relationship Id="rId2" Type="http://schemas.openxmlformats.org/officeDocument/2006/relationships/image" Target="../media/image14.GIF"/><Relationship Id="rId1" Type="http://schemas.openxmlformats.org/officeDocument/2006/relationships/image" Target="../media/image13.GIF"/></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8.jpeg"/><Relationship Id="rId1" Type="http://schemas.openxmlformats.org/officeDocument/2006/relationships/image" Target="../media/image3.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0.GIF"/><Relationship Id="rId1" Type="http://schemas.openxmlformats.org/officeDocument/2006/relationships/image" Target="../media/image19.GIF"/></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2.jpeg"/><Relationship Id="rId1"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4.GIF"/><Relationship Id="rId1" Type="http://schemas.openxmlformats.org/officeDocument/2006/relationships/image" Target="../media/image23.GI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0.GIF"/><Relationship Id="rId1" Type="http://schemas.openxmlformats.org/officeDocument/2006/relationships/image" Target="../media/image3.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44" name="Picture 8" descr="liang"/>
          <p:cNvPicPr>
            <a:picLocks noChangeAspect="1"/>
          </p:cNvPicPr>
          <p:nvPr/>
        </p:nvPicPr>
        <p:blipFill>
          <a:blip r:embed="rId1"/>
          <a:stretch>
            <a:fillRect/>
          </a:stretch>
        </p:blipFill>
        <p:spPr>
          <a:xfrm>
            <a:off x="1097915" y="431165"/>
            <a:ext cx="2943225" cy="4105275"/>
          </a:xfrm>
          <a:prstGeom prst="rect">
            <a:avLst/>
          </a:prstGeom>
          <a:noFill/>
          <a:ln w="9525">
            <a:noFill/>
          </a:ln>
        </p:spPr>
      </p:pic>
      <p:sp>
        <p:nvSpPr>
          <p:cNvPr id="2" name="文本框 1"/>
          <p:cNvSpPr txBox="1"/>
          <p:nvPr/>
        </p:nvSpPr>
        <p:spPr>
          <a:xfrm>
            <a:off x="4265930" y="591185"/>
            <a:ext cx="3764915" cy="3784600"/>
          </a:xfrm>
          <a:prstGeom prst="rect">
            <a:avLst/>
          </a:prstGeom>
          <a:noFill/>
        </p:spPr>
        <p:txBody>
          <a:bodyPr wrap="square" rtlCol="0">
            <a:spAutoFit/>
          </a:bodyPr>
          <a:p>
            <a:r>
              <a:rPr lang="en-US" altLang="zh-CN" sz="2400" b="1">
                <a:latin typeface="黑体" panose="02010600030101010101" pitchFamily="49" charset="-122"/>
                <a:ea typeface="黑体" panose="02010600030101010101" pitchFamily="49" charset="-122"/>
                <a:cs typeface="黑体" panose="02010600030101010101" pitchFamily="49" charset="-122"/>
              </a:rPr>
              <a:t>    </a:t>
            </a:r>
            <a:r>
              <a:rPr lang="zh-CN" altLang="en-US" sz="2400" b="1">
                <a:latin typeface="黑体" panose="02010600030101010101" pitchFamily="49" charset="-122"/>
                <a:ea typeface="黑体" panose="02010600030101010101" pitchFamily="49" charset="-122"/>
                <a:cs typeface="黑体" panose="02010600030101010101" pitchFamily="49" charset="-122"/>
              </a:rPr>
              <a:t>梁启超：字卓如，一字任甫，号任公，又号饮冰室主人、饮冰子、哀时客、中国之新民、自由斋主人。清朝光绪年间举人，中国近代思想家、政治家、教育家、史学家、文学家。戊戌变法（百日维新）领袖之一、中国近代维新派、新法家代表人物。</a:t>
            </a:r>
            <a:endParaRPr lang="zh-CN" altLang="en-US" sz="2400" b="1">
              <a:latin typeface="黑体" panose="02010600030101010101" pitchFamily="49" charset="-122"/>
              <a:ea typeface="黑体" panose="02010600030101010101" pitchFamily="49" charset="-122"/>
              <a:cs typeface="黑体" panose="02010600030101010101" pitchFamily="49" charset="-122"/>
            </a:endParaRPr>
          </a:p>
        </p:txBody>
      </p:sp>
      <p:sp>
        <p:nvSpPr>
          <p:cNvPr id="4" name="TextBox 3"/>
          <p:cNvSpPr txBox="1"/>
          <p:nvPr/>
        </p:nvSpPr>
        <p:spPr>
          <a:xfrm>
            <a:off x="-65405" y="347980"/>
            <a:ext cx="1163320" cy="368300"/>
          </a:xfrm>
          <a:prstGeom prst="rect">
            <a:avLst/>
          </a:prstGeom>
          <a:solidFill>
            <a:schemeClr val="accent2">
              <a:lumMod val="40000"/>
              <a:lumOff val="60000"/>
            </a:schemeClr>
          </a:solidFill>
        </p:spPr>
        <p:txBody>
          <a:bodyPr wrap="square" rtlCol="0">
            <a:spAutoFit/>
          </a:bodyPr>
          <a:p>
            <a:r>
              <a:rPr lang="zh-CN" altLang="en-US" sz="1800">
                <a:sym typeface="+mn-ea"/>
              </a:rPr>
              <a:t>作者简介</a:t>
            </a:r>
            <a:endParaRPr lang="zh-CN" altLang="en-US" sz="180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grpId="0" nodeType="clickEffect">
                                  <p:stCondLst>
                                    <p:cond delay="0"/>
                                  </p:stCondLst>
                                  <p:childTnLst>
                                    <p:set>
                                      <p:cBhvr>
                                        <p:cTn id="10" dur="2000" fill="hold">
                                          <p:stCondLst>
                                            <p:cond delay="0"/>
                                          </p:stCondLst>
                                        </p:cTn>
                                        <p:tgtEl>
                                          <p:spTgt spid="2"/>
                                        </p:tgtEl>
                                        <p:attrNameLst>
                                          <p:attrName>style.visibility</p:attrName>
                                        </p:attrNameLst>
                                      </p:cBhvr>
                                      <p:to>
                                        <p:strVal val="visible"/>
                                      </p:to>
                                    </p:set>
                                    <p:animEffect transition="in" filter="wipe(up)">
                                      <p:cBhvr>
                                        <p:cTn id="1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52233" name="矩形 52232"/>
          <p:cNvSpPr/>
          <p:nvPr/>
        </p:nvSpPr>
        <p:spPr>
          <a:xfrm>
            <a:off x="1331913" y="1219200"/>
            <a:ext cx="6769100" cy="2138363"/>
          </a:xfrm>
          <a:prstGeom prst="rect">
            <a:avLst/>
          </a:prstGeom>
        </p:spPr>
        <p:txBody>
          <a:bodyPr wrap="none" fromWordArt="1">
            <a:prstTxWarp prst="textDeflate">
              <a:avLst>
                <a:gd name="adj" fmla="val 26227"/>
              </a:avLst>
            </a:prstTxWarp>
            <a:normAutofit/>
          </a:bodyPr>
          <a:p>
            <a:pPr algn="ctr"/>
            <a:r>
              <a:rPr lang="zh-CN" altLang="en-US" sz="3600">
                <a:ln w="9525" cap="flat" cmpd="sng">
                  <a:solidFill>
                    <a:srgbClr val="000000"/>
                  </a:solidFill>
                  <a:prstDash val="solid"/>
                  <a:headEnd type="none" w="med" len="med"/>
                  <a:tailEnd type="none" w="med" len="med"/>
                </a:ln>
                <a:solidFill>
                  <a:srgbClr val="000000"/>
                </a:solidFill>
                <a:latin typeface="华文行楷" panose="02010800040101010101" pitchFamily="2" charset="-122"/>
                <a:ea typeface="华文行楷" panose="02010800040101010101" pitchFamily="2" charset="-122"/>
              </a:rPr>
              <a:t>少年中国说</a:t>
            </a:r>
            <a:endParaRPr lang="zh-CN" altLang="en-US" sz="3600">
              <a:ln w="9525" cap="flat" cmpd="sng">
                <a:solidFill>
                  <a:srgbClr val="000000"/>
                </a:solidFill>
                <a:prstDash val="solid"/>
                <a:headEnd type="none" w="med" len="med"/>
                <a:tailEnd type="none" w="med" len="med"/>
              </a:ln>
              <a:solidFill>
                <a:srgbClr val="000000"/>
              </a:solidFill>
              <a:latin typeface="华文行楷" panose="02010800040101010101" pitchFamily="2" charset="-122"/>
              <a:ea typeface="华文行楷" panose="02010800040101010101" pitchFamily="2" charset="-122"/>
            </a:endParaRPr>
          </a:p>
        </p:txBody>
      </p:sp>
      <p:sp>
        <p:nvSpPr>
          <p:cNvPr id="52234" name="文本框 52233"/>
          <p:cNvSpPr txBox="1"/>
          <p:nvPr/>
        </p:nvSpPr>
        <p:spPr>
          <a:xfrm flipV="1">
            <a:off x="3657600" y="3810000"/>
            <a:ext cx="2179638" cy="823913"/>
          </a:xfrm>
          <a:prstGeom prst="rect">
            <a:avLst/>
          </a:prstGeom>
          <a:noFill/>
          <a:ln w="9525">
            <a:noFill/>
          </a:ln>
        </p:spPr>
        <p:txBody>
          <a:bodyPr rot="10800000">
            <a:spAutoFit/>
          </a:bodyPr>
          <a:p>
            <a:pPr>
              <a:spcBef>
                <a:spcPct val="50000"/>
              </a:spcBef>
            </a:pPr>
            <a:r>
              <a:rPr lang="zh-CN" altLang="en-US" sz="4800" b="1" dirty="0">
                <a:solidFill>
                  <a:srgbClr val="000000"/>
                </a:solidFill>
                <a:latin typeface="Arial" panose="020B0604020202020204" pitchFamily="34" charset="0"/>
                <a:ea typeface="华文新魏" panose="02010800040101010101" charset="-122"/>
              </a:rPr>
              <a:t>梁启超</a:t>
            </a:r>
            <a:endParaRPr lang="zh-CN" altLang="en-US" sz="4800" b="1" dirty="0">
              <a:solidFill>
                <a:srgbClr val="000000"/>
              </a:solidFill>
              <a:latin typeface="Arial" panose="020B0604020202020204" pitchFamily="34" charset="0"/>
              <a:ea typeface="华文新魏" panose="02010800040101010101" charset="-122"/>
            </a:endParaRPr>
          </a:p>
        </p:txBody>
      </p:sp>
      <p:sp>
        <p:nvSpPr>
          <p:cNvPr id="3" name="文本框 2"/>
          <p:cNvSpPr txBox="1"/>
          <p:nvPr/>
        </p:nvSpPr>
        <p:spPr>
          <a:xfrm>
            <a:off x="8439150" y="3097530"/>
            <a:ext cx="551815" cy="1664335"/>
          </a:xfrm>
          <a:prstGeom prst="rect">
            <a:avLst/>
          </a:prstGeom>
          <a:noFill/>
        </p:spPr>
        <p:txBody>
          <a:bodyPr vert="eaVert" wrap="square" rtlCol="0">
            <a:spAutoFit/>
          </a:bodyPr>
          <a:p>
            <a:r>
              <a:rPr lang="zh-CN" altLang="zh-CN" sz="2400" b="1" dirty="0" smtClean="0">
                <a:solidFill>
                  <a:srgbClr val="0000FF"/>
                </a:solidFill>
                <a:latin typeface="黑体" panose="02010600030101010101" pitchFamily="49" charset="-122"/>
                <a:ea typeface="黑体" panose="02010600030101010101" pitchFamily="49" charset="-122"/>
                <a:sym typeface="+mn-ea"/>
              </a:rPr>
              <a:t>第二课时</a:t>
            </a:r>
            <a:endParaRPr lang="zh-CN" altLang="zh-CN" sz="2400" b="1" dirty="0" smtClean="0">
              <a:solidFill>
                <a:srgbClr val="0000FF"/>
              </a:solidFill>
              <a:latin typeface="黑体" panose="02010600030101010101" pitchFamily="49" charset="-122"/>
              <a:ea typeface="黑体" panose="0201060003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23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7" presetClass="entr" presetSubtype="0" fill="hold" grpId="0" nodeType="clickEffect">
                                  <p:stCondLst>
                                    <p:cond delay="0"/>
                                  </p:stCondLst>
                                  <p:childTnLst>
                                    <p:set>
                                      <p:cBhvr>
                                        <p:cTn id="10" dur="1" fill="hold">
                                          <p:stCondLst>
                                            <p:cond delay="0"/>
                                          </p:stCondLst>
                                        </p:cTn>
                                        <p:tgtEl>
                                          <p:spTgt spid="52234"/>
                                        </p:tgtEl>
                                        <p:attrNameLst>
                                          <p:attrName>style.visibility</p:attrName>
                                        </p:attrNameLst>
                                      </p:cBhvr>
                                      <p:to>
                                        <p:strVal val="visible"/>
                                      </p:to>
                                    </p:set>
                                    <p:animEffect transition="in" filter="fade">
                                      <p:cBhvr>
                                        <p:cTn id="11" dur="1000"/>
                                        <p:tgtEl>
                                          <p:spTgt spid="52234"/>
                                        </p:tgtEl>
                                      </p:cBhvr>
                                    </p:animEffect>
                                    <p:anim calcmode="lin" valueType="num">
                                      <p:cBhvr>
                                        <p:cTn id="12" dur="1000" fill="hold"/>
                                        <p:tgtEl>
                                          <p:spTgt spid="52234"/>
                                        </p:tgtEl>
                                        <p:attrNameLst>
                                          <p:attrName>ppt_x</p:attrName>
                                        </p:attrNameLst>
                                      </p:cBhvr>
                                      <p:tavLst>
                                        <p:tav tm="0">
                                          <p:val>
                                            <p:strVal val="#ppt_x"/>
                                          </p:val>
                                        </p:tav>
                                        <p:tav tm="100000">
                                          <p:val>
                                            <p:strVal val="#ppt_x"/>
                                          </p:val>
                                        </p:tav>
                                      </p:tavLst>
                                    </p:anim>
                                    <p:anim calcmode="lin" valueType="num">
                                      <p:cBhvr>
                                        <p:cTn id="13" dur="900" decel="100000" fill="hold"/>
                                        <p:tgtEl>
                                          <p:spTgt spid="52234"/>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52234"/>
                                        </p:tgtEl>
                                        <p:attrNameLst>
                                          <p:attrName>ppt_y</p:attrName>
                                        </p:attrNameLst>
                                      </p:cBhvr>
                                      <p:tavLst>
                                        <p:tav tm="0">
                                          <p:val>
                                            <p:strVal val="#ppt_y-.03"/>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2233" grpId="0"/>
      <p:bldP spid="5223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6" name="文本框 105"/>
          <p:cNvSpPr txBox="1"/>
          <p:nvPr/>
        </p:nvSpPr>
        <p:spPr>
          <a:xfrm>
            <a:off x="436880" y="556895"/>
            <a:ext cx="8481060" cy="2553335"/>
          </a:xfrm>
          <a:prstGeom prst="rect">
            <a:avLst/>
          </a:prstGeom>
          <a:noFill/>
          <a:ln w="9525">
            <a:noFill/>
          </a:ln>
        </p:spPr>
        <p:txBody>
          <a:bodyPr wrap="square">
            <a:spAutoFit/>
          </a:bodyPr>
          <a:p>
            <a:pPr indent="0"/>
            <a:r>
              <a:rPr lang="zh-CN" sz="3200" b="0">
                <a:ea typeface="宋体" panose="02010600030101010101" pitchFamily="2" charset="-122"/>
              </a:rPr>
              <a:t>一、1.听写下列生字。</a:t>
            </a:r>
            <a:endParaRPr lang="zh-CN" sz="3200" b="0">
              <a:ea typeface="宋体" panose="02010600030101010101" pitchFamily="2" charset="-122"/>
            </a:endParaRPr>
          </a:p>
          <a:p>
            <a:pPr indent="0"/>
            <a:r>
              <a:rPr lang="zh-CN" sz="3200" b="0">
                <a:solidFill>
                  <a:srgbClr val="FF0000"/>
                </a:solidFill>
                <a:ea typeface="宋体" panose="02010600030101010101" pitchFamily="2" charset="-122"/>
              </a:rPr>
              <a:t> </a:t>
            </a:r>
            <a:endParaRPr lang="zh-CN" sz="3200" b="0">
              <a:solidFill>
                <a:srgbClr val="FF0000"/>
              </a:solidFill>
              <a:ea typeface="宋体" panose="02010600030101010101" pitchFamily="2" charset="-122"/>
            </a:endParaRPr>
          </a:p>
          <a:p>
            <a:pPr indent="0"/>
            <a:r>
              <a:rPr lang="zh-CN" sz="3200" b="0">
                <a:ea typeface="宋体" panose="02010600030101010101" pitchFamily="2" charset="-122"/>
              </a:rPr>
              <a:t>2.文章的第一自然段用__________的方法介绍了少年与中国的关系。</a:t>
            </a:r>
            <a:endParaRPr lang="zh-CN" altLang="en-US" sz="3200"/>
          </a:p>
        </p:txBody>
      </p:sp>
      <p:sp>
        <p:nvSpPr>
          <p:cNvPr id="4" name="TextBox 3"/>
          <p:cNvSpPr txBox="1"/>
          <p:nvPr/>
        </p:nvSpPr>
        <p:spPr>
          <a:xfrm>
            <a:off x="-12065" y="347980"/>
            <a:ext cx="1110615" cy="368300"/>
          </a:xfrm>
          <a:prstGeom prst="rect">
            <a:avLst/>
          </a:prstGeom>
          <a:solidFill>
            <a:schemeClr val="accent2">
              <a:lumMod val="40000"/>
              <a:lumOff val="60000"/>
            </a:schemeClr>
          </a:solidFill>
        </p:spPr>
        <p:txBody>
          <a:bodyPr wrap="square" rtlCol="0">
            <a:spAutoFit/>
          </a:bodyPr>
          <a:p>
            <a:r>
              <a:rPr lang="zh-CN" sz="1800">
                <a:ea typeface="宋体" panose="02010600030101010101" pitchFamily="2" charset="-122"/>
                <a:sym typeface="+mn-ea"/>
              </a:rPr>
              <a:t>复习导入</a:t>
            </a:r>
            <a:endParaRPr lang="zh-CN" altLang="en-US" sz="1800">
              <a:sym typeface="+mn-ea"/>
            </a:endParaRPr>
          </a:p>
        </p:txBody>
      </p:sp>
      <p:sp>
        <p:nvSpPr>
          <p:cNvPr id="2" name="文本框 1"/>
          <p:cNvSpPr txBox="1"/>
          <p:nvPr/>
        </p:nvSpPr>
        <p:spPr>
          <a:xfrm>
            <a:off x="1005840" y="1434465"/>
            <a:ext cx="7912100" cy="583565"/>
          </a:xfrm>
          <a:prstGeom prst="rect">
            <a:avLst/>
          </a:prstGeom>
          <a:noFill/>
        </p:spPr>
        <p:txBody>
          <a:bodyPr wrap="square" rtlCol="0">
            <a:spAutoFit/>
          </a:bodyPr>
          <a:p>
            <a:r>
              <a:rPr lang="zh-CN" sz="3200">
                <a:solidFill>
                  <a:srgbClr val="FF0000"/>
                </a:solidFill>
                <a:ea typeface="宋体" panose="02010600030101010101" pitchFamily="2" charset="-122"/>
                <a:sym typeface="+mn-ea"/>
              </a:rPr>
              <a:t>泻</a:t>
            </a:r>
            <a:r>
              <a:rPr lang="en-US" sz="3200">
                <a:solidFill>
                  <a:srgbClr val="FF0000"/>
                </a:solidFill>
                <a:latin typeface="宋体" panose="02010600030101010101" pitchFamily="2" charset="-122"/>
                <a:sym typeface="+mn-ea"/>
              </a:rPr>
              <a:t>   </a:t>
            </a:r>
            <a:r>
              <a:rPr lang="zh-CN" sz="3200">
                <a:solidFill>
                  <a:srgbClr val="FF0000"/>
                </a:solidFill>
                <a:ea typeface="宋体" panose="02010600030101010101" pitchFamily="2" charset="-122"/>
                <a:sym typeface="+mn-ea"/>
              </a:rPr>
              <a:t>潜</a:t>
            </a:r>
            <a:r>
              <a:rPr lang="en-US" sz="3200">
                <a:solidFill>
                  <a:srgbClr val="FF0000"/>
                </a:solidFill>
                <a:latin typeface="宋体" panose="02010600030101010101" pitchFamily="2" charset="-122"/>
                <a:sym typeface="+mn-ea"/>
              </a:rPr>
              <a:t>   </a:t>
            </a:r>
            <a:r>
              <a:rPr lang="zh-CN" altLang="en-US" sz="3200">
                <a:solidFill>
                  <a:srgbClr val="FF0000"/>
                </a:solidFill>
                <a:latin typeface="宋体" panose="02010600030101010101" pitchFamily="2" charset="-122"/>
                <a:sym typeface="+mn-ea"/>
              </a:rPr>
              <a:t>试</a:t>
            </a:r>
            <a:r>
              <a:rPr lang="en-US" sz="3200">
                <a:solidFill>
                  <a:srgbClr val="FF0000"/>
                </a:solidFill>
                <a:latin typeface="宋体" panose="02010600030101010101" pitchFamily="2" charset="-122"/>
                <a:sym typeface="+mn-ea"/>
              </a:rPr>
              <a:t>   </a:t>
            </a:r>
            <a:r>
              <a:rPr lang="zh-CN" sz="3200">
                <a:solidFill>
                  <a:srgbClr val="FF0000"/>
                </a:solidFill>
                <a:ea typeface="宋体" panose="02010600030101010101" pitchFamily="2" charset="-122"/>
                <a:sym typeface="+mn-ea"/>
              </a:rPr>
              <a:t>胎</a:t>
            </a:r>
            <a:r>
              <a:rPr lang="en-US" sz="3200">
                <a:solidFill>
                  <a:srgbClr val="FF0000"/>
                </a:solidFill>
                <a:latin typeface="宋体" panose="02010600030101010101" pitchFamily="2" charset="-122"/>
                <a:sym typeface="+mn-ea"/>
              </a:rPr>
              <a:t>  </a:t>
            </a:r>
            <a:r>
              <a:rPr lang="zh-CN" altLang="en-US" sz="3200">
                <a:solidFill>
                  <a:srgbClr val="FF0000"/>
                </a:solidFill>
                <a:latin typeface="宋体" panose="02010600030101010101" pitchFamily="2" charset="-122"/>
                <a:sym typeface="+mn-ea"/>
              </a:rPr>
              <a:t>皇 </a:t>
            </a:r>
            <a:r>
              <a:rPr lang="en-US" sz="3200">
                <a:solidFill>
                  <a:srgbClr val="FF0000"/>
                </a:solidFill>
                <a:latin typeface="宋体" panose="02010600030101010101" pitchFamily="2" charset="-122"/>
                <a:sym typeface="+mn-ea"/>
              </a:rPr>
              <a:t> </a:t>
            </a:r>
            <a:r>
              <a:rPr lang="zh-CN" sz="3200">
                <a:solidFill>
                  <a:srgbClr val="FF0000"/>
                </a:solidFill>
                <a:ea typeface="宋体" panose="02010600030101010101" pitchFamily="2" charset="-122"/>
                <a:sym typeface="+mn-ea"/>
              </a:rPr>
              <a:t>履</a:t>
            </a:r>
            <a:r>
              <a:rPr lang="en-US" sz="3200">
                <a:solidFill>
                  <a:srgbClr val="FF0000"/>
                </a:solidFill>
                <a:latin typeface="宋体" panose="02010600030101010101" pitchFamily="2" charset="-122"/>
                <a:sym typeface="+mn-ea"/>
              </a:rPr>
              <a:t>  </a:t>
            </a:r>
            <a:r>
              <a:rPr lang="zh-CN" altLang="en-US" sz="3200">
                <a:solidFill>
                  <a:srgbClr val="FF0000"/>
                </a:solidFill>
                <a:latin typeface="宋体" panose="02010600030101010101" pitchFamily="2" charset="-122"/>
                <a:sym typeface="+mn-ea"/>
              </a:rPr>
              <a:t>疆</a:t>
            </a:r>
            <a:endParaRPr lang="zh-CN" altLang="en-US" sz="3200">
              <a:solidFill>
                <a:srgbClr val="FF0000"/>
              </a:solidFill>
              <a:latin typeface="宋体" panose="02010600030101010101" pitchFamily="2" charset="-122"/>
              <a:sym typeface="+mn-ea"/>
            </a:endParaRPr>
          </a:p>
        </p:txBody>
      </p:sp>
      <p:sp>
        <p:nvSpPr>
          <p:cNvPr id="3" name="文本框 2"/>
          <p:cNvSpPr txBox="1"/>
          <p:nvPr/>
        </p:nvSpPr>
        <p:spPr>
          <a:xfrm>
            <a:off x="4568190" y="2006600"/>
            <a:ext cx="2259330" cy="583565"/>
          </a:xfrm>
          <a:prstGeom prst="rect">
            <a:avLst/>
          </a:prstGeom>
          <a:noFill/>
        </p:spPr>
        <p:txBody>
          <a:bodyPr wrap="square" rtlCol="0">
            <a:spAutoFit/>
          </a:bodyPr>
          <a:p>
            <a:r>
              <a:rPr sz="3200">
                <a:solidFill>
                  <a:srgbClr val="FF0000"/>
                </a:solidFill>
                <a:sym typeface="+mn-ea"/>
              </a:rPr>
              <a:t>层层深入</a:t>
            </a:r>
            <a:endParaRPr sz="3200">
              <a:solidFill>
                <a:srgbClr val="FF0000"/>
              </a:solidFill>
              <a:sym typeface="+mn-ea"/>
            </a:endParaRPr>
          </a:p>
        </p:txBody>
      </p:sp>
      <p:pic>
        <p:nvPicPr>
          <p:cNvPr id="5" name="图片 4" descr="u=266370537,905023140&amp;fm=26&amp;gp=0"/>
          <p:cNvPicPr>
            <a:picLocks noChangeAspect="1"/>
          </p:cNvPicPr>
          <p:nvPr/>
        </p:nvPicPr>
        <p:blipFill>
          <a:blip r:embed="rId1"/>
          <a:stretch>
            <a:fillRect/>
          </a:stretch>
        </p:blipFill>
        <p:spPr>
          <a:xfrm>
            <a:off x="7079615" y="3063875"/>
            <a:ext cx="2051685" cy="20516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6"/>
                                        </p:tgtEl>
                                        <p:attrNameLst>
                                          <p:attrName>style.visibility</p:attrName>
                                        </p:attrNameLst>
                                      </p:cBhvr>
                                      <p:to>
                                        <p:strVal val="visible"/>
                                      </p:to>
                                    </p:set>
                                    <p:anim calcmode="lin" valueType="num">
                                      <p:cBhvr additive="base">
                                        <p:cTn id="13" dur="500" fill="hold"/>
                                        <p:tgtEl>
                                          <p:spTgt spid="106"/>
                                        </p:tgtEl>
                                        <p:attrNameLst>
                                          <p:attrName>ppt_x</p:attrName>
                                        </p:attrNameLst>
                                      </p:cBhvr>
                                      <p:tavLst>
                                        <p:tav tm="0">
                                          <p:val>
                                            <p:strVal val="#ppt_x"/>
                                          </p:val>
                                        </p:tav>
                                        <p:tav tm="100000">
                                          <p:val>
                                            <p:strVal val="#ppt_x"/>
                                          </p:val>
                                        </p:tav>
                                      </p:tavLst>
                                    </p:anim>
                                    <p:anim calcmode="lin" valueType="num">
                                      <p:cBhvr additive="base">
                                        <p:cTn id="14" dur="500" fill="hold"/>
                                        <p:tgtEl>
                                          <p:spTgt spid="10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3000" fill="hold">
                                          <p:stCondLst>
                                            <p:cond delay="0"/>
                                          </p:stCondLst>
                                        </p:cTn>
                                        <p:tgtEl>
                                          <p:spTgt spid="2"/>
                                        </p:tgtEl>
                                        <p:attrNameLst>
                                          <p:attrName>style.visibility</p:attrName>
                                        </p:attrNameLst>
                                      </p:cBhvr>
                                      <p:to>
                                        <p:strVal val="visible"/>
                                      </p:to>
                                    </p:set>
                                    <p:animEffect transition="in" filter="wipe(left)">
                                      <p:cBhvr>
                                        <p:cTn id="19" dur="30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55" presetClass="entr" presetSubtype="0"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1000" fill="hold"/>
                                        <p:tgtEl>
                                          <p:spTgt spid="3"/>
                                        </p:tgtEl>
                                        <p:attrNameLst>
                                          <p:attrName>ppt_w</p:attrName>
                                        </p:attrNameLst>
                                      </p:cBhvr>
                                      <p:tavLst>
                                        <p:tav tm="0">
                                          <p:val>
                                            <p:strVal val="#ppt_w*0.70"/>
                                          </p:val>
                                        </p:tav>
                                        <p:tav tm="100000">
                                          <p:val>
                                            <p:strVal val="#ppt_w"/>
                                          </p:val>
                                        </p:tav>
                                      </p:tavLst>
                                    </p:anim>
                                    <p:anim calcmode="lin" valueType="num">
                                      <p:cBhvr>
                                        <p:cTn id="25" dur="1000" fill="hold"/>
                                        <p:tgtEl>
                                          <p:spTgt spid="3"/>
                                        </p:tgtEl>
                                        <p:attrNameLst>
                                          <p:attrName>ppt_h</p:attrName>
                                        </p:attrNameLst>
                                      </p:cBhvr>
                                      <p:tavLst>
                                        <p:tav tm="0">
                                          <p:val>
                                            <p:strVal val="#ppt_h"/>
                                          </p:val>
                                        </p:tav>
                                        <p:tav tm="100000">
                                          <p:val>
                                            <p:strVal val="#ppt_h"/>
                                          </p:val>
                                        </p:tav>
                                      </p:tavLst>
                                    </p:anim>
                                    <p:animEffect transition="in" filter="fade">
                                      <p:cBhvr>
                                        <p:cTn id="26"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06" grpId="0"/>
      <p:bldP spid="2"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6" name="文本框 105"/>
          <p:cNvSpPr txBox="1"/>
          <p:nvPr/>
        </p:nvSpPr>
        <p:spPr>
          <a:xfrm>
            <a:off x="482600" y="565150"/>
            <a:ext cx="8496935" cy="3230245"/>
          </a:xfrm>
          <a:prstGeom prst="rect">
            <a:avLst/>
          </a:prstGeom>
          <a:noFill/>
          <a:ln w="9525">
            <a:noFill/>
          </a:ln>
        </p:spPr>
        <p:txBody>
          <a:bodyPr wrap="square">
            <a:spAutoFit/>
          </a:bodyPr>
          <a:p>
            <a:pPr indent="0"/>
            <a:endParaRPr lang="zh-CN" sz="1200" b="0">
              <a:ea typeface="宋体" panose="02010600030101010101" pitchFamily="2" charset="-122"/>
            </a:endParaRPr>
          </a:p>
          <a:p>
            <a:pPr indent="0"/>
            <a:r>
              <a:rPr lang="zh-CN" sz="2400" b="0">
                <a:ea typeface="宋体" panose="02010600030101010101" pitchFamily="2" charset="-122"/>
              </a:rPr>
              <a:t>1.朗读课文第一自然段。回答下列问题。①这个自然段采用了怎样的结构方式？</a:t>
            </a:r>
            <a:endParaRPr lang="zh-CN" sz="2400" b="0">
              <a:ea typeface="宋体" panose="02010600030101010101" pitchFamily="2" charset="-122"/>
            </a:endParaRPr>
          </a:p>
          <a:p>
            <a:pPr indent="0"/>
            <a:endParaRPr lang="zh-CN" sz="2400" b="0">
              <a:ea typeface="宋体" panose="02010600030101010101" pitchFamily="2" charset="-122"/>
            </a:endParaRPr>
          </a:p>
          <a:p>
            <a:pPr indent="0"/>
            <a:endParaRPr lang="zh-CN" sz="2400" b="0">
              <a:solidFill>
                <a:srgbClr val="FF0000"/>
              </a:solidFill>
              <a:ea typeface="宋体" panose="02010600030101010101" pitchFamily="2" charset="-122"/>
            </a:endParaRPr>
          </a:p>
          <a:p>
            <a:pPr indent="0"/>
            <a:r>
              <a:rPr lang="zh-CN" sz="2400" b="0">
                <a:ea typeface="宋体" panose="02010600030101010101" pitchFamily="2" charset="-122"/>
              </a:rPr>
              <a:t>②这部分主要运用了什么修辞方法？有什么作用？</a:t>
            </a:r>
            <a:endParaRPr lang="zh-CN" sz="2400" b="0">
              <a:ea typeface="宋体" panose="02010600030101010101" pitchFamily="2" charset="-122"/>
            </a:endParaRPr>
          </a:p>
          <a:p>
            <a:pPr indent="0"/>
            <a:endParaRPr lang="zh-CN" sz="2400" b="0">
              <a:ea typeface="宋体" panose="02010600030101010101" pitchFamily="2" charset="-122"/>
            </a:endParaRPr>
          </a:p>
          <a:p>
            <a:endParaRPr lang="zh-CN" altLang="en-US" sz="2400"/>
          </a:p>
        </p:txBody>
      </p:sp>
      <p:sp>
        <p:nvSpPr>
          <p:cNvPr id="4" name="TextBox 3"/>
          <p:cNvSpPr txBox="1"/>
          <p:nvPr/>
        </p:nvSpPr>
        <p:spPr>
          <a:xfrm>
            <a:off x="-12065" y="347980"/>
            <a:ext cx="1110615" cy="368300"/>
          </a:xfrm>
          <a:prstGeom prst="rect">
            <a:avLst/>
          </a:prstGeom>
          <a:solidFill>
            <a:schemeClr val="accent2">
              <a:lumMod val="40000"/>
              <a:lumOff val="60000"/>
            </a:schemeClr>
          </a:solidFill>
        </p:spPr>
        <p:txBody>
          <a:bodyPr wrap="square" rtlCol="0">
            <a:spAutoFit/>
          </a:bodyPr>
          <a:p>
            <a:r>
              <a:rPr lang="zh-CN" sz="1800">
                <a:ea typeface="宋体" panose="02010600030101010101" pitchFamily="2" charset="-122"/>
                <a:sym typeface="+mn-ea"/>
              </a:rPr>
              <a:t>研读课文</a:t>
            </a:r>
            <a:endParaRPr lang="zh-CN" altLang="en-US" sz="1800">
              <a:sym typeface="+mn-ea"/>
            </a:endParaRPr>
          </a:p>
        </p:txBody>
      </p:sp>
      <p:sp>
        <p:nvSpPr>
          <p:cNvPr id="2" name="文本框 1"/>
          <p:cNvSpPr txBox="1"/>
          <p:nvPr/>
        </p:nvSpPr>
        <p:spPr>
          <a:xfrm>
            <a:off x="683260" y="1569085"/>
            <a:ext cx="7776845" cy="829945"/>
          </a:xfrm>
          <a:prstGeom prst="rect">
            <a:avLst/>
          </a:prstGeom>
          <a:noFill/>
        </p:spPr>
        <p:txBody>
          <a:bodyPr wrap="square" rtlCol="0">
            <a:spAutoFit/>
          </a:bodyPr>
          <a:p>
            <a:r>
              <a:rPr lang="zh-CN" sz="2400">
                <a:solidFill>
                  <a:srgbClr val="FF0000"/>
                </a:solidFill>
                <a:ea typeface="宋体" panose="02010600030101010101" pitchFamily="2" charset="-122"/>
                <a:sym typeface="+mn-ea"/>
              </a:rPr>
              <a:t>这自然段采用总分的结构方式。第一句为总起句，起引领全段的作用。</a:t>
            </a:r>
            <a:endParaRPr lang="zh-CN" altLang="en-US" sz="2400">
              <a:solidFill>
                <a:srgbClr val="FF0000"/>
              </a:solidFill>
              <a:ea typeface="宋体" panose="02010600030101010101" pitchFamily="2" charset="-122"/>
              <a:sym typeface="+mn-ea"/>
            </a:endParaRPr>
          </a:p>
        </p:txBody>
      </p:sp>
      <p:sp>
        <p:nvSpPr>
          <p:cNvPr id="3" name="文本框 2"/>
          <p:cNvSpPr txBox="1"/>
          <p:nvPr/>
        </p:nvSpPr>
        <p:spPr>
          <a:xfrm>
            <a:off x="574675" y="3115310"/>
            <a:ext cx="6440805" cy="1568450"/>
          </a:xfrm>
          <a:prstGeom prst="rect">
            <a:avLst/>
          </a:prstGeom>
          <a:noFill/>
        </p:spPr>
        <p:txBody>
          <a:bodyPr wrap="square" rtlCol="0">
            <a:spAutoFit/>
          </a:bodyPr>
          <a:p>
            <a:r>
              <a:rPr lang="zh-CN" sz="2400">
                <a:solidFill>
                  <a:srgbClr val="0000FF"/>
                </a:solidFill>
                <a:ea typeface="宋体" panose="02010600030101010101" pitchFamily="2" charset="-122"/>
                <a:sym typeface="+mn-ea"/>
              </a:rPr>
              <a:t>这个自然段主要运用了排比的修辞方法。分别从智、富、强、独立、自由、进步等几个方面论述了少年的责任。排比的修辞语气紧凑，感情强烈，有很强的感染力。</a:t>
            </a:r>
            <a:endParaRPr lang="zh-CN" altLang="en-US" sz="2400">
              <a:solidFill>
                <a:srgbClr val="0000FF"/>
              </a:solidFill>
              <a:ea typeface="宋体" panose="02010600030101010101" pitchFamily="2" charset="-122"/>
              <a:sym typeface="+mn-ea"/>
            </a:endParaRPr>
          </a:p>
        </p:txBody>
      </p:sp>
      <p:pic>
        <p:nvPicPr>
          <p:cNvPr id="5" name="图片 4" descr="u=266370537,905023140&amp;fm=26&amp;gp=0"/>
          <p:cNvPicPr>
            <a:picLocks noChangeAspect="1"/>
          </p:cNvPicPr>
          <p:nvPr/>
        </p:nvPicPr>
        <p:blipFill>
          <a:blip r:embed="rId1"/>
          <a:stretch>
            <a:fillRect/>
          </a:stretch>
        </p:blipFill>
        <p:spPr>
          <a:xfrm>
            <a:off x="7015480" y="3115310"/>
            <a:ext cx="2051685" cy="20516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106"/>
                                        </p:tgtEl>
                                        <p:attrNameLst>
                                          <p:attrName>style.visibility</p:attrName>
                                        </p:attrNameLst>
                                      </p:cBhvr>
                                      <p:to>
                                        <p:strVal val="visible"/>
                                      </p:to>
                                    </p:set>
                                    <p:animEffect transition="in" filter="box(in)">
                                      <p:cBhvr>
                                        <p:cTn id="13" dur="2000"/>
                                        <p:tgtEl>
                                          <p:spTgt spid="106"/>
                                        </p:tgtEl>
                                      </p:cBhvr>
                                    </p:animEffect>
                                  </p:childTnLst>
                                </p:cTn>
                              </p:par>
                            </p:childTnLst>
                          </p:cTn>
                        </p:par>
                      </p:childTnLst>
                    </p:cTn>
                  </p:par>
                  <p:par>
                    <p:cTn id="14" fill="hold">
                      <p:stCondLst>
                        <p:cond delay="indefinite"/>
                      </p:stCondLst>
                      <p:childTnLst>
                        <p:par>
                          <p:cTn id="15" fill="hold">
                            <p:stCondLst>
                              <p:cond delay="0"/>
                            </p:stCondLst>
                            <p:childTnLst>
                              <p:par>
                                <p:cTn id="16" presetID="37" presetClass="entr" presetSubtype="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900" decel="100000" fill="hold"/>
                                        <p:tgtEl>
                                          <p:spTgt spid="2"/>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55" presetClass="entr" presetSubtype="0"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1000" fill="hold"/>
                                        <p:tgtEl>
                                          <p:spTgt spid="3"/>
                                        </p:tgtEl>
                                        <p:attrNameLst>
                                          <p:attrName>ppt_w</p:attrName>
                                        </p:attrNameLst>
                                      </p:cBhvr>
                                      <p:tavLst>
                                        <p:tav tm="0">
                                          <p:val>
                                            <p:strVal val="#ppt_w*0.70"/>
                                          </p:val>
                                        </p:tav>
                                        <p:tav tm="100000">
                                          <p:val>
                                            <p:strVal val="#ppt_w"/>
                                          </p:val>
                                        </p:tav>
                                      </p:tavLst>
                                    </p:anim>
                                    <p:anim calcmode="lin" valueType="num">
                                      <p:cBhvr>
                                        <p:cTn id="27" dur="1000" fill="hold"/>
                                        <p:tgtEl>
                                          <p:spTgt spid="3"/>
                                        </p:tgtEl>
                                        <p:attrNameLst>
                                          <p:attrName>ppt_h</p:attrName>
                                        </p:attrNameLst>
                                      </p:cBhvr>
                                      <p:tavLst>
                                        <p:tav tm="0">
                                          <p:val>
                                            <p:strVal val="#ppt_h"/>
                                          </p:val>
                                        </p:tav>
                                        <p:tav tm="100000">
                                          <p:val>
                                            <p:strVal val="#ppt_h"/>
                                          </p:val>
                                        </p:tav>
                                      </p:tavLst>
                                    </p:anim>
                                    <p:animEffect transition="in" filter="fade">
                                      <p:cBhvr>
                                        <p:cTn id="28"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06" grpId="0"/>
      <p:bldP spid="2"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6" name="文本框 105"/>
          <p:cNvSpPr txBox="1"/>
          <p:nvPr/>
        </p:nvSpPr>
        <p:spPr>
          <a:xfrm>
            <a:off x="485140" y="417830"/>
            <a:ext cx="7392670" cy="398780"/>
          </a:xfrm>
          <a:prstGeom prst="rect">
            <a:avLst/>
          </a:prstGeom>
          <a:noFill/>
          <a:ln w="9525">
            <a:solidFill>
              <a:schemeClr val="bg1"/>
            </a:solidFill>
          </a:ln>
        </p:spPr>
        <p:txBody>
          <a:bodyPr wrap="square">
            <a:spAutoFit/>
          </a:bodyPr>
          <a:p>
            <a:pPr indent="0"/>
            <a:r>
              <a:rPr lang="zh-CN" sz="2000" b="1">
                <a:ea typeface="宋体" panose="02010600030101010101" pitchFamily="2" charset="-122"/>
              </a:rPr>
              <a:t>③作者从哪些方面介绍了少年和中国的关系？完成下列表格。</a:t>
            </a:r>
            <a:endParaRPr lang="zh-CN" altLang="en-US" sz="2000" b="1"/>
          </a:p>
        </p:txBody>
      </p:sp>
      <p:sp>
        <p:nvSpPr>
          <p:cNvPr id="4" name="TextBox 3"/>
          <p:cNvSpPr txBox="1"/>
          <p:nvPr/>
        </p:nvSpPr>
        <p:spPr>
          <a:xfrm>
            <a:off x="4016375" y="-37465"/>
            <a:ext cx="1110615" cy="368300"/>
          </a:xfrm>
          <a:prstGeom prst="rect">
            <a:avLst/>
          </a:prstGeom>
          <a:solidFill>
            <a:schemeClr val="accent2">
              <a:lumMod val="40000"/>
              <a:lumOff val="60000"/>
            </a:schemeClr>
          </a:solidFill>
        </p:spPr>
        <p:txBody>
          <a:bodyPr wrap="square" rtlCol="0">
            <a:spAutoFit/>
          </a:bodyPr>
          <a:p>
            <a:r>
              <a:rPr lang="zh-CN" sz="1800">
                <a:ea typeface="宋体" panose="02010600030101010101" pitchFamily="2" charset="-122"/>
                <a:sym typeface="+mn-ea"/>
              </a:rPr>
              <a:t>研读课文</a:t>
            </a:r>
            <a:endParaRPr lang="zh-CN" altLang="en-US" sz="1800">
              <a:sym typeface="+mn-ea"/>
            </a:endParaRPr>
          </a:p>
        </p:txBody>
      </p:sp>
      <p:graphicFrame>
        <p:nvGraphicFramePr>
          <p:cNvPr id="2" name="表格 1"/>
          <p:cNvGraphicFramePr/>
          <p:nvPr/>
        </p:nvGraphicFramePr>
        <p:xfrm>
          <a:off x="347980" y="890905"/>
          <a:ext cx="6037580" cy="3716020"/>
        </p:xfrm>
        <a:graphic>
          <a:graphicData uri="http://schemas.openxmlformats.org/drawingml/2006/table">
            <a:tbl>
              <a:tblPr firstRow="1" bandRow="1">
                <a:tableStyleId>{5940675A-B579-460E-94D1-54222C63F5DA}</a:tableStyleId>
              </a:tblPr>
              <a:tblGrid>
                <a:gridCol w="3018790"/>
                <a:gridCol w="3018790"/>
              </a:tblGrid>
              <a:tr h="506730">
                <a:tc>
                  <a:txBody>
                    <a:bodyPr/>
                    <a:p>
                      <a:pPr indent="0" algn="ctr">
                        <a:buNone/>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少年</a:t>
                      </a:r>
                      <a:endParaRPr lang="en-US" altLang="en-US"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中国</a:t>
                      </a:r>
                      <a:endParaRPr lang="en-US" altLang="en-US"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99415">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8620">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0050">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21005">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0685">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99415">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0685">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99415">
                <a:tc>
                  <a:txBody>
                    <a:bodyPr/>
                    <a:p>
                      <a:pPr indent="0" algn="ctr">
                        <a:buNone/>
                      </a:pPr>
                      <a:r>
                        <a:rPr lang="en-US" sz="1200" b="0">
                          <a:latin typeface="宋体" panose="02010600030101010101" pitchFamily="2" charset="-122"/>
                          <a:ea typeface="宋体" panose="02010600030101010101" pitchFamily="2" charset="-122"/>
                          <a:cs typeface="宋体" panose="02010600030101010101" pitchFamily="2" charset="-122"/>
                        </a:rPr>
                        <a:t> </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4324985" y="4197350"/>
            <a:ext cx="1710055" cy="398780"/>
          </a:xfrm>
          <a:prstGeom prst="rect">
            <a:avLst/>
          </a:prstGeom>
          <a:noFill/>
        </p:spPr>
        <p:txBody>
          <a:bodyPr wrap="square" rtlCol="0">
            <a:spAutoFit/>
          </a:bodyPr>
          <a:p>
            <a:r>
              <a:rPr lang="en-US" altLang="zh-CN" sz="2000" b="1" dirty="0">
                <a:solidFill>
                  <a:srgbClr val="FF0000"/>
                </a:solidFill>
                <a:latin typeface="楷体" panose="02010609060101010101" pitchFamily="49" charset="-122"/>
                <a:ea typeface="楷体" panose="02010609060101010101" pitchFamily="49" charset="-122"/>
                <a:sym typeface="+mn-ea"/>
              </a:rPr>
              <a:t> </a:t>
            </a:r>
            <a:r>
              <a:rPr lang="zh-CN" altLang="en-US" sz="2000" b="1" dirty="0">
                <a:solidFill>
                  <a:srgbClr val="FF0000"/>
                </a:solidFill>
                <a:latin typeface="楷体" panose="02010609060101010101" pitchFamily="49" charset="-122"/>
                <a:ea typeface="楷体" panose="02010609060101010101" pitchFamily="49" charset="-122"/>
                <a:sym typeface="+mn-ea"/>
              </a:rPr>
              <a:t>国雄于地球</a:t>
            </a:r>
            <a:endParaRPr lang="zh-CN" altLang="en-US" sz="2000" b="1" dirty="0">
              <a:solidFill>
                <a:srgbClr val="FF0000"/>
              </a:solidFill>
              <a:latin typeface="楷体" panose="02010609060101010101" pitchFamily="49" charset="-122"/>
              <a:ea typeface="楷体" panose="02010609060101010101" pitchFamily="49" charset="-122"/>
              <a:sym typeface="+mn-ea"/>
            </a:endParaRPr>
          </a:p>
        </p:txBody>
      </p:sp>
      <p:sp>
        <p:nvSpPr>
          <p:cNvPr id="5" name="文本框 4"/>
          <p:cNvSpPr txBox="1"/>
          <p:nvPr/>
        </p:nvSpPr>
        <p:spPr>
          <a:xfrm>
            <a:off x="4324985" y="2620010"/>
            <a:ext cx="1189990" cy="398780"/>
          </a:xfrm>
          <a:prstGeom prst="rect">
            <a:avLst/>
          </a:prstGeom>
          <a:noFill/>
        </p:spPr>
        <p:txBody>
          <a:bodyPr wrap="square" rtlCol="0">
            <a:spAutoFit/>
          </a:bodyPr>
          <a:p>
            <a:pPr algn="ctr"/>
            <a:r>
              <a:rPr lang="zh-CN" altLang="en-US" sz="2000" b="1" dirty="0">
                <a:solidFill>
                  <a:srgbClr val="FF0000"/>
                </a:solidFill>
                <a:latin typeface="楷体" panose="02010609060101010101" pitchFamily="49" charset="-122"/>
                <a:ea typeface="楷体" panose="02010609060101010101" pitchFamily="49" charset="-122"/>
                <a:sym typeface="+mn-ea"/>
              </a:rPr>
              <a:t>国独立</a:t>
            </a:r>
            <a:endParaRPr lang="zh-CN" altLang="en-US" sz="2000" b="1" dirty="0">
              <a:solidFill>
                <a:srgbClr val="FF0000"/>
              </a:solidFill>
              <a:latin typeface="楷体" panose="02010609060101010101" pitchFamily="49" charset="-122"/>
              <a:ea typeface="楷体" panose="02010609060101010101" pitchFamily="49" charset="-122"/>
              <a:sym typeface="+mn-ea"/>
            </a:endParaRPr>
          </a:p>
        </p:txBody>
      </p:sp>
      <p:sp>
        <p:nvSpPr>
          <p:cNvPr id="6" name="文本框 5"/>
          <p:cNvSpPr txBox="1"/>
          <p:nvPr/>
        </p:nvSpPr>
        <p:spPr>
          <a:xfrm>
            <a:off x="4167505" y="2232660"/>
            <a:ext cx="1224280" cy="398780"/>
          </a:xfrm>
          <a:prstGeom prst="rect">
            <a:avLst/>
          </a:prstGeom>
          <a:noFill/>
        </p:spPr>
        <p:txBody>
          <a:bodyPr wrap="square" rtlCol="0">
            <a:spAutoFit/>
          </a:bodyPr>
          <a:p>
            <a:pPr algn="ctr"/>
            <a:r>
              <a:rPr lang="zh-CN" altLang="en-US" sz="2000" b="1" dirty="0">
                <a:solidFill>
                  <a:srgbClr val="FF0000"/>
                </a:solidFill>
                <a:latin typeface="楷体" panose="02010609060101010101" pitchFamily="49" charset="-122"/>
                <a:ea typeface="楷体" panose="02010609060101010101" pitchFamily="49" charset="-122"/>
                <a:sym typeface="+mn-ea"/>
              </a:rPr>
              <a:t>国强</a:t>
            </a:r>
            <a:endParaRPr lang="zh-CN" altLang="en-US" sz="2000" b="1" dirty="0">
              <a:solidFill>
                <a:srgbClr val="FF0000"/>
              </a:solidFill>
              <a:latin typeface="楷体" panose="02010609060101010101" pitchFamily="49" charset="-122"/>
              <a:ea typeface="楷体" panose="02010609060101010101" pitchFamily="49" charset="-122"/>
              <a:sym typeface="+mn-ea"/>
            </a:endParaRPr>
          </a:p>
        </p:txBody>
      </p:sp>
      <p:sp>
        <p:nvSpPr>
          <p:cNvPr id="7" name="文本框 6"/>
          <p:cNvSpPr txBox="1"/>
          <p:nvPr/>
        </p:nvSpPr>
        <p:spPr>
          <a:xfrm>
            <a:off x="4167505" y="1833880"/>
            <a:ext cx="1224280" cy="398780"/>
          </a:xfrm>
          <a:prstGeom prst="rect">
            <a:avLst/>
          </a:prstGeom>
          <a:noFill/>
        </p:spPr>
        <p:txBody>
          <a:bodyPr wrap="square" rtlCol="0">
            <a:spAutoFit/>
          </a:bodyPr>
          <a:p>
            <a:pPr algn="ctr"/>
            <a:r>
              <a:rPr lang="zh-CN" altLang="en-US" sz="2000" b="1" dirty="0">
                <a:solidFill>
                  <a:srgbClr val="FF0000"/>
                </a:solidFill>
                <a:latin typeface="楷体" panose="02010609060101010101" pitchFamily="49" charset="-122"/>
                <a:ea typeface="楷体" panose="02010609060101010101" pitchFamily="49" charset="-122"/>
                <a:sym typeface="+mn-ea"/>
              </a:rPr>
              <a:t>国富</a:t>
            </a:r>
            <a:endParaRPr lang="zh-CN" altLang="en-US" sz="2000" b="1" dirty="0">
              <a:solidFill>
                <a:srgbClr val="FF0000"/>
              </a:solidFill>
              <a:latin typeface="楷体" panose="02010609060101010101" pitchFamily="49" charset="-122"/>
              <a:ea typeface="楷体" panose="02010609060101010101" pitchFamily="49" charset="-122"/>
              <a:sym typeface="+mn-ea"/>
            </a:endParaRPr>
          </a:p>
        </p:txBody>
      </p:sp>
      <p:sp>
        <p:nvSpPr>
          <p:cNvPr id="8" name="文本框 7"/>
          <p:cNvSpPr txBox="1"/>
          <p:nvPr/>
        </p:nvSpPr>
        <p:spPr>
          <a:xfrm>
            <a:off x="4167505" y="1435100"/>
            <a:ext cx="1224280" cy="398780"/>
          </a:xfrm>
          <a:prstGeom prst="rect">
            <a:avLst/>
          </a:prstGeom>
          <a:noFill/>
        </p:spPr>
        <p:txBody>
          <a:bodyPr wrap="square" rtlCol="0">
            <a:spAutoFit/>
          </a:bodyPr>
          <a:p>
            <a:pPr algn="ctr"/>
            <a:r>
              <a:rPr lang="zh-CN" altLang="en-US" sz="2000" b="1" dirty="0">
                <a:solidFill>
                  <a:srgbClr val="FF0000"/>
                </a:solidFill>
                <a:latin typeface="楷体" panose="02010609060101010101" pitchFamily="49" charset="-122"/>
                <a:ea typeface="楷体" panose="02010609060101010101" pitchFamily="49" charset="-122"/>
                <a:sym typeface="+mn-ea"/>
              </a:rPr>
              <a:t>国智</a:t>
            </a:r>
            <a:endParaRPr lang="zh-CN" altLang="en-US" sz="2000" b="1" dirty="0">
              <a:solidFill>
                <a:srgbClr val="FF0000"/>
              </a:solidFill>
              <a:latin typeface="楷体" panose="02010609060101010101" pitchFamily="49" charset="-122"/>
              <a:ea typeface="楷体" panose="02010609060101010101" pitchFamily="49" charset="-122"/>
              <a:sym typeface="+mn-ea"/>
            </a:endParaRPr>
          </a:p>
        </p:txBody>
      </p:sp>
      <p:sp>
        <p:nvSpPr>
          <p:cNvPr id="9" name="文本框 8"/>
          <p:cNvSpPr txBox="1"/>
          <p:nvPr/>
        </p:nvSpPr>
        <p:spPr>
          <a:xfrm>
            <a:off x="1318895" y="4215130"/>
            <a:ext cx="1720850" cy="398780"/>
          </a:xfrm>
          <a:prstGeom prst="rect">
            <a:avLst/>
          </a:prstGeom>
          <a:noFill/>
        </p:spPr>
        <p:txBody>
          <a:bodyPr wrap="square" rtlCol="0">
            <a:spAutoFit/>
          </a:bodyPr>
          <a:p>
            <a:r>
              <a:rPr lang="zh-CN" altLang="en-US" sz="2000" b="1" dirty="0">
                <a:solidFill>
                  <a:srgbClr val="FF0000"/>
                </a:solidFill>
                <a:latin typeface="楷体" panose="02010609060101010101" pitchFamily="49" charset="-122"/>
                <a:ea typeface="楷体" panose="02010609060101010101" pitchFamily="49" charset="-122"/>
                <a:sym typeface="+mn-ea"/>
              </a:rPr>
              <a:t>少年雄于地球</a:t>
            </a:r>
            <a:endParaRPr lang="zh-CN" altLang="en-US" sz="2000" b="1" dirty="0">
              <a:solidFill>
                <a:srgbClr val="FF0000"/>
              </a:solidFill>
              <a:latin typeface="楷体" panose="02010609060101010101" pitchFamily="49" charset="-122"/>
              <a:ea typeface="楷体" panose="02010609060101010101" pitchFamily="49" charset="-122"/>
              <a:sym typeface="+mn-ea"/>
            </a:endParaRPr>
          </a:p>
        </p:txBody>
      </p:sp>
      <p:sp>
        <p:nvSpPr>
          <p:cNvPr id="10" name="文本框 9"/>
          <p:cNvSpPr txBox="1"/>
          <p:nvPr/>
        </p:nvSpPr>
        <p:spPr>
          <a:xfrm>
            <a:off x="1318895" y="3816350"/>
            <a:ext cx="1820545" cy="398780"/>
          </a:xfrm>
          <a:prstGeom prst="rect">
            <a:avLst/>
          </a:prstGeom>
          <a:noFill/>
        </p:spPr>
        <p:txBody>
          <a:bodyPr wrap="square" rtlCol="0">
            <a:spAutoFit/>
          </a:bodyPr>
          <a:p>
            <a:r>
              <a:rPr lang="zh-CN" altLang="en-US" sz="2000" b="1" dirty="0">
                <a:solidFill>
                  <a:srgbClr val="FF0000"/>
                </a:solidFill>
                <a:latin typeface="楷体" panose="02010609060101010101" pitchFamily="49" charset="-122"/>
                <a:ea typeface="楷体" panose="02010609060101010101" pitchFamily="49" charset="-122"/>
                <a:sym typeface="+mn-ea"/>
              </a:rPr>
              <a:t>少年胜于欧洲</a:t>
            </a:r>
            <a:endParaRPr lang="zh-CN" altLang="en-US" sz="2000" b="1" dirty="0">
              <a:solidFill>
                <a:srgbClr val="FF0000"/>
              </a:solidFill>
              <a:latin typeface="楷体" panose="02010609060101010101" pitchFamily="49" charset="-122"/>
              <a:ea typeface="楷体" panose="02010609060101010101" pitchFamily="49" charset="-122"/>
              <a:sym typeface="+mn-ea"/>
            </a:endParaRPr>
          </a:p>
        </p:txBody>
      </p:sp>
      <p:sp>
        <p:nvSpPr>
          <p:cNvPr id="11" name="文本框 10"/>
          <p:cNvSpPr txBox="1"/>
          <p:nvPr/>
        </p:nvSpPr>
        <p:spPr>
          <a:xfrm>
            <a:off x="1318895" y="3417570"/>
            <a:ext cx="1438275" cy="398780"/>
          </a:xfrm>
          <a:prstGeom prst="rect">
            <a:avLst/>
          </a:prstGeom>
          <a:noFill/>
        </p:spPr>
        <p:txBody>
          <a:bodyPr wrap="square" rtlCol="0">
            <a:spAutoFit/>
          </a:bodyPr>
          <a:p>
            <a:r>
              <a:rPr lang="zh-CN" altLang="en-US" sz="2000" b="1" dirty="0">
                <a:solidFill>
                  <a:srgbClr val="FF0000"/>
                </a:solidFill>
                <a:latin typeface="楷体" panose="02010609060101010101" pitchFamily="49" charset="-122"/>
                <a:ea typeface="楷体" panose="02010609060101010101" pitchFamily="49" charset="-122"/>
                <a:sym typeface="+mn-ea"/>
              </a:rPr>
              <a:t>少年进步</a:t>
            </a:r>
            <a:endParaRPr lang="zh-CN" altLang="en-US" sz="2000" b="1" dirty="0">
              <a:solidFill>
                <a:srgbClr val="FF0000"/>
              </a:solidFill>
              <a:latin typeface="楷体" panose="02010609060101010101" pitchFamily="49" charset="-122"/>
              <a:ea typeface="楷体" panose="02010609060101010101" pitchFamily="49" charset="-122"/>
              <a:sym typeface="+mn-ea"/>
            </a:endParaRPr>
          </a:p>
        </p:txBody>
      </p:sp>
      <p:sp>
        <p:nvSpPr>
          <p:cNvPr id="12" name="文本框 11"/>
          <p:cNvSpPr txBox="1"/>
          <p:nvPr/>
        </p:nvSpPr>
        <p:spPr>
          <a:xfrm>
            <a:off x="1318895" y="3018790"/>
            <a:ext cx="1437640" cy="398780"/>
          </a:xfrm>
          <a:prstGeom prst="rect">
            <a:avLst/>
          </a:prstGeom>
          <a:noFill/>
        </p:spPr>
        <p:txBody>
          <a:bodyPr wrap="square" rtlCol="0">
            <a:spAutoFit/>
          </a:bodyPr>
          <a:p>
            <a:r>
              <a:rPr lang="zh-CN" altLang="en-US" sz="2000" b="1" dirty="0">
                <a:solidFill>
                  <a:srgbClr val="FF0000"/>
                </a:solidFill>
                <a:latin typeface="楷体" panose="02010609060101010101" pitchFamily="49" charset="-122"/>
                <a:ea typeface="楷体" panose="02010609060101010101" pitchFamily="49" charset="-122"/>
                <a:sym typeface="+mn-ea"/>
              </a:rPr>
              <a:t>少年自由</a:t>
            </a:r>
            <a:endParaRPr lang="zh-CN" altLang="en-US" sz="2000" b="1" dirty="0">
              <a:solidFill>
                <a:srgbClr val="FF0000"/>
              </a:solidFill>
              <a:latin typeface="楷体" panose="02010609060101010101" pitchFamily="49" charset="-122"/>
              <a:ea typeface="楷体" panose="02010609060101010101" pitchFamily="49" charset="-122"/>
              <a:sym typeface="+mn-ea"/>
            </a:endParaRPr>
          </a:p>
        </p:txBody>
      </p:sp>
      <p:sp>
        <p:nvSpPr>
          <p:cNvPr id="13" name="文本框 12"/>
          <p:cNvSpPr txBox="1"/>
          <p:nvPr/>
        </p:nvSpPr>
        <p:spPr>
          <a:xfrm>
            <a:off x="1318895" y="1435100"/>
            <a:ext cx="1066800" cy="398780"/>
          </a:xfrm>
          <a:prstGeom prst="rect">
            <a:avLst/>
          </a:prstGeom>
          <a:noFill/>
        </p:spPr>
        <p:txBody>
          <a:bodyPr wrap="square" rtlCol="0">
            <a:spAutoFit/>
          </a:bodyPr>
          <a:p>
            <a:r>
              <a:rPr lang="zh-CN" altLang="en-US" sz="2000" b="1" dirty="0">
                <a:solidFill>
                  <a:srgbClr val="FF0000"/>
                </a:solidFill>
                <a:latin typeface="楷体" panose="02010609060101010101" pitchFamily="49" charset="-122"/>
                <a:ea typeface="楷体" panose="02010609060101010101" pitchFamily="49" charset="-122"/>
                <a:sym typeface="+mn-ea"/>
              </a:rPr>
              <a:t>少年智</a:t>
            </a:r>
            <a:endParaRPr lang="zh-CN" altLang="en-US" sz="2000" b="1" dirty="0">
              <a:solidFill>
                <a:srgbClr val="FF0000"/>
              </a:solidFill>
              <a:latin typeface="楷体" panose="02010609060101010101" pitchFamily="49" charset="-122"/>
              <a:ea typeface="楷体" panose="02010609060101010101" pitchFamily="49" charset="-122"/>
              <a:sym typeface="+mn-ea"/>
            </a:endParaRPr>
          </a:p>
        </p:txBody>
      </p:sp>
      <p:sp>
        <p:nvSpPr>
          <p:cNvPr id="14" name="文本框 13"/>
          <p:cNvSpPr txBox="1"/>
          <p:nvPr/>
        </p:nvSpPr>
        <p:spPr>
          <a:xfrm>
            <a:off x="1318895" y="1833880"/>
            <a:ext cx="1066800" cy="398780"/>
          </a:xfrm>
          <a:prstGeom prst="rect">
            <a:avLst/>
          </a:prstGeom>
          <a:noFill/>
        </p:spPr>
        <p:txBody>
          <a:bodyPr wrap="square" rtlCol="0">
            <a:spAutoFit/>
          </a:bodyPr>
          <a:p>
            <a:r>
              <a:rPr lang="zh-CN" altLang="en-US" sz="2000" b="1" dirty="0">
                <a:solidFill>
                  <a:srgbClr val="FF0000"/>
                </a:solidFill>
                <a:latin typeface="楷体" panose="02010609060101010101" pitchFamily="49" charset="-122"/>
                <a:ea typeface="楷体" panose="02010609060101010101" pitchFamily="49" charset="-122"/>
                <a:sym typeface="+mn-ea"/>
              </a:rPr>
              <a:t>少年富</a:t>
            </a:r>
            <a:endParaRPr lang="zh-CN" altLang="en-US" sz="2000" b="1" dirty="0">
              <a:solidFill>
                <a:srgbClr val="FF0000"/>
              </a:solidFill>
              <a:latin typeface="楷体" panose="02010609060101010101" pitchFamily="49" charset="-122"/>
              <a:ea typeface="楷体" panose="02010609060101010101" pitchFamily="49" charset="-122"/>
              <a:sym typeface="+mn-ea"/>
            </a:endParaRPr>
          </a:p>
        </p:txBody>
      </p:sp>
      <p:sp>
        <p:nvSpPr>
          <p:cNvPr id="15" name="文本框 14"/>
          <p:cNvSpPr txBox="1"/>
          <p:nvPr/>
        </p:nvSpPr>
        <p:spPr>
          <a:xfrm>
            <a:off x="1318895" y="2232660"/>
            <a:ext cx="1066800" cy="398780"/>
          </a:xfrm>
          <a:prstGeom prst="rect">
            <a:avLst/>
          </a:prstGeom>
          <a:noFill/>
        </p:spPr>
        <p:txBody>
          <a:bodyPr wrap="square" rtlCol="0">
            <a:spAutoFit/>
          </a:bodyPr>
          <a:p>
            <a:r>
              <a:rPr lang="zh-CN" altLang="en-US" sz="2000" b="1" dirty="0">
                <a:solidFill>
                  <a:srgbClr val="FF0000"/>
                </a:solidFill>
                <a:latin typeface="楷体" panose="02010609060101010101" pitchFamily="49" charset="-122"/>
                <a:ea typeface="楷体" panose="02010609060101010101" pitchFamily="49" charset="-122"/>
                <a:sym typeface="+mn-ea"/>
              </a:rPr>
              <a:t>少年强</a:t>
            </a:r>
            <a:endParaRPr lang="zh-CN" altLang="en-US" sz="2000" b="1" dirty="0">
              <a:solidFill>
                <a:srgbClr val="FF0000"/>
              </a:solidFill>
              <a:latin typeface="楷体" panose="02010609060101010101" pitchFamily="49" charset="-122"/>
              <a:ea typeface="楷体" panose="02010609060101010101" pitchFamily="49" charset="-122"/>
              <a:sym typeface="+mn-ea"/>
            </a:endParaRPr>
          </a:p>
        </p:txBody>
      </p:sp>
      <p:sp>
        <p:nvSpPr>
          <p:cNvPr id="16" name="文本框 15"/>
          <p:cNvSpPr txBox="1"/>
          <p:nvPr/>
        </p:nvSpPr>
        <p:spPr>
          <a:xfrm>
            <a:off x="1318895" y="2631440"/>
            <a:ext cx="1264920" cy="398780"/>
          </a:xfrm>
          <a:prstGeom prst="rect">
            <a:avLst/>
          </a:prstGeom>
          <a:noFill/>
        </p:spPr>
        <p:txBody>
          <a:bodyPr wrap="square" rtlCol="0">
            <a:spAutoFit/>
          </a:bodyPr>
          <a:p>
            <a:r>
              <a:rPr lang="zh-CN" altLang="en-US" sz="2000" b="1" dirty="0">
                <a:solidFill>
                  <a:srgbClr val="FF0000"/>
                </a:solidFill>
                <a:latin typeface="楷体" panose="02010609060101010101" pitchFamily="49" charset="-122"/>
                <a:ea typeface="楷体" panose="02010609060101010101" pitchFamily="49" charset="-122"/>
                <a:sym typeface="+mn-ea"/>
              </a:rPr>
              <a:t>少年独立</a:t>
            </a:r>
            <a:endParaRPr lang="zh-CN" altLang="en-US" sz="2000" b="1" dirty="0">
              <a:solidFill>
                <a:srgbClr val="FF0000"/>
              </a:solidFill>
              <a:latin typeface="楷体" panose="02010609060101010101" pitchFamily="49" charset="-122"/>
              <a:ea typeface="楷体" panose="02010609060101010101" pitchFamily="49" charset="-122"/>
              <a:sym typeface="+mn-ea"/>
            </a:endParaRPr>
          </a:p>
        </p:txBody>
      </p:sp>
      <p:sp>
        <p:nvSpPr>
          <p:cNvPr id="17" name="文本框 16"/>
          <p:cNvSpPr txBox="1"/>
          <p:nvPr/>
        </p:nvSpPr>
        <p:spPr>
          <a:xfrm>
            <a:off x="4324985" y="3827780"/>
            <a:ext cx="1710055" cy="398780"/>
          </a:xfrm>
          <a:prstGeom prst="rect">
            <a:avLst/>
          </a:prstGeom>
          <a:noFill/>
        </p:spPr>
        <p:txBody>
          <a:bodyPr wrap="square" rtlCol="0">
            <a:spAutoFit/>
          </a:bodyPr>
          <a:p>
            <a:r>
              <a:rPr lang="en-US" altLang="zh-CN" sz="2000" b="1" dirty="0">
                <a:solidFill>
                  <a:srgbClr val="FF0000"/>
                </a:solidFill>
                <a:latin typeface="楷体" panose="02010609060101010101" pitchFamily="49" charset="-122"/>
                <a:ea typeface="楷体" panose="02010609060101010101" pitchFamily="49" charset="-122"/>
                <a:sym typeface="+mn-ea"/>
              </a:rPr>
              <a:t> </a:t>
            </a:r>
            <a:r>
              <a:rPr lang="zh-CN" altLang="en-US" sz="2000" b="1" dirty="0">
                <a:solidFill>
                  <a:srgbClr val="FF0000"/>
                </a:solidFill>
                <a:latin typeface="楷体" panose="02010609060101010101" pitchFamily="49" charset="-122"/>
                <a:ea typeface="楷体" panose="02010609060101010101" pitchFamily="49" charset="-122"/>
                <a:sym typeface="+mn-ea"/>
              </a:rPr>
              <a:t>国胜于欧洲</a:t>
            </a:r>
            <a:endParaRPr lang="zh-CN" altLang="en-US" sz="2000" b="1" dirty="0">
              <a:solidFill>
                <a:srgbClr val="FF0000"/>
              </a:solidFill>
              <a:latin typeface="楷体" panose="02010609060101010101" pitchFamily="49" charset="-122"/>
              <a:ea typeface="楷体" panose="02010609060101010101" pitchFamily="49" charset="-122"/>
              <a:sym typeface="+mn-ea"/>
            </a:endParaRPr>
          </a:p>
        </p:txBody>
      </p:sp>
      <p:sp>
        <p:nvSpPr>
          <p:cNvPr id="18" name="文本框 17"/>
          <p:cNvSpPr txBox="1"/>
          <p:nvPr/>
        </p:nvSpPr>
        <p:spPr>
          <a:xfrm>
            <a:off x="4448175" y="3417570"/>
            <a:ext cx="1313815" cy="398780"/>
          </a:xfrm>
          <a:prstGeom prst="rect">
            <a:avLst/>
          </a:prstGeom>
          <a:noFill/>
        </p:spPr>
        <p:txBody>
          <a:bodyPr wrap="square" rtlCol="0">
            <a:spAutoFit/>
          </a:bodyPr>
          <a:p>
            <a:r>
              <a:rPr lang="zh-CN" altLang="en-US" sz="2000" b="1" dirty="0">
                <a:solidFill>
                  <a:srgbClr val="FF0000"/>
                </a:solidFill>
                <a:latin typeface="楷体" panose="02010609060101010101" pitchFamily="49" charset="-122"/>
                <a:ea typeface="楷体" panose="02010609060101010101" pitchFamily="49" charset="-122"/>
                <a:sym typeface="+mn-ea"/>
              </a:rPr>
              <a:t>国进步</a:t>
            </a:r>
            <a:endParaRPr lang="zh-CN" altLang="en-US" sz="2000" b="1" dirty="0">
              <a:solidFill>
                <a:srgbClr val="FF0000"/>
              </a:solidFill>
              <a:latin typeface="楷体" panose="02010609060101010101" pitchFamily="49" charset="-122"/>
              <a:ea typeface="楷体" panose="02010609060101010101" pitchFamily="49" charset="-122"/>
              <a:sym typeface="+mn-ea"/>
            </a:endParaRPr>
          </a:p>
        </p:txBody>
      </p:sp>
      <p:sp>
        <p:nvSpPr>
          <p:cNvPr id="19" name="文本框 18"/>
          <p:cNvSpPr txBox="1"/>
          <p:nvPr/>
        </p:nvSpPr>
        <p:spPr>
          <a:xfrm>
            <a:off x="4448175" y="3030220"/>
            <a:ext cx="1189990" cy="398780"/>
          </a:xfrm>
          <a:prstGeom prst="rect">
            <a:avLst/>
          </a:prstGeom>
          <a:noFill/>
        </p:spPr>
        <p:txBody>
          <a:bodyPr wrap="square" rtlCol="0">
            <a:spAutoFit/>
          </a:bodyPr>
          <a:p>
            <a:pPr algn="l"/>
            <a:r>
              <a:rPr lang="zh-CN" altLang="en-US" sz="2000" b="1" dirty="0">
                <a:solidFill>
                  <a:srgbClr val="FF0000"/>
                </a:solidFill>
                <a:latin typeface="楷体" panose="02010609060101010101" pitchFamily="49" charset="-122"/>
                <a:ea typeface="楷体" panose="02010609060101010101" pitchFamily="49" charset="-122"/>
                <a:sym typeface="+mn-ea"/>
              </a:rPr>
              <a:t>国自由</a:t>
            </a:r>
            <a:endParaRPr lang="zh-CN" altLang="en-US" sz="2000" b="1" dirty="0">
              <a:solidFill>
                <a:srgbClr val="FF0000"/>
              </a:solidFill>
              <a:latin typeface="楷体" panose="02010609060101010101" pitchFamily="49" charset="-122"/>
              <a:ea typeface="楷体" panose="02010609060101010101" pitchFamily="49" charset="-122"/>
              <a:sym typeface="+mn-ea"/>
            </a:endParaRPr>
          </a:p>
        </p:txBody>
      </p:sp>
      <p:sp>
        <p:nvSpPr>
          <p:cNvPr id="20" name="文本框 19"/>
          <p:cNvSpPr txBox="1"/>
          <p:nvPr/>
        </p:nvSpPr>
        <p:spPr>
          <a:xfrm>
            <a:off x="6736080" y="1056005"/>
            <a:ext cx="2012315" cy="3046095"/>
          </a:xfrm>
          <a:prstGeom prst="rect">
            <a:avLst/>
          </a:prstGeom>
          <a:noFill/>
        </p:spPr>
        <p:txBody>
          <a:bodyPr wrap="square" rtlCol="0">
            <a:spAutoFit/>
          </a:bodyPr>
          <a:p>
            <a:r>
              <a:rPr lang="zh-CN" altLang="en-US" sz="2400" b="1" dirty="0">
                <a:solidFill>
                  <a:srgbClr val="0000FF"/>
                </a:solidFill>
                <a:latin typeface="楷体" panose="02010609060101010101" pitchFamily="49" charset="-122"/>
                <a:ea typeface="楷体" panose="02010609060101010101" pitchFamily="49" charset="-122"/>
                <a:sym typeface="+mn-ea"/>
              </a:rPr>
              <a:t>少年的责任非常重大，我们每个少年都要肩负起自己的责任，因为，国家的强大靠的是少年。</a:t>
            </a:r>
            <a:endParaRPr lang="zh-CN" altLang="en-US" sz="2400" b="1" dirty="0">
              <a:solidFill>
                <a:srgbClr val="0000FF"/>
              </a:solidFill>
              <a:latin typeface="楷体" panose="02010609060101010101" pitchFamily="49" charset="-122"/>
              <a:ea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6"/>
                                        </p:tgtEl>
                                        <p:attrNameLst>
                                          <p:attrName>style.visibility</p:attrName>
                                        </p:attrNameLst>
                                      </p:cBhvr>
                                      <p:to>
                                        <p:strVal val="visible"/>
                                      </p:to>
                                    </p:set>
                                    <p:anim calcmode="lin" valueType="num">
                                      <p:cBhvr additive="base">
                                        <p:cTn id="13" dur="500" fill="hold"/>
                                        <p:tgtEl>
                                          <p:spTgt spid="106"/>
                                        </p:tgtEl>
                                        <p:attrNameLst>
                                          <p:attrName>ppt_x</p:attrName>
                                        </p:attrNameLst>
                                      </p:cBhvr>
                                      <p:tavLst>
                                        <p:tav tm="0">
                                          <p:val>
                                            <p:strVal val="#ppt_x"/>
                                          </p:val>
                                        </p:tav>
                                        <p:tav tm="100000">
                                          <p:val>
                                            <p:strVal val="#ppt_x"/>
                                          </p:val>
                                        </p:tav>
                                      </p:tavLst>
                                    </p:anim>
                                    <p:anim calcmode="lin" valueType="num">
                                      <p:cBhvr additive="base">
                                        <p:cTn id="14" dur="500" fill="hold"/>
                                        <p:tgtEl>
                                          <p:spTgt spid="10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4" presetClass="entr" presetSubtype="16"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box(in)">
                                      <p:cBhvr>
                                        <p:cTn id="39" dur="2000"/>
                                        <p:tgtEl>
                                          <p:spTgt spid="15"/>
                                        </p:tgtEl>
                                      </p:cBhvr>
                                    </p:animEffect>
                                  </p:childTnLst>
                                </p:cTn>
                              </p:par>
                              <p:par>
                                <p:cTn id="40" presetID="4" presetClass="entr" presetSubtype="16" fill="hold" grpId="0" nodeType="with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box(in)">
                                      <p:cBhvr>
                                        <p:cTn id="42" dur="2000"/>
                                        <p:tgtEl>
                                          <p:spTgt spid="6"/>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ppt_x"/>
                                          </p:val>
                                        </p:tav>
                                        <p:tav tm="100000">
                                          <p:val>
                                            <p:strVal val="#ppt_x"/>
                                          </p:val>
                                        </p:tav>
                                      </p:tavLst>
                                    </p:anim>
                                    <p:anim calcmode="lin" valueType="num">
                                      <p:cBhvr additive="base">
                                        <p:cTn id="48" dur="500" fill="hold"/>
                                        <p:tgtEl>
                                          <p:spTgt spid="16"/>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5"/>
                                        </p:tgtEl>
                                        <p:attrNameLst>
                                          <p:attrName>style.visibility</p:attrName>
                                        </p:attrNameLst>
                                      </p:cBhvr>
                                      <p:to>
                                        <p:strVal val="visible"/>
                                      </p:to>
                                    </p:set>
                                    <p:anim calcmode="lin" valueType="num">
                                      <p:cBhvr additive="base">
                                        <p:cTn id="51" dur="500" fill="hold"/>
                                        <p:tgtEl>
                                          <p:spTgt spid="5"/>
                                        </p:tgtEl>
                                        <p:attrNameLst>
                                          <p:attrName>ppt_x</p:attrName>
                                        </p:attrNameLst>
                                      </p:cBhvr>
                                      <p:tavLst>
                                        <p:tav tm="0">
                                          <p:val>
                                            <p:strVal val="#ppt_x"/>
                                          </p:val>
                                        </p:tav>
                                        <p:tav tm="100000">
                                          <p:val>
                                            <p:strVal val="#ppt_x"/>
                                          </p:val>
                                        </p:tav>
                                      </p:tavLst>
                                    </p:anim>
                                    <p:anim calcmode="lin" valueType="num">
                                      <p:cBhvr additive="base">
                                        <p:cTn id="5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55" presetClass="entr" presetSubtype="0" fill="hold" grpId="0" nodeType="click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p:cTn id="57" dur="1000" fill="hold"/>
                                        <p:tgtEl>
                                          <p:spTgt spid="12"/>
                                        </p:tgtEl>
                                        <p:attrNameLst>
                                          <p:attrName>ppt_w</p:attrName>
                                        </p:attrNameLst>
                                      </p:cBhvr>
                                      <p:tavLst>
                                        <p:tav tm="0">
                                          <p:val>
                                            <p:strVal val="#ppt_w*0.70"/>
                                          </p:val>
                                        </p:tav>
                                        <p:tav tm="100000">
                                          <p:val>
                                            <p:strVal val="#ppt_w"/>
                                          </p:val>
                                        </p:tav>
                                      </p:tavLst>
                                    </p:anim>
                                    <p:anim calcmode="lin" valueType="num">
                                      <p:cBhvr>
                                        <p:cTn id="58" dur="1000" fill="hold"/>
                                        <p:tgtEl>
                                          <p:spTgt spid="12"/>
                                        </p:tgtEl>
                                        <p:attrNameLst>
                                          <p:attrName>ppt_h</p:attrName>
                                        </p:attrNameLst>
                                      </p:cBhvr>
                                      <p:tavLst>
                                        <p:tav tm="0">
                                          <p:val>
                                            <p:strVal val="#ppt_h"/>
                                          </p:val>
                                        </p:tav>
                                        <p:tav tm="100000">
                                          <p:val>
                                            <p:strVal val="#ppt_h"/>
                                          </p:val>
                                        </p:tav>
                                      </p:tavLst>
                                    </p:anim>
                                    <p:animEffect transition="in" filter="fade">
                                      <p:cBhvr>
                                        <p:cTn id="59" dur="1000"/>
                                        <p:tgtEl>
                                          <p:spTgt spid="12"/>
                                        </p:tgtEl>
                                      </p:cBhvr>
                                    </p:animEffect>
                                  </p:childTnLst>
                                </p:cTn>
                              </p:par>
                              <p:par>
                                <p:cTn id="60" presetID="55" presetClass="entr" presetSubtype="0"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 calcmode="lin" valueType="num">
                                      <p:cBhvr>
                                        <p:cTn id="62" dur="1000" fill="hold"/>
                                        <p:tgtEl>
                                          <p:spTgt spid="19"/>
                                        </p:tgtEl>
                                        <p:attrNameLst>
                                          <p:attrName>ppt_w</p:attrName>
                                        </p:attrNameLst>
                                      </p:cBhvr>
                                      <p:tavLst>
                                        <p:tav tm="0">
                                          <p:val>
                                            <p:strVal val="#ppt_w*0.70"/>
                                          </p:val>
                                        </p:tav>
                                        <p:tav tm="100000">
                                          <p:val>
                                            <p:strVal val="#ppt_w"/>
                                          </p:val>
                                        </p:tav>
                                      </p:tavLst>
                                    </p:anim>
                                    <p:anim calcmode="lin" valueType="num">
                                      <p:cBhvr>
                                        <p:cTn id="63" dur="1000" fill="hold"/>
                                        <p:tgtEl>
                                          <p:spTgt spid="19"/>
                                        </p:tgtEl>
                                        <p:attrNameLst>
                                          <p:attrName>ppt_h</p:attrName>
                                        </p:attrNameLst>
                                      </p:cBhvr>
                                      <p:tavLst>
                                        <p:tav tm="0">
                                          <p:val>
                                            <p:strVal val="#ppt_h"/>
                                          </p:val>
                                        </p:tav>
                                        <p:tav tm="100000">
                                          <p:val>
                                            <p:strVal val="#ppt_h"/>
                                          </p:val>
                                        </p:tav>
                                      </p:tavLst>
                                    </p:anim>
                                    <p:animEffect transition="in" filter="fade">
                                      <p:cBhvr>
                                        <p:cTn id="64" dur="1000"/>
                                        <p:tgtEl>
                                          <p:spTgt spid="19"/>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grpId="0" nodeType="click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down)">
                                      <p:cBhvr>
                                        <p:cTn id="69" dur="500"/>
                                        <p:tgtEl>
                                          <p:spTgt spid="11"/>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wipe(down)">
                                      <p:cBhvr>
                                        <p:cTn id="72" dur="500"/>
                                        <p:tgtEl>
                                          <p:spTgt spid="18"/>
                                        </p:tgtEl>
                                      </p:cBhvr>
                                    </p:animEffect>
                                  </p:childTnLst>
                                </p:cTn>
                              </p:par>
                            </p:childTnLst>
                          </p:cTn>
                        </p:par>
                      </p:childTnLst>
                    </p:cTn>
                  </p:par>
                  <p:par>
                    <p:cTn id="73" fill="hold">
                      <p:stCondLst>
                        <p:cond delay="indefinite"/>
                      </p:stCondLst>
                      <p:childTnLst>
                        <p:par>
                          <p:cTn id="74" fill="hold">
                            <p:stCondLst>
                              <p:cond delay="0"/>
                            </p:stCondLst>
                            <p:childTnLst>
                              <p:par>
                                <p:cTn id="75" presetID="18" presetClass="entr" presetSubtype="12" fill="hold" grpId="0" nodeType="clickEffect">
                                  <p:stCondLst>
                                    <p:cond delay="0"/>
                                  </p:stCondLst>
                                  <p:childTnLst>
                                    <p:set>
                                      <p:cBhvr>
                                        <p:cTn id="76" dur="1" fill="hold">
                                          <p:stCondLst>
                                            <p:cond delay="0"/>
                                          </p:stCondLst>
                                        </p:cTn>
                                        <p:tgtEl>
                                          <p:spTgt spid="10"/>
                                        </p:tgtEl>
                                        <p:attrNameLst>
                                          <p:attrName>style.visibility</p:attrName>
                                        </p:attrNameLst>
                                      </p:cBhvr>
                                      <p:to>
                                        <p:strVal val="visible"/>
                                      </p:to>
                                    </p:set>
                                    <p:animEffect transition="in" filter="strips(downLeft)">
                                      <p:cBhvr>
                                        <p:cTn id="77" dur="500"/>
                                        <p:tgtEl>
                                          <p:spTgt spid="10"/>
                                        </p:tgtEl>
                                      </p:cBhvr>
                                    </p:animEffect>
                                  </p:childTnLst>
                                </p:cTn>
                              </p:par>
                              <p:par>
                                <p:cTn id="78" presetID="18" presetClass="entr" presetSubtype="12" fill="hold" grpId="0" nodeType="withEffect">
                                  <p:stCondLst>
                                    <p:cond delay="0"/>
                                  </p:stCondLst>
                                  <p:childTnLst>
                                    <p:set>
                                      <p:cBhvr>
                                        <p:cTn id="79" dur="1" fill="hold">
                                          <p:stCondLst>
                                            <p:cond delay="0"/>
                                          </p:stCondLst>
                                        </p:cTn>
                                        <p:tgtEl>
                                          <p:spTgt spid="17"/>
                                        </p:tgtEl>
                                        <p:attrNameLst>
                                          <p:attrName>style.visibility</p:attrName>
                                        </p:attrNameLst>
                                      </p:cBhvr>
                                      <p:to>
                                        <p:strVal val="visible"/>
                                      </p:to>
                                    </p:set>
                                    <p:animEffect transition="in" filter="strips(downLeft)">
                                      <p:cBhvr>
                                        <p:cTn id="80" dur="500"/>
                                        <p:tgtEl>
                                          <p:spTgt spid="17"/>
                                        </p:tgtEl>
                                      </p:cBhvr>
                                    </p:animEffect>
                                  </p:childTnLst>
                                </p:cTn>
                              </p:par>
                            </p:childTnLst>
                          </p:cTn>
                        </p:par>
                      </p:childTnLst>
                    </p:cTn>
                  </p:par>
                  <p:par>
                    <p:cTn id="81" fill="hold">
                      <p:stCondLst>
                        <p:cond delay="indefinite"/>
                      </p:stCondLst>
                      <p:childTnLst>
                        <p:par>
                          <p:cTn id="82" fill="hold">
                            <p:stCondLst>
                              <p:cond delay="0"/>
                            </p:stCondLst>
                            <p:childTnLst>
                              <p:par>
                                <p:cTn id="83" presetID="8" presetClass="entr" presetSubtype="16" fill="hold" grpId="0" nodeType="clickEffect">
                                  <p:stCondLst>
                                    <p:cond delay="0"/>
                                  </p:stCondLst>
                                  <p:childTnLst>
                                    <p:set>
                                      <p:cBhvr>
                                        <p:cTn id="84" dur="1" fill="hold">
                                          <p:stCondLst>
                                            <p:cond delay="0"/>
                                          </p:stCondLst>
                                        </p:cTn>
                                        <p:tgtEl>
                                          <p:spTgt spid="9"/>
                                        </p:tgtEl>
                                        <p:attrNameLst>
                                          <p:attrName>style.visibility</p:attrName>
                                        </p:attrNameLst>
                                      </p:cBhvr>
                                      <p:to>
                                        <p:strVal val="visible"/>
                                      </p:to>
                                    </p:set>
                                    <p:animEffect transition="in" filter="diamond(in)">
                                      <p:cBhvr>
                                        <p:cTn id="85" dur="2000"/>
                                        <p:tgtEl>
                                          <p:spTgt spid="9"/>
                                        </p:tgtEl>
                                      </p:cBhvr>
                                    </p:animEffect>
                                  </p:childTnLst>
                                </p:cTn>
                              </p:par>
                              <p:par>
                                <p:cTn id="86" presetID="8" presetClass="entr" presetSubtype="16" fill="hold" grpId="0" nodeType="withEffect">
                                  <p:stCondLst>
                                    <p:cond delay="0"/>
                                  </p:stCondLst>
                                  <p:childTnLst>
                                    <p:set>
                                      <p:cBhvr>
                                        <p:cTn id="87" dur="1" fill="hold">
                                          <p:stCondLst>
                                            <p:cond delay="0"/>
                                          </p:stCondLst>
                                        </p:cTn>
                                        <p:tgtEl>
                                          <p:spTgt spid="3"/>
                                        </p:tgtEl>
                                        <p:attrNameLst>
                                          <p:attrName>style.visibility</p:attrName>
                                        </p:attrNameLst>
                                      </p:cBhvr>
                                      <p:to>
                                        <p:strVal val="visible"/>
                                      </p:to>
                                    </p:set>
                                    <p:animEffect transition="in" filter="diamond(in)">
                                      <p:cBhvr>
                                        <p:cTn id="88" dur="2000"/>
                                        <p:tgtEl>
                                          <p:spTgt spid="3"/>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1" fill="hold" grpId="0" nodeType="clickEffect">
                                  <p:stCondLst>
                                    <p:cond delay="0"/>
                                  </p:stCondLst>
                                  <p:childTnLst>
                                    <p:set>
                                      <p:cBhvr>
                                        <p:cTn id="92" dur="1000" fill="hold">
                                          <p:stCondLst>
                                            <p:cond delay="0"/>
                                          </p:stCondLst>
                                        </p:cTn>
                                        <p:tgtEl>
                                          <p:spTgt spid="20"/>
                                        </p:tgtEl>
                                        <p:attrNameLst>
                                          <p:attrName>style.visibility</p:attrName>
                                        </p:attrNameLst>
                                      </p:cBhvr>
                                      <p:to>
                                        <p:strVal val="visible"/>
                                      </p:to>
                                    </p:set>
                                    <p:animEffect transition="in" filter="wipe(up)">
                                      <p:cBhvr>
                                        <p:cTn id="93"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06" grpId="0" bldLvl="0" animBg="1"/>
      <p:bldP spid="13" grpId="0"/>
      <p:bldP spid="8" grpId="0"/>
      <p:bldP spid="14" grpId="0"/>
      <p:bldP spid="7" grpId="0"/>
      <p:bldP spid="15" grpId="0"/>
      <p:bldP spid="6" grpId="0"/>
      <p:bldP spid="16" grpId="0"/>
      <p:bldP spid="5" grpId="0"/>
      <p:bldP spid="12" grpId="0"/>
      <p:bldP spid="19" grpId="0"/>
      <p:bldP spid="11" grpId="0"/>
      <p:bldP spid="18" grpId="0"/>
      <p:bldP spid="10" grpId="0"/>
      <p:bldP spid="17" grpId="0"/>
      <p:bldP spid="9" grpId="0"/>
      <p:bldP spid="3" grpId="0"/>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6" name="文本框 105"/>
          <p:cNvSpPr txBox="1"/>
          <p:nvPr/>
        </p:nvSpPr>
        <p:spPr>
          <a:xfrm>
            <a:off x="-32385" y="1766570"/>
            <a:ext cx="2530475" cy="2861310"/>
          </a:xfrm>
          <a:prstGeom prst="rect">
            <a:avLst/>
          </a:prstGeom>
          <a:noFill/>
          <a:ln w="9525">
            <a:noFill/>
          </a:ln>
        </p:spPr>
        <p:txBody>
          <a:bodyPr wrap="square">
            <a:spAutoFit/>
          </a:bodyPr>
          <a:p>
            <a:pPr indent="0" algn="l"/>
            <a:r>
              <a:rPr lang="zh-CN" sz="2000">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                                                                                                                               </a:t>
            </a:r>
            <a:endParaRPr lang="zh-CN" sz="2000">
              <a:solidFill>
                <a:srgbClr val="0000FF"/>
              </a:solidFill>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lang="zh-CN" sz="2000">
              <a:solidFill>
                <a:srgbClr val="0000FF"/>
              </a:solidFill>
              <a:latin typeface="宋体" panose="02010600030101010101" pitchFamily="2" charset="-122"/>
              <a:ea typeface="宋体" panose="02010600030101010101" pitchFamily="2" charset="-122"/>
              <a:cs typeface="宋体" panose="02010600030101010101" pitchFamily="2" charset="-122"/>
              <a:sym typeface="+mn-ea"/>
            </a:endParaRPr>
          </a:p>
          <a:p>
            <a:pPr indent="0" algn="l"/>
            <a:endParaRPr lang="zh-CN" sz="2000">
              <a:solidFill>
                <a:srgbClr val="0000FF"/>
              </a:solidFill>
              <a:latin typeface="宋体" panose="02010600030101010101" pitchFamily="2" charset="-122"/>
              <a:ea typeface="宋体" panose="02010600030101010101" pitchFamily="2" charset="-122"/>
              <a:cs typeface="宋体" panose="02010600030101010101" pitchFamily="2" charset="-122"/>
              <a:sym typeface="+mn-ea"/>
            </a:endParaRPr>
          </a:p>
          <a:p>
            <a:pPr indent="0" algn="l"/>
            <a:r>
              <a:rPr lang="zh-CN" sz="2000">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2.朗读</a:t>
            </a:r>
            <a:r>
              <a:rPr lang="zh-CN" sz="2000" b="0">
                <a:solidFill>
                  <a:srgbClr val="0000FF"/>
                </a:solidFill>
                <a:latin typeface="宋体" panose="02010600030101010101" pitchFamily="2" charset="-122"/>
                <a:ea typeface="宋体" panose="02010600030101010101" pitchFamily="2" charset="-122"/>
                <a:cs typeface="宋体" panose="02010600030101010101" pitchFamily="2" charset="-122"/>
              </a:rPr>
              <a:t>第二段，感受少年中国生机勃勃的生命力。</a:t>
            </a:r>
            <a:endParaRPr lang="zh-CN" sz="2000" b="0">
              <a:solidFill>
                <a:srgbClr val="0000FF"/>
              </a:solidFill>
              <a:latin typeface="宋体" panose="02010600030101010101" pitchFamily="2" charset="-122"/>
              <a:ea typeface="宋体" panose="02010600030101010101" pitchFamily="2" charset="-122"/>
              <a:cs typeface="宋体" panose="02010600030101010101" pitchFamily="2" charset="-122"/>
            </a:endParaRPr>
          </a:p>
          <a:p>
            <a:pPr indent="0"/>
            <a:r>
              <a:rPr lang="zh-CN" sz="2000" b="0">
                <a:solidFill>
                  <a:srgbClr val="0000FF"/>
                </a:solidFill>
                <a:latin typeface="宋体" panose="02010600030101010101" pitchFamily="2" charset="-122"/>
                <a:ea typeface="宋体" panose="02010600030101010101" pitchFamily="2" charset="-122"/>
                <a:cs typeface="宋体" panose="02010600030101010101" pitchFamily="2" charset="-122"/>
              </a:rPr>
              <a:t>1）"红日初升……横有八荒"熟读背诵</a:t>
            </a:r>
            <a:r>
              <a:rPr lang="zh-CN" sz="2000" b="0">
                <a:solidFill>
                  <a:srgbClr val="FF0000"/>
                </a:solidFill>
                <a:latin typeface="宋体" panose="02010600030101010101" pitchFamily="2" charset="-122"/>
                <a:ea typeface="宋体" panose="02010600030101010101" pitchFamily="2" charset="-122"/>
                <a:cs typeface="宋体" panose="02010600030101010101" pitchFamily="2" charset="-122"/>
              </a:rPr>
              <a:t>。  </a:t>
            </a:r>
            <a:endParaRPr lang="zh-CN" sz="2000" b="0">
              <a:solidFill>
                <a:srgbClr val="FF0000"/>
              </a:solidFill>
              <a:latin typeface="宋体" panose="02010600030101010101" pitchFamily="2" charset="-122"/>
              <a:ea typeface="宋体" panose="02010600030101010101" pitchFamily="2" charset="-122"/>
              <a:cs typeface="宋体" panose="02010600030101010101" pitchFamily="2" charset="-122"/>
            </a:endParaRPr>
          </a:p>
          <a:p>
            <a:endParaRPr lang="zh-CN" altLang="en-US" sz="2000" b="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pic>
        <p:nvPicPr>
          <p:cNvPr id="25" name="图片 24" descr="53367cf6451134bb86cce75a84476519"/>
          <p:cNvPicPr>
            <a:picLocks noChangeAspect="1"/>
          </p:cNvPicPr>
          <p:nvPr/>
        </p:nvPicPr>
        <p:blipFill>
          <a:blip r:embed="rId1"/>
          <a:stretch>
            <a:fillRect/>
          </a:stretch>
        </p:blipFill>
        <p:spPr>
          <a:xfrm>
            <a:off x="-32385" y="-37465"/>
            <a:ext cx="5076825" cy="2744470"/>
          </a:xfrm>
          <a:prstGeom prst="rect">
            <a:avLst/>
          </a:prstGeom>
        </p:spPr>
      </p:pic>
      <p:pic>
        <p:nvPicPr>
          <p:cNvPr id="26" name="图片 25" descr="0d338744ebf81a4ccde57afbda2a6059252da629"/>
          <p:cNvPicPr>
            <a:picLocks noChangeAspect="1"/>
          </p:cNvPicPr>
          <p:nvPr/>
        </p:nvPicPr>
        <p:blipFill>
          <a:blip r:embed="rId2"/>
          <a:stretch>
            <a:fillRect/>
          </a:stretch>
        </p:blipFill>
        <p:spPr>
          <a:xfrm>
            <a:off x="2676525" y="2694940"/>
            <a:ext cx="2367915" cy="2367915"/>
          </a:xfrm>
          <a:prstGeom prst="rect">
            <a:avLst/>
          </a:prstGeom>
        </p:spPr>
      </p:pic>
      <p:pic>
        <p:nvPicPr>
          <p:cNvPr id="30" name="图片 29" descr="662a9e3cafe1ca05de99b2c1eb2f8a86"/>
          <p:cNvPicPr/>
          <p:nvPr/>
        </p:nvPicPr>
        <p:blipFill>
          <a:blip r:embed="rId3"/>
          <a:srcRect/>
          <a:stretch>
            <a:fillRect/>
          </a:stretch>
        </p:blipFill>
        <p:spPr>
          <a:xfrm>
            <a:off x="6544945" y="2277110"/>
            <a:ext cx="2616835" cy="2797810"/>
          </a:xfrm>
          <a:prstGeom prst="rect">
            <a:avLst/>
          </a:prstGeom>
        </p:spPr>
      </p:pic>
      <p:pic>
        <p:nvPicPr>
          <p:cNvPr id="32" name="图片 31" descr="665831c9aa087c0a27018e6c3936e051"/>
          <p:cNvPicPr>
            <a:picLocks noChangeAspect="1"/>
          </p:cNvPicPr>
          <p:nvPr/>
        </p:nvPicPr>
        <p:blipFill>
          <a:blip r:embed="rId4"/>
          <a:stretch>
            <a:fillRect/>
          </a:stretch>
        </p:blipFill>
        <p:spPr>
          <a:xfrm>
            <a:off x="5044440" y="2277110"/>
            <a:ext cx="2263775" cy="2785745"/>
          </a:xfrm>
          <a:prstGeom prst="rect">
            <a:avLst/>
          </a:prstGeom>
        </p:spPr>
      </p:pic>
      <p:sp>
        <p:nvSpPr>
          <p:cNvPr id="33" name="文本框 32"/>
          <p:cNvSpPr txBox="1"/>
          <p:nvPr/>
        </p:nvSpPr>
        <p:spPr>
          <a:xfrm>
            <a:off x="8609965" y="4182745"/>
            <a:ext cx="551815" cy="880110"/>
          </a:xfrm>
          <a:prstGeom prst="rect">
            <a:avLst/>
          </a:prstGeom>
          <a:solidFill>
            <a:schemeClr val="tx1"/>
          </a:solidFill>
        </p:spPr>
        <p:txBody>
          <a:bodyPr vert="eaVert" wrap="square" rtlCol="0">
            <a:spAutoFit/>
          </a:bodyPr>
          <a:p>
            <a:r>
              <a:rPr lang="zh-CN"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干将</a:t>
            </a:r>
            <a:endPar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4" name="文本框 33"/>
          <p:cNvSpPr txBox="1"/>
          <p:nvPr/>
        </p:nvSpPr>
        <p:spPr>
          <a:xfrm>
            <a:off x="-32385" y="4269740"/>
            <a:ext cx="2713990" cy="706755"/>
          </a:xfrm>
          <a:prstGeom prst="rect">
            <a:avLst/>
          </a:prstGeom>
          <a:noFill/>
        </p:spPr>
        <p:txBody>
          <a:bodyPr wrap="square" rtlCol="0" anchor="t">
            <a:spAutoFit/>
          </a:bodyPr>
          <a:p>
            <a:r>
              <a:rPr lang="zh-CN" sz="2000" b="1">
                <a:solidFill>
                  <a:srgbClr val="FF00FF"/>
                </a:solidFill>
                <a:latin typeface="楷体" panose="02010609060101010101" pitchFamily="49" charset="-122"/>
                <a:ea typeface="楷体" panose="02010609060101010101" pitchFamily="49" charset="-122"/>
                <a:cs typeface="楷体" panose="02010609060101010101" pitchFamily="49" charset="-122"/>
                <a:sym typeface="+mn-ea"/>
              </a:rPr>
              <a:t>朗读要求：这是韵文，充满节奏感和韵律感。</a:t>
            </a:r>
            <a:endParaRPr lang="zh-CN" altLang="en-US" sz="2000" b="1">
              <a:solidFill>
                <a:srgbClr val="FF00FF"/>
              </a:solidFill>
              <a:latin typeface="楷体" panose="02010609060101010101" pitchFamily="49" charset="-122"/>
              <a:ea typeface="楷体" panose="02010609060101010101" pitchFamily="49" charset="-122"/>
              <a:cs typeface="楷体" panose="02010609060101010101" pitchFamily="49" charset="-122"/>
              <a:sym typeface="+mn-ea"/>
            </a:endParaRPr>
          </a:p>
        </p:txBody>
      </p:sp>
      <p:pic>
        <p:nvPicPr>
          <p:cNvPr id="2" name="图片 1" descr="timg (3)"/>
          <p:cNvPicPr>
            <a:picLocks noChangeAspect="1"/>
          </p:cNvPicPr>
          <p:nvPr/>
        </p:nvPicPr>
        <p:blipFill>
          <a:blip r:embed="rId5"/>
          <a:stretch>
            <a:fillRect/>
          </a:stretch>
        </p:blipFill>
        <p:spPr>
          <a:xfrm>
            <a:off x="5331460" y="53975"/>
            <a:ext cx="3538220" cy="21380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2000" fill="hold">
                                          <p:stCondLst>
                                            <p:cond delay="0"/>
                                          </p:stCondLst>
                                        </p:cTn>
                                        <p:tgtEl>
                                          <p:spTgt spid="25"/>
                                        </p:tgtEl>
                                        <p:attrNameLst>
                                          <p:attrName>style.visibility</p:attrName>
                                        </p:attrNameLst>
                                      </p:cBhvr>
                                      <p:to>
                                        <p:strVal val="visible"/>
                                      </p:to>
                                    </p:set>
                                    <p:animEffect transition="in" filter="wipe(left)">
                                      <p:cBhvr>
                                        <p:cTn id="7" dur="20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heel(1)">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2000" fill="hold">
                                          <p:stCondLst>
                                            <p:cond delay="0"/>
                                          </p:stCondLst>
                                        </p:cTn>
                                        <p:tgtEl>
                                          <p:spTgt spid="32"/>
                                        </p:tgtEl>
                                        <p:attrNameLst>
                                          <p:attrName>style.visibility</p:attrName>
                                        </p:attrNameLst>
                                      </p:cBhvr>
                                      <p:to>
                                        <p:strVal val="visible"/>
                                      </p:to>
                                    </p:set>
                                    <p:animEffect transition="in" filter="wipe(up)">
                                      <p:cBhvr>
                                        <p:cTn id="23" dur="2000"/>
                                        <p:tgtEl>
                                          <p:spTgt spid="32"/>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26"/>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06"/>
                                        </p:tgtEl>
                                        <p:attrNameLst>
                                          <p:attrName>style.visibility</p:attrName>
                                        </p:attrNameLst>
                                      </p:cBhvr>
                                      <p:to>
                                        <p:strVal val="visible"/>
                                      </p:to>
                                    </p:set>
                                    <p:animEffect transition="in" filter="box(in)">
                                      <p:cBhvr>
                                        <p:cTn id="32" dur="2000"/>
                                        <p:tgtEl>
                                          <p:spTgt spid="106"/>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additive="base">
                                        <p:cTn id="37" dur="500" fill="hold"/>
                                        <p:tgtEl>
                                          <p:spTgt spid="34"/>
                                        </p:tgtEl>
                                        <p:attrNameLst>
                                          <p:attrName>ppt_x</p:attrName>
                                        </p:attrNameLst>
                                      </p:cBhvr>
                                      <p:tavLst>
                                        <p:tav tm="0">
                                          <p:val>
                                            <p:strVal val="#ppt_x"/>
                                          </p:val>
                                        </p:tav>
                                        <p:tav tm="100000">
                                          <p:val>
                                            <p:strVal val="#ppt_x"/>
                                          </p:val>
                                        </p:tav>
                                      </p:tavLst>
                                    </p:anim>
                                    <p:anim calcmode="lin" valueType="num">
                                      <p:cBhvr additive="base">
                                        <p:cTn id="3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106" grpId="0"/>
      <p:bldP spid="3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6" name="文本框 105"/>
          <p:cNvSpPr txBox="1"/>
          <p:nvPr/>
        </p:nvSpPr>
        <p:spPr>
          <a:xfrm>
            <a:off x="85725" y="2049145"/>
            <a:ext cx="8652510" cy="953135"/>
          </a:xfrm>
          <a:prstGeom prst="rect">
            <a:avLst/>
          </a:prstGeom>
          <a:noFill/>
          <a:ln w="9525">
            <a:noFill/>
          </a:ln>
        </p:spPr>
        <p:txBody>
          <a:bodyPr wrap="square">
            <a:spAutoFit/>
          </a:bodyPr>
          <a:p>
            <a:pPr indent="0"/>
            <a:r>
              <a:rPr lang="zh-CN" sz="2800" b="1">
                <a:solidFill>
                  <a:srgbClr val="FF0000"/>
                </a:solidFill>
                <a:latin typeface="楷体" panose="02010609060101010101" pitchFamily="49" charset="-122"/>
                <a:ea typeface="楷体" panose="02010609060101010101" pitchFamily="49" charset="-122"/>
                <a:cs typeface="楷体" panose="02010609060101010101" pitchFamily="49" charset="-122"/>
              </a:rPr>
              <a:t>3</a:t>
            </a:r>
            <a:r>
              <a:rPr lang="zh-CN" sz="2400" b="1">
                <a:solidFill>
                  <a:srgbClr val="FF0000"/>
                </a:solidFill>
                <a:latin typeface="楷体" panose="02010609060101010101" pitchFamily="49" charset="-122"/>
                <a:ea typeface="楷体" panose="02010609060101010101" pitchFamily="49" charset="-122"/>
                <a:cs typeface="楷体" panose="02010609060101010101" pitchFamily="49" charset="-122"/>
              </a:rPr>
              <a:t>）"天戴其苍""地履其黄"，一"纵"一"横"，显得气势不凡，一个顶天立地的东方巨人巍然屹立在地球之上。</a:t>
            </a:r>
            <a:r>
              <a:rPr lang="zh-CN" sz="2800" b="0">
                <a:latin typeface="楷体" panose="02010609060101010101" pitchFamily="49" charset="-122"/>
                <a:ea typeface="楷体" panose="02010609060101010101" pitchFamily="49" charset="-122"/>
                <a:cs typeface="楷体" panose="02010609060101010101" pitchFamily="49" charset="-122"/>
              </a:rPr>
              <a:t>  </a:t>
            </a:r>
            <a:endParaRPr lang="zh-CN" altLang="en-US" sz="2800">
              <a:latin typeface="楷体" panose="02010609060101010101" pitchFamily="49" charset="-122"/>
              <a:ea typeface="楷体" panose="02010609060101010101" pitchFamily="49" charset="-122"/>
              <a:cs typeface="楷体" panose="02010609060101010101" pitchFamily="49" charset="-122"/>
            </a:endParaRPr>
          </a:p>
        </p:txBody>
      </p:sp>
      <p:pic>
        <p:nvPicPr>
          <p:cNvPr id="5" name="图片 4" descr="u=266370537,905023140&amp;fm=26&amp;gp=0"/>
          <p:cNvPicPr>
            <a:picLocks noChangeAspect="1"/>
          </p:cNvPicPr>
          <p:nvPr/>
        </p:nvPicPr>
        <p:blipFill>
          <a:blip r:embed="rId1"/>
          <a:stretch>
            <a:fillRect/>
          </a:stretch>
        </p:blipFill>
        <p:spPr>
          <a:xfrm>
            <a:off x="7015480" y="3115310"/>
            <a:ext cx="2051685" cy="2051685"/>
          </a:xfrm>
          <a:prstGeom prst="rect">
            <a:avLst/>
          </a:prstGeom>
        </p:spPr>
      </p:pic>
      <p:pic>
        <p:nvPicPr>
          <p:cNvPr id="6" name="图片 5" descr="u=266370537,905023140&amp;fm=26&amp;gp=0"/>
          <p:cNvPicPr>
            <a:picLocks noChangeAspect="1"/>
          </p:cNvPicPr>
          <p:nvPr/>
        </p:nvPicPr>
        <p:blipFill>
          <a:blip r:embed="rId1"/>
          <a:stretch>
            <a:fillRect/>
          </a:stretch>
        </p:blipFill>
        <p:spPr>
          <a:xfrm>
            <a:off x="-69215" y="3115310"/>
            <a:ext cx="2051685" cy="2051685"/>
          </a:xfrm>
          <a:prstGeom prst="rect">
            <a:avLst/>
          </a:prstGeom>
        </p:spPr>
      </p:pic>
      <p:pic>
        <p:nvPicPr>
          <p:cNvPr id="7" name="图片 6" descr="7d62739fa853eaad906b4d09e15d65b8"/>
          <p:cNvPicPr>
            <a:picLocks noChangeAspect="1"/>
          </p:cNvPicPr>
          <p:nvPr/>
        </p:nvPicPr>
        <p:blipFill>
          <a:blip r:embed="rId2"/>
          <a:stretch>
            <a:fillRect/>
          </a:stretch>
        </p:blipFill>
        <p:spPr>
          <a:xfrm>
            <a:off x="2331720" y="3002280"/>
            <a:ext cx="4335145" cy="2164715"/>
          </a:xfrm>
          <a:prstGeom prst="rect">
            <a:avLst/>
          </a:prstGeom>
        </p:spPr>
      </p:pic>
      <p:sp>
        <p:nvSpPr>
          <p:cNvPr id="9" name="文本框 8"/>
          <p:cNvSpPr txBox="1"/>
          <p:nvPr/>
        </p:nvSpPr>
        <p:spPr>
          <a:xfrm>
            <a:off x="85725" y="483870"/>
            <a:ext cx="2468880" cy="460375"/>
          </a:xfrm>
          <a:prstGeom prst="rect">
            <a:avLst/>
          </a:prstGeom>
          <a:noFill/>
        </p:spPr>
        <p:txBody>
          <a:bodyPr wrap="none" rtlCol="0" anchor="t">
            <a:spAutoFit/>
          </a:bodyPr>
          <a:p>
            <a:r>
              <a:rPr lang="zh-CN" sz="240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2）比喻的作用：</a:t>
            </a:r>
            <a:endParaRPr lang="zh-CN" altLang="en-US" sz="2400">
              <a:solidFill>
                <a:srgbClr val="0000FF"/>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0" name="文本框 9"/>
          <p:cNvSpPr txBox="1"/>
          <p:nvPr/>
        </p:nvSpPr>
        <p:spPr>
          <a:xfrm>
            <a:off x="379095" y="850265"/>
            <a:ext cx="8065770" cy="1198880"/>
          </a:xfrm>
          <a:prstGeom prst="rect">
            <a:avLst/>
          </a:prstGeom>
          <a:noFill/>
        </p:spPr>
        <p:txBody>
          <a:bodyPr wrap="square" rtlCol="0" anchor="t">
            <a:spAutoFit/>
          </a:bodyPr>
          <a:p>
            <a:r>
              <a:rPr lang="zh-CN" b="1">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a:t>
            </a:r>
            <a:r>
              <a:rPr lang="zh-CN" sz="2400" b="1">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红日"般的灿烂前景，"河出伏流"的壮阔发展，有如"潜龙""乳虎"的巨大声威，有如"奇花"的壮丽前景，如“干将”的锐利锋芒；</a:t>
            </a:r>
            <a:endParaRPr lang="zh-CN" altLang="en-US" sz="2400" b="1">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9"/>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9"/>
                                        </p:tgtEl>
                                        <p:attrNameLst>
                                          <p:attrName>ppt_y</p:attrName>
                                        </p:attrNameLst>
                                      </p:cBhvr>
                                      <p:tavLst>
                                        <p:tav tm="0">
                                          <p:val>
                                            <p:strVal val="#ppt_y"/>
                                          </p:val>
                                        </p:tav>
                                        <p:tav tm="100000">
                                          <p:val>
                                            <p:strVal val="#ppt_y"/>
                                          </p:val>
                                        </p:tav>
                                      </p:tavLst>
                                    </p:anim>
                                    <p:animEffect transition="in" filter="fade">
                                      <p:cBhvr>
                                        <p:cTn id="10" dur="10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40" presetClass="entr" presetSubtype="0" fill="hold" grpId="0" nodeType="clickEffect">
                                  <p:stCondLst>
                                    <p:cond delay="0"/>
                                  </p:stCondLst>
                                  <p:iterate type="lt">
                                    <p:tmPct val="10000"/>
                                  </p:iterate>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1"/>
                                          </p:val>
                                        </p:tav>
                                        <p:tav tm="100000">
                                          <p:val>
                                            <p:strVal val="#ppt_x"/>
                                          </p:val>
                                        </p:tav>
                                      </p:tavLst>
                                    </p:anim>
                                    <p:anim calcmode="lin" valueType="num">
                                      <p:cBhvr>
                                        <p:cTn id="17" dur="10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6"/>
                                        </p:tgtEl>
                                        <p:attrNameLst>
                                          <p:attrName>style.visibility</p:attrName>
                                        </p:attrNameLst>
                                      </p:cBhvr>
                                      <p:to>
                                        <p:strVal val="visible"/>
                                      </p:to>
                                    </p:set>
                                    <p:animEffect transition="in" filter="blinds(horizontal)">
                                      <p:cBhvr>
                                        <p:cTn id="22"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p:bldP spid="9"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6" name="文本框 105"/>
          <p:cNvSpPr txBox="1"/>
          <p:nvPr/>
        </p:nvSpPr>
        <p:spPr>
          <a:xfrm>
            <a:off x="441960" y="1664970"/>
            <a:ext cx="7999730" cy="1814830"/>
          </a:xfrm>
          <a:prstGeom prst="rect">
            <a:avLst/>
          </a:prstGeom>
          <a:noFill/>
          <a:ln w="9525">
            <a:noFill/>
          </a:ln>
        </p:spPr>
        <p:txBody>
          <a:bodyPr wrap="square">
            <a:spAutoFit/>
          </a:bodyPr>
          <a:p>
            <a:pPr indent="295275"/>
            <a:r>
              <a:rPr lang="zh-CN" sz="2800" b="1">
                <a:ea typeface="宋体" panose="02010600030101010101" pitchFamily="2" charset="-122"/>
              </a:rPr>
              <a:t>这些事物都是动态描写，都充满着生命力。作者用这些充满生命力的事物来比少年中国，就是告诉我们，少年中国就是最具有生命力，最有发展前途。</a:t>
            </a:r>
            <a:endParaRPr lang="zh-CN" altLang="en-US" sz="2800" b="1"/>
          </a:p>
        </p:txBody>
      </p:sp>
      <p:sp>
        <p:nvSpPr>
          <p:cNvPr id="8" name="文本框 7"/>
          <p:cNvSpPr txBox="1"/>
          <p:nvPr/>
        </p:nvSpPr>
        <p:spPr>
          <a:xfrm>
            <a:off x="572135" y="631190"/>
            <a:ext cx="7999730" cy="953135"/>
          </a:xfrm>
          <a:prstGeom prst="rect">
            <a:avLst/>
          </a:prstGeom>
          <a:noFill/>
        </p:spPr>
        <p:txBody>
          <a:bodyPr wrap="square" rtlCol="0">
            <a:spAutoFit/>
          </a:bodyPr>
          <a:p>
            <a:pPr algn="l"/>
            <a:r>
              <a:rPr lang="zh-CN" sz="2800" b="1">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在朗读的过程中思考：这些是静态描写还是动态描写？作者这样比有什么用意？</a:t>
            </a:r>
            <a:endParaRPr lang="zh-CN" altLang="en-US" sz="2800" b="1">
              <a:solidFill>
                <a:srgbClr val="0000FF"/>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9" name="TextBox 3"/>
          <p:cNvSpPr txBox="1"/>
          <p:nvPr/>
        </p:nvSpPr>
        <p:spPr>
          <a:xfrm>
            <a:off x="4016375" y="-37465"/>
            <a:ext cx="1110615" cy="368300"/>
          </a:xfrm>
          <a:prstGeom prst="rect">
            <a:avLst/>
          </a:prstGeom>
          <a:solidFill>
            <a:schemeClr val="accent2">
              <a:lumMod val="40000"/>
              <a:lumOff val="60000"/>
            </a:schemeClr>
          </a:solidFill>
        </p:spPr>
        <p:txBody>
          <a:bodyPr wrap="square" rtlCol="0">
            <a:spAutoFit/>
          </a:bodyPr>
          <a:p>
            <a:r>
              <a:rPr lang="zh-CN" altLang="zh-CN" sz="1800">
                <a:ea typeface="宋体" panose="02010600030101010101" pitchFamily="2" charset="-122"/>
                <a:sym typeface="+mn-ea"/>
              </a:rPr>
              <a:t>朗读感受</a:t>
            </a:r>
            <a:endParaRPr lang="zh-CN" altLang="zh-CN" sz="1800">
              <a:ea typeface="宋体" panose="02010600030101010101" pitchFamily="2" charset="-122"/>
              <a:sym typeface="+mn-ea"/>
            </a:endParaRPr>
          </a:p>
        </p:txBody>
      </p:sp>
      <p:pic>
        <p:nvPicPr>
          <p:cNvPr id="11" name="图片 10" descr="0b1295a4e96c504c663eb1298a1cc47d"/>
          <p:cNvPicPr>
            <a:picLocks noChangeAspect="1"/>
          </p:cNvPicPr>
          <p:nvPr/>
        </p:nvPicPr>
        <p:blipFill>
          <a:blip r:embed="rId1"/>
          <a:stretch>
            <a:fillRect/>
          </a:stretch>
        </p:blipFill>
        <p:spPr>
          <a:xfrm>
            <a:off x="1400175" y="3041650"/>
            <a:ext cx="3727450" cy="2056130"/>
          </a:xfrm>
          <a:prstGeom prst="rect">
            <a:avLst/>
          </a:prstGeom>
        </p:spPr>
      </p:pic>
      <p:pic>
        <p:nvPicPr>
          <p:cNvPr id="12" name="图片 11" descr="013cd2e279fa878aca767319014c0f4a"/>
          <p:cNvPicPr>
            <a:picLocks noChangeAspect="1"/>
          </p:cNvPicPr>
          <p:nvPr/>
        </p:nvPicPr>
        <p:blipFill>
          <a:blip r:embed="rId2"/>
          <a:stretch>
            <a:fillRect/>
          </a:stretch>
        </p:blipFill>
        <p:spPr>
          <a:xfrm>
            <a:off x="5126990" y="3041015"/>
            <a:ext cx="4048125" cy="2095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par>
                                <p:cTn id="8" presetID="9"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dissolve">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8" presetClass="entr" presetSubtype="0" accel="5000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1000" fill="hold"/>
                                        <p:tgtEl>
                                          <p:spTgt spid="8"/>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2" dur="1000" fill="hold"/>
                                        <p:tgtEl>
                                          <p:spTgt spid="8"/>
                                        </p:tgtEl>
                                        <p:attrNameLst>
                                          <p:attrName>ppt_x</p:attrName>
                                        </p:attrNameLst>
                                      </p:cBhvr>
                                      <p:tavLst>
                                        <p:tav tm="0">
                                          <p:val>
                                            <p:fltVal val="-1"/>
                                          </p:val>
                                        </p:tav>
                                        <p:tav tm="50000">
                                          <p:val>
                                            <p:fltVal val="0.95"/>
                                          </p:val>
                                        </p:tav>
                                        <p:tav tm="100000">
                                          <p:val>
                                            <p:strVal val="#ppt_x"/>
                                          </p:val>
                                        </p:tav>
                                      </p:tavLst>
                                    </p:anim>
                                    <p:anim calcmode="lin" valueType="num">
                                      <p:cBhvr>
                                        <p:cTn id="23" dur="1000" fill="hold"/>
                                        <p:tgtEl>
                                          <p:spTgt spid="8"/>
                                        </p:tgtEl>
                                        <p:attrNameLst>
                                          <p:attrName>ppt_y</p:attrName>
                                        </p:attrNameLst>
                                      </p:cBhvr>
                                      <p:tavLst>
                                        <p:tav tm="0">
                                          <p:val>
                                            <p:strVal val="#ppt_y"/>
                                          </p:val>
                                        </p:tav>
                                        <p:tav tm="100000">
                                          <p:val>
                                            <p:strVal val="#ppt_y"/>
                                          </p:val>
                                        </p:tav>
                                      </p:tavLst>
                                    </p:anim>
                                    <p:animEffect transition="in" filter="fade">
                                      <p:cBhvr>
                                        <p:cTn id="24" dur="10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06"/>
                                        </p:tgtEl>
                                        <p:attrNameLst>
                                          <p:attrName>style.visibility</p:attrName>
                                        </p:attrNameLst>
                                      </p:cBhvr>
                                      <p:to>
                                        <p:strVal val="visible"/>
                                      </p:to>
                                    </p:set>
                                    <p:anim calcmode="lin" valueType="num">
                                      <p:cBhvr additive="base">
                                        <p:cTn id="29" dur="500" fill="hold"/>
                                        <p:tgtEl>
                                          <p:spTgt spid="106"/>
                                        </p:tgtEl>
                                        <p:attrNameLst>
                                          <p:attrName>ppt_x</p:attrName>
                                        </p:attrNameLst>
                                      </p:cBhvr>
                                      <p:tavLst>
                                        <p:tav tm="0">
                                          <p:val>
                                            <p:strVal val="#ppt_x"/>
                                          </p:val>
                                        </p:tav>
                                        <p:tav tm="100000">
                                          <p:val>
                                            <p:strVal val="#ppt_x"/>
                                          </p:val>
                                        </p:tav>
                                      </p:tavLst>
                                    </p:anim>
                                    <p:anim calcmode="lin" valueType="num">
                                      <p:cBhvr additive="base">
                                        <p:cTn id="30" dur="500" fill="hold"/>
                                        <p:tgtEl>
                                          <p:spTgt spid="10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bldLvl="0" animBg="1"/>
      <p:bldP spid="10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6" name="文本框 105"/>
          <p:cNvSpPr txBox="1"/>
          <p:nvPr/>
        </p:nvSpPr>
        <p:spPr>
          <a:xfrm>
            <a:off x="161290" y="379730"/>
            <a:ext cx="3658235" cy="1568450"/>
          </a:xfrm>
          <a:prstGeom prst="rect">
            <a:avLst/>
          </a:prstGeom>
          <a:noFill/>
          <a:ln w="9525">
            <a:noFill/>
          </a:ln>
        </p:spPr>
        <p:txBody>
          <a:bodyPr wrap="square">
            <a:spAutoFit/>
          </a:bodyPr>
          <a:p>
            <a:pPr indent="0"/>
            <a:r>
              <a:rPr lang="zh-CN" sz="3200" b="1">
                <a:ea typeface="宋体" panose="02010600030101010101" pitchFamily="2" charset="-122"/>
              </a:rPr>
              <a:t>朗读第三自然段，体会句子承载的思想感情。</a:t>
            </a:r>
            <a:endParaRPr lang="zh-CN" altLang="en-US" sz="3200" b="1">
              <a:ea typeface="宋体" panose="02010600030101010101" pitchFamily="2" charset="-122"/>
            </a:endParaRPr>
          </a:p>
        </p:txBody>
      </p:sp>
      <p:sp>
        <p:nvSpPr>
          <p:cNvPr id="9" name="TextBox 3"/>
          <p:cNvSpPr txBox="1"/>
          <p:nvPr/>
        </p:nvSpPr>
        <p:spPr>
          <a:xfrm>
            <a:off x="4016375" y="-37465"/>
            <a:ext cx="1110615" cy="368300"/>
          </a:xfrm>
          <a:prstGeom prst="rect">
            <a:avLst/>
          </a:prstGeom>
          <a:solidFill>
            <a:schemeClr val="accent2">
              <a:lumMod val="40000"/>
              <a:lumOff val="60000"/>
            </a:schemeClr>
          </a:solidFill>
        </p:spPr>
        <p:txBody>
          <a:bodyPr wrap="square" rtlCol="0">
            <a:spAutoFit/>
          </a:bodyPr>
          <a:p>
            <a:r>
              <a:rPr lang="zh-CN" altLang="zh-CN" sz="1800">
                <a:ea typeface="宋体" panose="02010600030101010101" pitchFamily="2" charset="-122"/>
                <a:sym typeface="+mn-ea"/>
              </a:rPr>
              <a:t>朗读感受</a:t>
            </a:r>
            <a:endParaRPr lang="zh-CN" altLang="zh-CN" sz="1800">
              <a:ea typeface="宋体" panose="02010600030101010101" pitchFamily="2" charset="-122"/>
              <a:sym typeface="+mn-ea"/>
            </a:endParaRPr>
          </a:p>
        </p:txBody>
      </p:sp>
      <p:sp>
        <p:nvSpPr>
          <p:cNvPr id="3" name="文本框 2"/>
          <p:cNvSpPr txBox="1"/>
          <p:nvPr/>
        </p:nvSpPr>
        <p:spPr>
          <a:xfrm>
            <a:off x="3948430" y="3682365"/>
            <a:ext cx="5212080" cy="1198880"/>
          </a:xfrm>
          <a:prstGeom prst="rect">
            <a:avLst/>
          </a:prstGeom>
          <a:noFill/>
        </p:spPr>
        <p:txBody>
          <a:bodyPr wrap="square" rtlCol="0">
            <a:spAutoFit/>
          </a:bodyPr>
          <a:p>
            <a:pPr algn="l"/>
            <a:r>
              <a:rPr lang="zh-CN" sz="2400" b="1">
                <a:solidFill>
                  <a:srgbClr val="FF0000"/>
                </a:solidFill>
                <a:ea typeface="宋体" panose="02010600030101010101" pitchFamily="2" charset="-122"/>
                <a:sym typeface="+mn-ea"/>
              </a:rPr>
              <a:t>这段是抒情段，作者用两个感叹句，再次重申了中国少年和少年中国密切的关系以及作者对他们的赞美之情。</a:t>
            </a:r>
            <a:endParaRPr lang="zh-CN" altLang="en-US" sz="2400" b="1">
              <a:solidFill>
                <a:srgbClr val="FF0000"/>
              </a:solidFill>
              <a:ea typeface="宋体" panose="02010600030101010101" pitchFamily="2" charset="-122"/>
              <a:sym typeface="+mn-ea"/>
            </a:endParaRPr>
          </a:p>
        </p:txBody>
      </p:sp>
      <p:pic>
        <p:nvPicPr>
          <p:cNvPr id="7" name="图片 6" descr="E:\2345Downloads\7e249fa6bd7de81adbad5f5442cdd88f.jpg7e249fa6bd7de81adbad5f5442cdd88f"/>
          <p:cNvPicPr>
            <a:picLocks noChangeAspect="1"/>
          </p:cNvPicPr>
          <p:nvPr/>
        </p:nvPicPr>
        <p:blipFill>
          <a:blip r:embed="rId1"/>
          <a:srcRect/>
          <a:stretch>
            <a:fillRect/>
          </a:stretch>
        </p:blipFill>
        <p:spPr>
          <a:xfrm>
            <a:off x="33020" y="1948180"/>
            <a:ext cx="3915410" cy="2816860"/>
          </a:xfrm>
          <a:prstGeom prst="rect">
            <a:avLst/>
          </a:prstGeom>
        </p:spPr>
      </p:pic>
      <p:pic>
        <p:nvPicPr>
          <p:cNvPr id="10" name="图片 9" descr="aa6709b49ea135f8ed152844c706cbea"/>
          <p:cNvPicPr>
            <a:picLocks noChangeAspect="1"/>
          </p:cNvPicPr>
          <p:nvPr/>
        </p:nvPicPr>
        <p:blipFill>
          <a:blip r:embed="rId2"/>
          <a:stretch>
            <a:fillRect/>
          </a:stretch>
        </p:blipFill>
        <p:spPr>
          <a:xfrm>
            <a:off x="3982085" y="583565"/>
            <a:ext cx="5144770" cy="3098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6"/>
                                        </p:tgtEl>
                                        <p:attrNameLst>
                                          <p:attrName>style.visibility</p:attrName>
                                        </p:attrNameLst>
                                      </p:cBhvr>
                                      <p:to>
                                        <p:strVal val="visible"/>
                                      </p:to>
                                    </p:set>
                                    <p:anim calcmode="lin" valueType="num">
                                      <p:cBhvr additive="base">
                                        <p:cTn id="13" dur="500" fill="hold"/>
                                        <p:tgtEl>
                                          <p:spTgt spid="106"/>
                                        </p:tgtEl>
                                        <p:attrNameLst>
                                          <p:attrName>ppt_x</p:attrName>
                                        </p:attrNameLst>
                                      </p:cBhvr>
                                      <p:tavLst>
                                        <p:tav tm="0">
                                          <p:val>
                                            <p:strVal val="#ppt_x"/>
                                          </p:val>
                                        </p:tav>
                                        <p:tav tm="100000">
                                          <p:val>
                                            <p:strVal val="#ppt_x"/>
                                          </p:val>
                                        </p:tav>
                                      </p:tavLst>
                                    </p:anim>
                                    <p:anim calcmode="lin" valueType="num">
                                      <p:cBhvr additive="base">
                                        <p:cTn id="14" dur="500" fill="hold"/>
                                        <p:tgtEl>
                                          <p:spTgt spid="10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linds(horizontal)">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down)">
                                      <p:cBhvr>
                                        <p:cTn id="24" dur="500"/>
                                        <p:tgtEl>
                                          <p:spTgt spid="3"/>
                                        </p:tgtEl>
                                      </p:cBhvr>
                                    </p:animEffect>
                                  </p:childTnLst>
                                </p:cTn>
                              </p:par>
                            </p:childTnLst>
                          </p:cTn>
                        </p:par>
                      </p:childTnLst>
                    </p:cTn>
                  </p:par>
                  <p:par>
                    <p:cTn id="25" fill="hold">
                      <p:stCondLst>
                        <p:cond delay="indefinite"/>
                      </p:stCondLst>
                      <p:childTnLst>
                        <p:par>
                          <p:cTn id="26" fill="hold">
                            <p:stCondLst>
                              <p:cond delay="0"/>
                            </p:stCondLst>
                            <p:childTnLst>
                              <p:par>
                                <p:cTn id="27" presetID="4" presetClass="entr" presetSubtype="16"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box(in)">
                                      <p:cBhvr>
                                        <p:cTn id="29"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6"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alpha val="54000"/>
          </a:schemeClr>
        </a:solidFill>
        <a:effectLst/>
      </p:bgPr>
    </p:bg>
    <p:spTree>
      <p:nvGrpSpPr>
        <p:cNvPr id="1" name=""/>
        <p:cNvGrpSpPr/>
        <p:nvPr/>
      </p:nvGrpSpPr>
      <p:grpSpPr/>
      <p:sp>
        <p:nvSpPr>
          <p:cNvPr id="106" name="文本框 105"/>
          <p:cNvSpPr txBox="1"/>
          <p:nvPr/>
        </p:nvSpPr>
        <p:spPr>
          <a:xfrm>
            <a:off x="375285" y="725805"/>
            <a:ext cx="8629015" cy="1938020"/>
          </a:xfrm>
          <a:prstGeom prst="rect">
            <a:avLst/>
          </a:prstGeom>
          <a:noFill/>
          <a:ln w="9525">
            <a:noFill/>
          </a:ln>
        </p:spPr>
        <p:txBody>
          <a:bodyPr wrap="square">
            <a:spAutoFit/>
          </a:bodyPr>
          <a:p>
            <a:pPr indent="295275"/>
            <a:r>
              <a:rPr lang="zh-CN" sz="2400" b="0">
                <a:ea typeface="宋体" panose="02010600030101010101" pitchFamily="2" charset="-122"/>
              </a:rPr>
              <a:t>作者把封建的古老中国和理想的少年中国作鲜明</a:t>
            </a:r>
            <a:r>
              <a:rPr lang="en-US" sz="2400" b="0">
                <a:latin typeface="宋体" panose="02010600030101010101" pitchFamily="2" charset="-122"/>
              </a:rPr>
              <a:t> </a:t>
            </a:r>
            <a:r>
              <a:rPr lang="zh-CN" sz="2400" b="0">
                <a:ea typeface="宋体" panose="02010600030101010101" pitchFamily="2" charset="-122"/>
              </a:rPr>
              <a:t>的对比，热情歌颂少年勇于改革的精神，批评消极保守思想，鼓励人们肩负责任，发奋图强。表现作者热切盼望祖国繁荣富强，并且对中国的未来满怀希望                                                       </a:t>
            </a:r>
            <a:endParaRPr lang="zh-CN" sz="2400" b="0">
              <a:ea typeface="宋体" panose="02010600030101010101" pitchFamily="2" charset="-122"/>
            </a:endParaRPr>
          </a:p>
          <a:p>
            <a:endParaRPr lang="zh-CN" altLang="en-US" sz="2400"/>
          </a:p>
        </p:txBody>
      </p:sp>
      <p:sp>
        <p:nvSpPr>
          <p:cNvPr id="9" name="TextBox 3"/>
          <p:cNvSpPr txBox="1"/>
          <p:nvPr/>
        </p:nvSpPr>
        <p:spPr>
          <a:xfrm>
            <a:off x="36195" y="357505"/>
            <a:ext cx="1110615" cy="368300"/>
          </a:xfrm>
          <a:prstGeom prst="rect">
            <a:avLst/>
          </a:prstGeom>
          <a:solidFill>
            <a:schemeClr val="accent2">
              <a:lumMod val="40000"/>
              <a:lumOff val="60000"/>
            </a:schemeClr>
          </a:solidFill>
        </p:spPr>
        <p:txBody>
          <a:bodyPr wrap="square" rtlCol="0">
            <a:spAutoFit/>
          </a:bodyPr>
          <a:p>
            <a:r>
              <a:rPr lang="zh-CN" sz="1800">
                <a:ea typeface="宋体" panose="02010600030101010101" pitchFamily="2" charset="-122"/>
                <a:sym typeface="+mn-ea"/>
              </a:rPr>
              <a:t>课文小结</a:t>
            </a:r>
            <a:endParaRPr lang="zh-CN" altLang="zh-CN" sz="1800">
              <a:ea typeface="宋体" panose="02010600030101010101" pitchFamily="2" charset="-122"/>
              <a:sym typeface="+mn-ea"/>
            </a:endParaRPr>
          </a:p>
        </p:txBody>
      </p:sp>
      <p:sp>
        <p:nvSpPr>
          <p:cNvPr id="5" name="TextBox 3"/>
          <p:cNvSpPr txBox="1"/>
          <p:nvPr/>
        </p:nvSpPr>
        <p:spPr>
          <a:xfrm>
            <a:off x="125095" y="2295525"/>
            <a:ext cx="1110615" cy="368300"/>
          </a:xfrm>
          <a:prstGeom prst="rect">
            <a:avLst/>
          </a:prstGeom>
          <a:solidFill>
            <a:schemeClr val="accent2">
              <a:lumMod val="40000"/>
              <a:lumOff val="60000"/>
            </a:schemeClr>
          </a:solidFill>
        </p:spPr>
        <p:txBody>
          <a:bodyPr wrap="square" rtlCol="0">
            <a:spAutoFit/>
          </a:bodyPr>
          <a:p>
            <a:r>
              <a:rPr lang="zh-CN" sz="1800">
                <a:ea typeface="宋体" panose="02010600030101010101" pitchFamily="2" charset="-122"/>
                <a:sym typeface="+mn-ea"/>
              </a:rPr>
              <a:t>布置作业</a:t>
            </a:r>
            <a:endParaRPr lang="zh-CN" sz="1800">
              <a:ea typeface="宋体" panose="02010600030101010101" pitchFamily="2" charset="-122"/>
              <a:sym typeface="+mn-ea"/>
            </a:endParaRPr>
          </a:p>
        </p:txBody>
      </p:sp>
      <p:sp>
        <p:nvSpPr>
          <p:cNvPr id="6" name="文本框 5"/>
          <p:cNvSpPr txBox="1"/>
          <p:nvPr/>
        </p:nvSpPr>
        <p:spPr>
          <a:xfrm>
            <a:off x="1682115" y="2249170"/>
            <a:ext cx="3465830" cy="460375"/>
          </a:xfrm>
          <a:prstGeom prst="rect">
            <a:avLst/>
          </a:prstGeom>
          <a:noFill/>
        </p:spPr>
        <p:txBody>
          <a:bodyPr wrap="square" rtlCol="0">
            <a:spAutoFit/>
          </a:bodyPr>
          <a:p>
            <a:r>
              <a:rPr lang="zh-CN" sz="2400">
                <a:ea typeface="宋体" panose="02010600030101010101" pitchFamily="2" charset="-122"/>
                <a:sym typeface="+mn-ea"/>
              </a:rPr>
              <a:t>背诵课文。</a:t>
            </a:r>
            <a:endParaRPr lang="zh-CN" altLang="en-US" sz="2400">
              <a:ea typeface="宋体" panose="02010600030101010101" pitchFamily="2" charset="-122"/>
              <a:sym typeface="+mn-ea"/>
            </a:endParaRPr>
          </a:p>
        </p:txBody>
      </p:sp>
      <p:pic>
        <p:nvPicPr>
          <p:cNvPr id="2" name="图片 1" descr="ea757efaa79a42c699d097f0a934c2c7"/>
          <p:cNvPicPr>
            <a:picLocks noChangeAspect="1"/>
          </p:cNvPicPr>
          <p:nvPr/>
        </p:nvPicPr>
        <p:blipFill>
          <a:blip r:embed="rId1"/>
          <a:stretch>
            <a:fillRect/>
          </a:stretch>
        </p:blipFill>
        <p:spPr>
          <a:xfrm>
            <a:off x="3302635" y="2052955"/>
            <a:ext cx="5777865" cy="2968625"/>
          </a:xfrm>
          <a:prstGeom prst="rect">
            <a:avLst/>
          </a:prstGeom>
        </p:spPr>
      </p:pic>
      <p:pic>
        <p:nvPicPr>
          <p:cNvPr id="3" name="图片 2" descr="e4d5882596bbd944d18886ff7294cfe6"/>
          <p:cNvPicPr>
            <a:picLocks noChangeAspect="1"/>
          </p:cNvPicPr>
          <p:nvPr/>
        </p:nvPicPr>
        <p:blipFill>
          <a:blip r:embed="rId2"/>
          <a:stretch>
            <a:fillRect/>
          </a:stretch>
        </p:blipFill>
        <p:spPr>
          <a:xfrm>
            <a:off x="125095" y="2722880"/>
            <a:ext cx="3177540" cy="22987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par>
                                <p:cTn id="8" presetID="9"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dissolv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06"/>
                                        </p:tgtEl>
                                        <p:attrNameLst>
                                          <p:attrName>style.visibility</p:attrName>
                                        </p:attrNameLst>
                                      </p:cBhvr>
                                      <p:to>
                                        <p:strVal val="visible"/>
                                      </p:to>
                                    </p:set>
                                    <p:anim calcmode="lin" valueType="num">
                                      <p:cBhvr additive="base">
                                        <p:cTn id="21" dur="500" fill="hold"/>
                                        <p:tgtEl>
                                          <p:spTgt spid="106"/>
                                        </p:tgtEl>
                                        <p:attrNameLst>
                                          <p:attrName>ppt_x</p:attrName>
                                        </p:attrNameLst>
                                      </p:cBhvr>
                                      <p:tavLst>
                                        <p:tav tm="0">
                                          <p:val>
                                            <p:strVal val="#ppt_x"/>
                                          </p:val>
                                        </p:tav>
                                        <p:tav tm="100000">
                                          <p:val>
                                            <p:strVal val="#ppt_x"/>
                                          </p:val>
                                        </p:tav>
                                      </p:tavLst>
                                    </p:anim>
                                    <p:anim calcmode="lin" valueType="num">
                                      <p:cBhvr additive="base">
                                        <p:cTn id="22" dur="500" fill="hold"/>
                                        <p:tgtEl>
                                          <p:spTgt spid="106"/>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ppt_x"/>
                                          </p:val>
                                        </p:tav>
                                        <p:tav tm="100000">
                                          <p:val>
                                            <p:strVal val="#ppt_x"/>
                                          </p:val>
                                        </p:tav>
                                      </p:tavLst>
                                    </p:anim>
                                    <p:anim calcmode="lin" valueType="num">
                                      <p:cBhvr additive="base">
                                        <p:cTn id="3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5" grpId="0" bldLvl="0" animBg="1"/>
      <p:bldP spid="106"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82600" y="1265555"/>
            <a:ext cx="661035" cy="2861310"/>
          </a:xfrm>
          <a:prstGeom prst="rect">
            <a:avLst/>
          </a:prstGeom>
          <a:noFill/>
          <a:ln w="9525">
            <a:noFill/>
          </a:ln>
        </p:spPr>
        <p:txBody>
          <a:bodyPr wrap="square">
            <a:spAutoFit/>
          </a:bodyPr>
          <a:p>
            <a:pPr indent="0"/>
            <a:r>
              <a:rPr lang="zh-CN" sz="3600" b="0">
                <a:ea typeface="宋体" panose="02010600030101010101" pitchFamily="2" charset="-122"/>
              </a:rPr>
              <a:t>少年中国说</a:t>
            </a:r>
            <a:endParaRPr lang="zh-CN" altLang="en-US" sz="3600"/>
          </a:p>
        </p:txBody>
      </p:sp>
      <p:sp>
        <p:nvSpPr>
          <p:cNvPr id="5" name="TextBox 3"/>
          <p:cNvSpPr txBox="1"/>
          <p:nvPr/>
        </p:nvSpPr>
        <p:spPr>
          <a:xfrm>
            <a:off x="20955" y="415925"/>
            <a:ext cx="1122680" cy="368300"/>
          </a:xfrm>
          <a:prstGeom prst="rect">
            <a:avLst/>
          </a:prstGeom>
          <a:solidFill>
            <a:schemeClr val="accent2">
              <a:lumMod val="40000"/>
              <a:lumOff val="60000"/>
            </a:schemeClr>
          </a:solidFill>
        </p:spPr>
        <p:txBody>
          <a:bodyPr wrap="square" rtlCol="0">
            <a:spAutoFit/>
          </a:bodyPr>
          <a:p>
            <a:r>
              <a:rPr lang="zh-CN" sz="1800">
                <a:ea typeface="宋体" panose="02010600030101010101" pitchFamily="2" charset="-122"/>
                <a:sym typeface="+mn-ea"/>
              </a:rPr>
              <a:t>板书设计</a:t>
            </a:r>
            <a:endParaRPr lang="zh-CN" sz="1800">
              <a:ea typeface="宋体" panose="02010600030101010101" pitchFamily="2" charset="-122"/>
              <a:sym typeface="+mn-ea"/>
            </a:endParaRPr>
          </a:p>
        </p:txBody>
      </p:sp>
      <p:sp>
        <p:nvSpPr>
          <p:cNvPr id="1073742868" name="左大括号 1073742867"/>
          <p:cNvSpPr/>
          <p:nvPr/>
        </p:nvSpPr>
        <p:spPr>
          <a:xfrm>
            <a:off x="1354455" y="1759585"/>
            <a:ext cx="1012190" cy="1872615"/>
          </a:xfrm>
          <a:prstGeom prst="leftBrace">
            <a:avLst>
              <a:gd name="adj1" fmla="val 61111"/>
              <a:gd name="adj2" fmla="val 50000"/>
            </a:avLst>
          </a:prstGeom>
          <a:noFill/>
          <a:ln w="9525" cap="flat" cmpd="sng">
            <a:solidFill>
              <a:srgbClr val="000000"/>
            </a:solidFill>
            <a:prstDash val="solid"/>
            <a:headEnd type="none" w="med" len="med"/>
            <a:tailEnd type="none" w="med" len="med"/>
          </a:ln>
        </p:spPr>
        <p:txBody>
          <a:bodyPr/>
          <a:p>
            <a:endParaRPr lang="zh-CN" altLang="en-US"/>
          </a:p>
        </p:txBody>
      </p:sp>
      <p:sp>
        <p:nvSpPr>
          <p:cNvPr id="2" name="文本框 1"/>
          <p:cNvSpPr txBox="1"/>
          <p:nvPr/>
        </p:nvSpPr>
        <p:spPr>
          <a:xfrm>
            <a:off x="2366645" y="1299210"/>
            <a:ext cx="2527935" cy="460375"/>
          </a:xfrm>
          <a:prstGeom prst="rect">
            <a:avLst/>
          </a:prstGeom>
          <a:noFill/>
          <a:ln w="9525">
            <a:noFill/>
          </a:ln>
        </p:spPr>
        <p:txBody>
          <a:bodyPr wrap="square">
            <a:spAutoFit/>
          </a:bodyPr>
          <a:p>
            <a:pPr indent="0"/>
            <a:r>
              <a:rPr lang="zh-CN" sz="2400" b="0">
                <a:ea typeface="宋体" panose="02010600030101010101" pitchFamily="2" charset="-122"/>
              </a:rPr>
              <a:t>总分</a:t>
            </a:r>
            <a:r>
              <a:rPr lang="en-US" sz="2400" b="0">
                <a:latin typeface="宋体" panose="02010600030101010101" pitchFamily="2" charset="-122"/>
              </a:rPr>
              <a:t>—</a:t>
            </a:r>
            <a:r>
              <a:rPr lang="zh-CN" sz="2400" b="0">
                <a:ea typeface="宋体" panose="02010600030101010101" pitchFamily="2" charset="-122"/>
              </a:rPr>
              <a:t>总领全段</a:t>
            </a:r>
            <a:endParaRPr lang="zh-CN" altLang="en-US" sz="2400"/>
          </a:p>
        </p:txBody>
      </p:sp>
      <p:sp>
        <p:nvSpPr>
          <p:cNvPr id="3" name="文本框 2"/>
          <p:cNvSpPr txBox="1"/>
          <p:nvPr/>
        </p:nvSpPr>
        <p:spPr>
          <a:xfrm>
            <a:off x="2006600" y="2465705"/>
            <a:ext cx="3721100" cy="460375"/>
          </a:xfrm>
          <a:prstGeom prst="rect">
            <a:avLst/>
          </a:prstGeom>
          <a:noFill/>
          <a:ln w="9525">
            <a:noFill/>
          </a:ln>
        </p:spPr>
        <p:txBody>
          <a:bodyPr wrap="square">
            <a:spAutoFit/>
          </a:bodyPr>
          <a:p>
            <a:pPr indent="0"/>
            <a:r>
              <a:rPr lang="zh-CN" sz="2400" b="0">
                <a:ea typeface="宋体" panose="02010600030101010101" pitchFamily="2" charset="-122"/>
              </a:rPr>
              <a:t>磅礴的气势</a:t>
            </a:r>
            <a:r>
              <a:rPr lang="en-US" sz="2400" b="0">
                <a:latin typeface="宋体" panose="02010600030101010101" pitchFamily="2" charset="-122"/>
              </a:rPr>
              <a:t> </a:t>
            </a:r>
            <a:r>
              <a:rPr lang="zh-CN" sz="2400" b="0">
                <a:ea typeface="宋体" panose="02010600030101010101" pitchFamily="2" charset="-122"/>
              </a:rPr>
              <a:t>蓬勃的生命力</a:t>
            </a:r>
            <a:r>
              <a:rPr lang="en-US" sz="1200" b="0">
                <a:latin typeface="宋体" panose="02010600030101010101" pitchFamily="2" charset="-122"/>
              </a:rPr>
              <a:t> </a:t>
            </a:r>
            <a:endParaRPr lang="zh-CN" altLang="en-US"/>
          </a:p>
        </p:txBody>
      </p:sp>
      <p:sp>
        <p:nvSpPr>
          <p:cNvPr id="4" name="文本框 3"/>
          <p:cNvSpPr txBox="1"/>
          <p:nvPr/>
        </p:nvSpPr>
        <p:spPr>
          <a:xfrm>
            <a:off x="2366645" y="3342005"/>
            <a:ext cx="3988435" cy="829945"/>
          </a:xfrm>
          <a:prstGeom prst="rect">
            <a:avLst/>
          </a:prstGeom>
          <a:noFill/>
          <a:ln w="9525">
            <a:noFill/>
          </a:ln>
        </p:spPr>
        <p:txBody>
          <a:bodyPr wrap="square">
            <a:spAutoFit/>
          </a:bodyPr>
          <a:p>
            <a:pPr indent="0"/>
            <a:r>
              <a:rPr sz="2400" b="0"/>
              <a:t>动词：泻   潜   渊   胎   履   纵——层层深入</a:t>
            </a:r>
            <a:r>
              <a:rPr lang="en-US" sz="1200" b="0">
                <a:latin typeface="宋体" panose="02010600030101010101" pitchFamily="2" charset="-122"/>
              </a:rPr>
              <a:t> </a:t>
            </a:r>
            <a:endParaRPr lang="zh-CN" altLang="en-US"/>
          </a:p>
        </p:txBody>
      </p:sp>
      <p:sp>
        <p:nvSpPr>
          <p:cNvPr id="1073742867" name="右大括号 1073742866"/>
          <p:cNvSpPr/>
          <p:nvPr/>
        </p:nvSpPr>
        <p:spPr>
          <a:xfrm>
            <a:off x="5727700" y="1844675"/>
            <a:ext cx="1828800" cy="1787525"/>
          </a:xfrm>
          <a:prstGeom prst="rightBrace">
            <a:avLst>
              <a:gd name="adj1" fmla="val 94405"/>
              <a:gd name="adj2" fmla="val 50000"/>
            </a:avLst>
          </a:prstGeom>
          <a:noFill/>
          <a:ln w="9525" cap="flat" cmpd="sng">
            <a:solidFill>
              <a:srgbClr val="000000"/>
            </a:solidFill>
            <a:prstDash val="solid"/>
            <a:headEnd type="none" w="med" len="med"/>
            <a:tailEnd type="none" w="med" len="med"/>
          </a:ln>
        </p:spPr>
        <p:txBody>
          <a:bodyPr/>
          <a:p>
            <a:endParaRPr lang="zh-CN" altLang="en-US"/>
          </a:p>
        </p:txBody>
      </p:sp>
      <p:sp>
        <p:nvSpPr>
          <p:cNvPr id="6" name="文本框 5"/>
          <p:cNvSpPr txBox="1"/>
          <p:nvPr/>
        </p:nvSpPr>
        <p:spPr>
          <a:xfrm>
            <a:off x="7633335" y="2013585"/>
            <a:ext cx="551815" cy="1618615"/>
          </a:xfrm>
          <a:prstGeom prst="rect">
            <a:avLst/>
          </a:prstGeom>
          <a:noFill/>
        </p:spPr>
        <p:txBody>
          <a:bodyPr vert="eaVert" wrap="square" rtlCol="0">
            <a:spAutoFit/>
          </a:bodyPr>
          <a:p>
            <a:r>
              <a:rPr lang="zh-CN" altLang="en-US" sz="2400"/>
              <a:t>赞美之情</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additive="base">
                                        <p:cTn id="13" dur="500" fill="hold"/>
                                        <p:tgtEl>
                                          <p:spTgt spid="100"/>
                                        </p:tgtEl>
                                        <p:attrNameLst>
                                          <p:attrName>ppt_x</p:attrName>
                                        </p:attrNameLst>
                                      </p:cBhvr>
                                      <p:tavLst>
                                        <p:tav tm="0">
                                          <p:val>
                                            <p:strVal val="#ppt_x"/>
                                          </p:val>
                                        </p:tav>
                                        <p:tav tm="100000">
                                          <p:val>
                                            <p:strVal val="#ppt_x"/>
                                          </p:val>
                                        </p:tav>
                                      </p:tavLst>
                                    </p:anim>
                                    <p:anim calcmode="lin" valueType="num">
                                      <p:cBhvr additive="base">
                                        <p:cTn id="1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1073742868"/>
                                        </p:tgtEl>
                                        <p:attrNameLst>
                                          <p:attrName>style.visibility</p:attrName>
                                        </p:attrNameLst>
                                      </p:cBhvr>
                                      <p:to>
                                        <p:strVal val="visible"/>
                                      </p:to>
                                    </p:set>
                                    <p:animEffect transition="in" filter="wipe(up)">
                                      <p:cBhvr>
                                        <p:cTn id="19" dur="500"/>
                                        <p:tgtEl>
                                          <p:spTgt spid="107374286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wipe(left)">
                                      <p:cBhvr>
                                        <p:cTn id="24" dur="500"/>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left)">
                                      <p:cBhvr>
                                        <p:cTn id="29" dur="500"/>
                                        <p:tgtEl>
                                          <p:spTgt spid="3"/>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left)">
                                      <p:cBhvr>
                                        <p:cTn id="34" dur="500"/>
                                        <p:tgtEl>
                                          <p:spTgt spid="4"/>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073742867"/>
                                        </p:tgtEl>
                                        <p:attrNameLst>
                                          <p:attrName>style.visibility</p:attrName>
                                        </p:attrNameLst>
                                      </p:cBhvr>
                                      <p:to>
                                        <p:strVal val="visible"/>
                                      </p:to>
                                    </p:set>
                                    <p:animEffect transition="in" filter="wipe(left)">
                                      <p:cBhvr>
                                        <p:cTn id="39" dur="500"/>
                                        <p:tgtEl>
                                          <p:spTgt spid="1073742867"/>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grpId="0" nodeType="click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wipe(up)">
                                      <p:cBhvr>
                                        <p:cTn id="4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00" grpId="0"/>
      <p:bldP spid="1073742868" grpId="0" animBg="1"/>
      <p:bldP spid="2" grpId="0"/>
      <p:bldP spid="3" grpId="0"/>
      <p:bldP spid="4" grpId="0"/>
      <p:bldP spid="1073742867" grpId="0" animBg="1"/>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extBox 3"/>
          <p:cNvSpPr txBox="1"/>
          <p:nvPr/>
        </p:nvSpPr>
        <p:spPr>
          <a:xfrm>
            <a:off x="-12065" y="347980"/>
            <a:ext cx="1163320" cy="368300"/>
          </a:xfrm>
          <a:prstGeom prst="rect">
            <a:avLst/>
          </a:prstGeom>
          <a:solidFill>
            <a:schemeClr val="accent2">
              <a:lumMod val="40000"/>
              <a:lumOff val="60000"/>
            </a:schemeClr>
          </a:solidFill>
        </p:spPr>
        <p:txBody>
          <a:bodyPr wrap="square" rtlCol="0">
            <a:spAutoFit/>
          </a:bodyPr>
          <a:p>
            <a:r>
              <a:rPr lang="zh-CN" altLang="en-US" sz="1800">
                <a:sym typeface="+mn-ea"/>
              </a:rPr>
              <a:t>背景简介</a:t>
            </a:r>
            <a:endParaRPr lang="zh-CN" altLang="en-US" sz="1800">
              <a:sym typeface="+mn-ea"/>
            </a:endParaRPr>
          </a:p>
        </p:txBody>
      </p:sp>
      <p:pic>
        <p:nvPicPr>
          <p:cNvPr id="2" name="图片 1" descr="13a9c87a944c43061c4acb2f2c9876da"/>
          <p:cNvPicPr>
            <a:picLocks noChangeAspect="1"/>
          </p:cNvPicPr>
          <p:nvPr/>
        </p:nvPicPr>
        <p:blipFill>
          <a:blip r:embed="rId1"/>
          <a:stretch>
            <a:fillRect/>
          </a:stretch>
        </p:blipFill>
        <p:spPr>
          <a:xfrm>
            <a:off x="4377055" y="2288540"/>
            <a:ext cx="4760595" cy="2820670"/>
          </a:xfrm>
          <a:prstGeom prst="rect">
            <a:avLst/>
          </a:prstGeom>
        </p:spPr>
      </p:pic>
      <p:sp>
        <p:nvSpPr>
          <p:cNvPr id="3" name="文本框 2"/>
          <p:cNvSpPr txBox="1"/>
          <p:nvPr/>
        </p:nvSpPr>
        <p:spPr>
          <a:xfrm>
            <a:off x="1151255" y="612140"/>
            <a:ext cx="7632065" cy="1014730"/>
          </a:xfrm>
          <a:prstGeom prst="rect">
            <a:avLst/>
          </a:prstGeom>
          <a:noFill/>
        </p:spPr>
        <p:txBody>
          <a:bodyPr wrap="square" rtlCol="0">
            <a:spAutoFit/>
          </a:bodyPr>
          <a:p>
            <a:r>
              <a:rPr lang="zh-CN" altLang="en-US" sz="2000" b="1">
                <a:latin typeface="宋体" panose="02010600030101010101" pitchFamily="2" charset="-122"/>
                <a:ea typeface="宋体" panose="02010600030101010101" pitchFamily="2" charset="-122"/>
                <a:cs typeface="宋体" panose="02010600030101010101" pitchFamily="2" charset="-122"/>
              </a:rPr>
              <a:t>八国联军侵华，民族危机空前严重。当时帝国主义的侵略，污蔑中国是“老大帝国”，是“东亚病夫”，是“一盘散沙”，不能自立，只能由列强共管或瓜分。</a:t>
            </a:r>
            <a:endParaRPr lang="zh-CN" altLang="en-US" sz="2000" b="1">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151130" y="1626870"/>
            <a:ext cx="4226560" cy="3169285"/>
          </a:xfrm>
          <a:prstGeom prst="rect">
            <a:avLst/>
          </a:prstGeom>
          <a:noFill/>
        </p:spPr>
        <p:txBody>
          <a:bodyPr wrap="square" rtlCol="0">
            <a:spAutoFit/>
          </a:bodyPr>
          <a:p>
            <a:r>
              <a:rPr lang="zh-CN" altLang="en-US" sz="2000" b="1">
                <a:solidFill>
                  <a:srgbClr val="0000FF"/>
                </a:solidFill>
                <a:latin typeface="宋体" panose="02010600030101010101" pitchFamily="2" charset="-122"/>
                <a:ea typeface="宋体" panose="02010600030101010101" pitchFamily="2" charset="-122"/>
                <a:cs typeface="宋体" panose="02010600030101010101" pitchFamily="2" charset="-122"/>
              </a:rPr>
              <a:t>而中国人中，有一些无知昏庸者，也跟着叫嚷“中国不亡是无天理”“任何列强三日内就可以灭亡中国”，散布悲观情绪，民族危机空前严重。为了驳斥帝国主义分子的无耻滥言，也纠正国内一些人白暴自弃、崇洋媚外的奴性心理，唤起人民的爱国热情，激起民族的自尊心和自信心，梁启超适时地写出这篇《少年中国说》。</a:t>
            </a:r>
            <a:endParaRPr lang="zh-CN" altLang="en-US" sz="2000" b="1">
              <a:solidFill>
                <a:srgbClr val="0000FF"/>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000" fill="hold">
                                          <p:stCondLst>
                                            <p:cond delay="0"/>
                                          </p:stCondLst>
                                        </p:cTn>
                                        <p:tgtEl>
                                          <p:spTgt spid="5"/>
                                        </p:tgtEl>
                                        <p:attrNameLst>
                                          <p:attrName>style.visibility</p:attrName>
                                        </p:attrNameLst>
                                      </p:cBhvr>
                                      <p:to>
                                        <p:strVal val="visible"/>
                                      </p:to>
                                    </p:set>
                                    <p:animEffect transition="in" filter="wipe(up)">
                                      <p:cBhvr>
                                        <p:cTn id="12" dur="1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53035" y="377825"/>
            <a:ext cx="8761730" cy="4707890"/>
          </a:xfrm>
          <a:prstGeom prst="rect">
            <a:avLst/>
          </a:prstGeom>
          <a:noFill/>
          <a:ln w="9525">
            <a:noFill/>
          </a:ln>
        </p:spPr>
        <p:txBody>
          <a:bodyPr wrap="square">
            <a:spAutoFit/>
          </a:bodyPr>
          <a:p>
            <a:pPr indent="0"/>
            <a:r>
              <a:rPr lang="zh-CN" sz="2000" b="0">
                <a:ea typeface="宋体" panose="02010600030101010101" pitchFamily="2" charset="-122"/>
              </a:rPr>
              <a:t>一、</a:t>
            </a:r>
            <a:r>
              <a:rPr lang="zh-CN" sz="2000" b="1">
                <a:ea typeface="宋体" panose="02010600030101010101" pitchFamily="2" charset="-122"/>
              </a:rPr>
              <a:t>选字组词，在所选的字的下面打√。</a:t>
            </a:r>
            <a:r>
              <a:rPr lang="zh-CN" sz="2000" b="0">
                <a:ea typeface="宋体" panose="02010600030101010101" pitchFamily="2" charset="-122"/>
              </a:rPr>
              <a:t>鱼（鳞</a:t>
            </a:r>
            <a:r>
              <a:rPr lang="en-US" sz="2000" b="0">
                <a:latin typeface="宋体" panose="02010600030101010101" pitchFamily="2" charset="-122"/>
              </a:rPr>
              <a:t>   </a:t>
            </a:r>
            <a:r>
              <a:rPr lang="zh-CN" sz="2000" b="0">
                <a:ea typeface="宋体" panose="02010600030101010101" pitchFamily="2" charset="-122"/>
              </a:rPr>
              <a:t>麟）</a:t>
            </a:r>
            <a:r>
              <a:rPr lang="en-US" sz="2000" b="0">
                <a:latin typeface="宋体" panose="02010600030101010101" pitchFamily="2" charset="-122"/>
              </a:rPr>
              <a:t> </a:t>
            </a:r>
            <a:r>
              <a:rPr lang="zh-CN" sz="2000" b="0">
                <a:ea typeface="宋体" panose="02010600030101010101" pitchFamily="2" charset="-122"/>
              </a:rPr>
              <a:t>（潜</a:t>
            </a:r>
            <a:r>
              <a:rPr lang="en-US" sz="2000" b="0">
                <a:latin typeface="宋体" panose="02010600030101010101" pitchFamily="2" charset="-122"/>
              </a:rPr>
              <a:t>  </a:t>
            </a:r>
            <a:r>
              <a:rPr lang="zh-CN" sz="2000" b="0">
                <a:ea typeface="宋体" panose="02010600030101010101" pitchFamily="2" charset="-122"/>
              </a:rPr>
              <a:t>替）水</a:t>
            </a:r>
            <a:r>
              <a:rPr lang="en-US" sz="2000" b="0">
                <a:latin typeface="宋体" panose="02010600030101010101" pitchFamily="2" charset="-122"/>
              </a:rPr>
              <a:t>   </a:t>
            </a:r>
            <a:r>
              <a:rPr lang="zh-CN" sz="2000" b="0">
                <a:ea typeface="宋体" panose="02010600030101010101" pitchFamily="2" charset="-122"/>
              </a:rPr>
              <a:t>深（渊</a:t>
            </a:r>
            <a:r>
              <a:rPr lang="en-US" sz="2000" b="0">
                <a:latin typeface="宋体" panose="02010600030101010101" pitchFamily="2" charset="-122"/>
              </a:rPr>
              <a:t>  </a:t>
            </a:r>
            <a:r>
              <a:rPr lang="zh-CN" sz="2000" b="0">
                <a:ea typeface="宋体" panose="02010600030101010101" pitchFamily="2" charset="-122"/>
              </a:rPr>
              <a:t>源）</a:t>
            </a:r>
            <a:r>
              <a:rPr lang="en-US" sz="2000" b="0">
                <a:latin typeface="宋体" panose="02010600030101010101" pitchFamily="2" charset="-122"/>
              </a:rPr>
              <a:t> </a:t>
            </a:r>
            <a:r>
              <a:rPr lang="zh-CN" sz="2000" b="0">
                <a:ea typeface="宋体" panose="02010600030101010101" pitchFamily="2" charset="-122"/>
              </a:rPr>
              <a:t>（胎</a:t>
            </a:r>
            <a:r>
              <a:rPr lang="en-US" sz="2000" b="0">
                <a:latin typeface="宋体" panose="02010600030101010101" pitchFamily="2" charset="-122"/>
              </a:rPr>
              <a:t>  </a:t>
            </a:r>
            <a:r>
              <a:rPr lang="zh-CN" sz="2000" b="0">
                <a:ea typeface="宋体" panose="02010600030101010101" pitchFamily="2" charset="-122"/>
              </a:rPr>
              <a:t>肽）儿</a:t>
            </a:r>
            <a:r>
              <a:rPr lang="en-US" sz="2000" b="0">
                <a:latin typeface="宋体" panose="02010600030101010101" pitchFamily="2" charset="-122"/>
              </a:rPr>
              <a:t> </a:t>
            </a:r>
            <a:r>
              <a:rPr lang="zh-CN" sz="2000" b="0">
                <a:ea typeface="宋体" panose="02010600030101010101" pitchFamily="2" charset="-122"/>
              </a:rPr>
              <a:t>（从</a:t>
            </a:r>
            <a:r>
              <a:rPr lang="en-US" sz="2000" b="0">
                <a:latin typeface="宋体" panose="02010600030101010101" pitchFamily="2" charset="-122"/>
              </a:rPr>
              <a:t> </a:t>
            </a:r>
            <a:r>
              <a:rPr lang="zh-CN" sz="2000" b="0">
                <a:ea typeface="宋体" panose="02010600030101010101" pitchFamily="2" charset="-122"/>
              </a:rPr>
              <a:t>纵）横二、选出加点字的正确意思。故（</a:t>
            </a:r>
            <a:r>
              <a:rPr lang="en-US" sz="2000" b="0">
                <a:latin typeface="宋体" panose="02010600030101010101" pitchFamily="2" charset="-122"/>
              </a:rPr>
              <a:t>     </a:t>
            </a:r>
            <a:r>
              <a:rPr lang="zh-CN" sz="2000" b="0">
                <a:ea typeface="宋体" panose="02010600030101010101" pitchFamily="2" charset="-122"/>
              </a:rPr>
              <a:t>）A因此   B故意   C故事翕张（</a:t>
            </a:r>
            <a:r>
              <a:rPr lang="en-US" sz="2000" b="0">
                <a:latin typeface="宋体" panose="02010600030101010101" pitchFamily="2" charset="-122"/>
              </a:rPr>
              <a:t>   </a:t>
            </a:r>
            <a:r>
              <a:rPr lang="zh-CN" sz="2000" b="0">
                <a:ea typeface="宋体" panose="02010600030101010101" pitchFamily="2" charset="-122"/>
              </a:rPr>
              <a:t>）A张开  B闭合    C一张一合履（</a:t>
            </a:r>
            <a:r>
              <a:rPr lang="en-US" sz="2000" b="0">
                <a:latin typeface="宋体" panose="02010600030101010101" pitchFamily="2" charset="-122"/>
              </a:rPr>
              <a:t>     </a:t>
            </a:r>
            <a:r>
              <a:rPr lang="zh-CN" sz="2000" b="0">
                <a:ea typeface="宋体" panose="02010600030101010101" pitchFamily="2" charset="-122"/>
              </a:rPr>
              <a:t>）A踩、踏   B鞋子   C步履三、按原文填空。（</a:t>
            </a:r>
            <a:r>
              <a:rPr lang="en-US" sz="2000" b="0">
                <a:latin typeface="宋体" panose="02010600030101010101" pitchFamily="2" charset="-122"/>
              </a:rPr>
              <a:t>    </a:t>
            </a:r>
            <a:r>
              <a:rPr lang="zh-CN" sz="2000" b="0">
                <a:ea typeface="宋体" panose="02010600030101010101" pitchFamily="2" charset="-122"/>
              </a:rPr>
              <a:t>）初升，其道大光。（</a:t>
            </a:r>
            <a:r>
              <a:rPr lang="en-US" sz="2000" b="0">
                <a:latin typeface="宋体" panose="02010600030101010101" pitchFamily="2" charset="-122"/>
              </a:rPr>
              <a:t>  </a:t>
            </a:r>
            <a:r>
              <a:rPr lang="zh-CN" sz="2000" b="0">
                <a:ea typeface="宋体" panose="02010600030101010101" pitchFamily="2" charset="-122"/>
              </a:rPr>
              <a:t>）出伏流，一泻汪洋。（</a:t>
            </a:r>
            <a:r>
              <a:rPr lang="en-US" sz="2000" b="0">
                <a:latin typeface="宋体" panose="02010600030101010101" pitchFamily="2" charset="-122"/>
              </a:rPr>
              <a:t>    </a:t>
            </a:r>
            <a:r>
              <a:rPr lang="zh-CN" sz="2000" b="0">
                <a:ea typeface="宋体" panose="02010600030101010101" pitchFamily="2" charset="-122"/>
              </a:rPr>
              <a:t>）腾渊，鳞爪飞扬。（</a:t>
            </a:r>
            <a:r>
              <a:rPr lang="en-US" sz="2000" b="0">
                <a:latin typeface="宋体" panose="02010600030101010101" pitchFamily="2" charset="-122"/>
              </a:rPr>
              <a:t>    </a:t>
            </a:r>
            <a:r>
              <a:rPr lang="zh-CN" sz="2000" b="0">
                <a:ea typeface="宋体" panose="02010600030101010101" pitchFamily="2" charset="-122"/>
              </a:rPr>
              <a:t>）啸谷，百兽震惶。（</a:t>
            </a:r>
            <a:r>
              <a:rPr lang="en-US" sz="2000" b="0">
                <a:latin typeface="宋体" panose="02010600030101010101" pitchFamily="2" charset="-122"/>
              </a:rPr>
              <a:t>    </a:t>
            </a:r>
            <a:r>
              <a:rPr lang="zh-CN" sz="2000" b="0">
                <a:ea typeface="宋体" panose="02010600030101010101" pitchFamily="2" charset="-122"/>
              </a:rPr>
              <a:t>）试翼，风尘翕张。（</a:t>
            </a:r>
            <a:r>
              <a:rPr lang="en-US" sz="2000" b="0">
                <a:latin typeface="宋体" panose="02010600030101010101" pitchFamily="2" charset="-122"/>
              </a:rPr>
              <a:t>    </a:t>
            </a:r>
            <a:r>
              <a:rPr lang="zh-CN" sz="2000" b="0">
                <a:ea typeface="宋体" panose="02010600030101010101" pitchFamily="2" charset="-122"/>
              </a:rPr>
              <a:t>）初胎，矞矞皇皇。（</a:t>
            </a:r>
            <a:r>
              <a:rPr lang="en-US" sz="2000" b="0">
                <a:latin typeface="宋体" panose="02010600030101010101" pitchFamily="2" charset="-122"/>
              </a:rPr>
              <a:t>        </a:t>
            </a:r>
            <a:r>
              <a:rPr lang="zh-CN" sz="2000" b="0">
                <a:ea typeface="宋体" panose="02010600030101010101" pitchFamily="2" charset="-122"/>
              </a:rPr>
              <a:t>），有作其芒。（</a:t>
            </a:r>
            <a:r>
              <a:rPr lang="en-US" sz="2000" b="0">
                <a:latin typeface="宋体" panose="02010600030101010101" pitchFamily="2" charset="-122"/>
              </a:rPr>
              <a:t>  </a:t>
            </a:r>
            <a:r>
              <a:rPr lang="zh-CN" sz="2000" b="0">
                <a:ea typeface="宋体" panose="02010600030101010101" pitchFamily="2" charset="-122"/>
              </a:rPr>
              <a:t>）戴其苍，（</a:t>
            </a:r>
            <a:r>
              <a:rPr lang="en-US" sz="2000" b="0">
                <a:latin typeface="宋体" panose="02010600030101010101" pitchFamily="2" charset="-122"/>
              </a:rPr>
              <a:t>  </a:t>
            </a:r>
            <a:r>
              <a:rPr lang="zh-CN" sz="2000" b="0">
                <a:ea typeface="宋体" panose="02010600030101010101" pitchFamily="2" charset="-122"/>
              </a:rPr>
              <a:t>）履其黄。纵有千古，（</a:t>
            </a:r>
            <a:r>
              <a:rPr lang="en-US" sz="2000" b="0">
                <a:latin typeface="宋体" panose="02010600030101010101" pitchFamily="2" charset="-122"/>
              </a:rPr>
              <a:t>        </a:t>
            </a:r>
            <a:r>
              <a:rPr lang="zh-CN" sz="2000" b="0">
                <a:ea typeface="宋体" panose="02010600030101010101" pitchFamily="2" charset="-122"/>
              </a:rPr>
              <a:t>）。前途似海，（</a:t>
            </a:r>
            <a:r>
              <a:rPr lang="en-US" sz="2000" b="0">
                <a:latin typeface="宋体" panose="02010600030101010101" pitchFamily="2" charset="-122"/>
              </a:rPr>
              <a:t>        </a:t>
            </a:r>
            <a:r>
              <a:rPr lang="zh-CN" sz="2000" b="0">
                <a:ea typeface="宋体" panose="02010600030101010101" pitchFamily="2" charset="-122"/>
              </a:rPr>
              <a:t>）。四、作者分别把中国的少年比作了什么？有什么用意？</a:t>
            </a:r>
            <a:endParaRPr lang="zh-CN" sz="2000" b="0">
              <a:ea typeface="宋体" panose="02010600030101010101" pitchFamily="2" charset="-122"/>
            </a:endParaRPr>
          </a:p>
          <a:p>
            <a:pPr indent="0"/>
            <a:endParaRPr lang="zh-CN" altLang="en-US" sz="2000"/>
          </a:p>
          <a:p>
            <a:pPr indent="0"/>
            <a:endParaRPr lang="zh-CN" altLang="en-US" sz="2000"/>
          </a:p>
          <a:p>
            <a:pPr indent="0"/>
            <a:endParaRPr lang="zh-CN" altLang="en-US" sz="2000"/>
          </a:p>
        </p:txBody>
      </p:sp>
      <p:sp>
        <p:nvSpPr>
          <p:cNvPr id="5" name="TextBox 3"/>
          <p:cNvSpPr txBox="1"/>
          <p:nvPr/>
        </p:nvSpPr>
        <p:spPr>
          <a:xfrm>
            <a:off x="4010660" y="9525"/>
            <a:ext cx="1122680" cy="368300"/>
          </a:xfrm>
          <a:prstGeom prst="rect">
            <a:avLst/>
          </a:prstGeom>
          <a:solidFill>
            <a:schemeClr val="accent2">
              <a:lumMod val="40000"/>
              <a:lumOff val="60000"/>
            </a:schemeClr>
          </a:solidFill>
        </p:spPr>
        <p:txBody>
          <a:bodyPr wrap="square" rtlCol="0">
            <a:spAutoFit/>
          </a:bodyPr>
          <a:p>
            <a:r>
              <a:rPr lang="zh-CN" sz="1800">
                <a:ea typeface="宋体" panose="02010600030101010101" pitchFamily="2" charset="-122"/>
                <a:sym typeface="+mn-ea"/>
              </a:rPr>
              <a:t>课堂作业</a:t>
            </a:r>
            <a:endParaRPr lang="zh-CN" sz="1800">
              <a:ea typeface="宋体" panose="02010600030101010101" pitchFamily="2" charset="-122"/>
              <a:sym typeface="+mn-ea"/>
            </a:endParaRPr>
          </a:p>
        </p:txBody>
      </p:sp>
      <p:sp>
        <p:nvSpPr>
          <p:cNvPr id="3" name="文本框 2"/>
          <p:cNvSpPr txBox="1"/>
          <p:nvPr/>
        </p:nvSpPr>
        <p:spPr>
          <a:xfrm>
            <a:off x="4672965" y="3079750"/>
            <a:ext cx="730250" cy="398780"/>
          </a:xfrm>
          <a:prstGeom prst="rect">
            <a:avLst/>
          </a:prstGeom>
          <a:noFill/>
        </p:spPr>
        <p:txBody>
          <a:bodyPr wrap="square" rtlCol="0">
            <a:spAutoFit/>
          </a:bodyPr>
          <a:p>
            <a:r>
              <a:rPr lang="zh-CN" altLang="en-US" sz="20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天</a:t>
            </a:r>
            <a:endParaRPr lang="zh-CN" altLang="en-US" sz="2000">
              <a:solidFill>
                <a:srgbClr val="FF0000"/>
              </a:solidFill>
              <a:latin typeface="宋体" panose="02010600030101010101" pitchFamily="2" charset="-122"/>
              <a:ea typeface="宋体" panose="02010600030101010101" pitchFamily="2" charset="-122"/>
              <a:sym typeface="+mn-ea"/>
            </a:endParaRPr>
          </a:p>
        </p:txBody>
      </p:sp>
      <p:sp>
        <p:nvSpPr>
          <p:cNvPr id="4" name="文本框 3"/>
          <p:cNvSpPr txBox="1"/>
          <p:nvPr/>
        </p:nvSpPr>
        <p:spPr>
          <a:xfrm>
            <a:off x="4168775" y="3397250"/>
            <a:ext cx="1311275" cy="398780"/>
          </a:xfrm>
          <a:prstGeom prst="rect">
            <a:avLst/>
          </a:prstGeom>
          <a:noFill/>
        </p:spPr>
        <p:txBody>
          <a:bodyPr wrap="square" rtlCol="0">
            <a:spAutoFit/>
          </a:bodyPr>
          <a:p>
            <a:r>
              <a:rPr lang="zh-CN" altLang="en-US" sz="20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来日方长</a:t>
            </a:r>
            <a:endParaRPr lang="zh-CN" altLang="en-US" sz="2000">
              <a:solidFill>
                <a:srgbClr val="FF0000"/>
              </a:solidFill>
              <a:latin typeface="宋体" panose="02010600030101010101" pitchFamily="2" charset="-122"/>
              <a:ea typeface="宋体" panose="02010600030101010101" pitchFamily="2" charset="-122"/>
              <a:sym typeface="+mn-ea"/>
            </a:endParaRPr>
          </a:p>
        </p:txBody>
      </p:sp>
      <p:sp>
        <p:nvSpPr>
          <p:cNvPr id="6" name="文本框 5"/>
          <p:cNvSpPr txBox="1"/>
          <p:nvPr/>
        </p:nvSpPr>
        <p:spPr>
          <a:xfrm>
            <a:off x="1224915" y="3397250"/>
            <a:ext cx="1358900" cy="398780"/>
          </a:xfrm>
          <a:prstGeom prst="rect">
            <a:avLst/>
          </a:prstGeom>
          <a:noFill/>
        </p:spPr>
        <p:txBody>
          <a:bodyPr wrap="square" rtlCol="0">
            <a:spAutoFit/>
          </a:bodyPr>
          <a:p>
            <a:r>
              <a:rPr lang="zh-CN" altLang="en-US" sz="20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横有八荒</a:t>
            </a:r>
            <a:endParaRPr lang="zh-CN" altLang="en-US" sz="2000">
              <a:solidFill>
                <a:srgbClr val="FF0000"/>
              </a:solidFill>
              <a:latin typeface="宋体" panose="02010600030101010101" pitchFamily="2" charset="-122"/>
              <a:ea typeface="宋体" panose="02010600030101010101" pitchFamily="2" charset="-122"/>
              <a:sym typeface="+mn-ea"/>
            </a:endParaRPr>
          </a:p>
        </p:txBody>
      </p:sp>
      <p:sp>
        <p:nvSpPr>
          <p:cNvPr id="7" name="文本框 6"/>
          <p:cNvSpPr txBox="1"/>
          <p:nvPr/>
        </p:nvSpPr>
        <p:spPr>
          <a:xfrm>
            <a:off x="4168775" y="2800350"/>
            <a:ext cx="730250" cy="398780"/>
          </a:xfrm>
          <a:prstGeom prst="rect">
            <a:avLst/>
          </a:prstGeom>
          <a:noFill/>
        </p:spPr>
        <p:txBody>
          <a:bodyPr wrap="square" rtlCol="0">
            <a:spAutoFit/>
          </a:bodyPr>
          <a:p>
            <a:r>
              <a:rPr lang="zh-CN" altLang="en-US" sz="20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鹰隼</a:t>
            </a:r>
            <a:endParaRPr lang="zh-CN" altLang="en-US" sz="2000">
              <a:solidFill>
                <a:srgbClr val="FF0000"/>
              </a:solidFill>
              <a:latin typeface="宋体" panose="02010600030101010101" pitchFamily="2" charset="-122"/>
              <a:ea typeface="宋体" panose="02010600030101010101" pitchFamily="2" charset="-122"/>
              <a:sym typeface="+mn-ea"/>
            </a:endParaRPr>
          </a:p>
        </p:txBody>
      </p:sp>
      <p:sp>
        <p:nvSpPr>
          <p:cNvPr id="8" name="文本框 7"/>
          <p:cNvSpPr txBox="1"/>
          <p:nvPr/>
        </p:nvSpPr>
        <p:spPr>
          <a:xfrm>
            <a:off x="1853565" y="3079750"/>
            <a:ext cx="730250" cy="398780"/>
          </a:xfrm>
          <a:prstGeom prst="rect">
            <a:avLst/>
          </a:prstGeom>
          <a:noFill/>
        </p:spPr>
        <p:txBody>
          <a:bodyPr wrap="square" rtlCol="0">
            <a:spAutoFit/>
          </a:bodyPr>
          <a:p>
            <a:r>
              <a:rPr lang="zh-CN" altLang="en-US" sz="20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干将</a:t>
            </a:r>
            <a:endParaRPr lang="zh-CN" altLang="en-US" sz="2000">
              <a:solidFill>
                <a:srgbClr val="FF0000"/>
              </a:solidFill>
              <a:latin typeface="宋体" panose="02010600030101010101" pitchFamily="2" charset="-122"/>
              <a:ea typeface="宋体" panose="02010600030101010101" pitchFamily="2" charset="-122"/>
              <a:sym typeface="+mn-ea"/>
            </a:endParaRPr>
          </a:p>
        </p:txBody>
      </p:sp>
      <p:sp>
        <p:nvSpPr>
          <p:cNvPr id="9" name="文本框 8"/>
          <p:cNvSpPr txBox="1"/>
          <p:nvPr/>
        </p:nvSpPr>
        <p:spPr>
          <a:xfrm>
            <a:off x="1224915" y="2800350"/>
            <a:ext cx="730250" cy="398780"/>
          </a:xfrm>
          <a:prstGeom prst="rect">
            <a:avLst/>
          </a:prstGeom>
          <a:noFill/>
        </p:spPr>
        <p:txBody>
          <a:bodyPr wrap="square" rtlCol="0">
            <a:spAutoFit/>
          </a:bodyPr>
          <a:p>
            <a:r>
              <a:rPr lang="zh-CN" altLang="en-US" sz="20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乳虎</a:t>
            </a:r>
            <a:endParaRPr lang="zh-CN" altLang="en-US" sz="2000">
              <a:solidFill>
                <a:srgbClr val="FF0000"/>
              </a:solidFill>
              <a:latin typeface="宋体" panose="02010600030101010101" pitchFamily="2" charset="-122"/>
              <a:ea typeface="宋体" panose="02010600030101010101" pitchFamily="2" charset="-122"/>
              <a:sym typeface="+mn-ea"/>
            </a:endParaRPr>
          </a:p>
        </p:txBody>
      </p:sp>
      <p:sp>
        <p:nvSpPr>
          <p:cNvPr id="10" name="文本框 9"/>
          <p:cNvSpPr txBox="1"/>
          <p:nvPr/>
        </p:nvSpPr>
        <p:spPr>
          <a:xfrm>
            <a:off x="3280410" y="2532380"/>
            <a:ext cx="730250" cy="398780"/>
          </a:xfrm>
          <a:prstGeom prst="rect">
            <a:avLst/>
          </a:prstGeom>
          <a:noFill/>
        </p:spPr>
        <p:txBody>
          <a:bodyPr wrap="square" rtlCol="0">
            <a:spAutoFit/>
          </a:bodyPr>
          <a:p>
            <a:pPr algn="ctr"/>
            <a:r>
              <a:rPr lang="zh-CN" altLang="en-US" sz="20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河</a:t>
            </a:r>
            <a:endParaRPr lang="zh-CN" altLang="en-US" sz="2000">
              <a:solidFill>
                <a:srgbClr val="FF0000"/>
              </a:solidFill>
              <a:latin typeface="宋体" panose="02010600030101010101" pitchFamily="2" charset="-122"/>
              <a:ea typeface="宋体" panose="02010600030101010101" pitchFamily="2" charset="-122"/>
              <a:sym typeface="+mn-ea"/>
            </a:endParaRPr>
          </a:p>
        </p:txBody>
      </p:sp>
      <p:sp>
        <p:nvSpPr>
          <p:cNvPr id="11" name="文本框 10"/>
          <p:cNvSpPr txBox="1"/>
          <p:nvPr/>
        </p:nvSpPr>
        <p:spPr>
          <a:xfrm>
            <a:off x="494665" y="2532380"/>
            <a:ext cx="730250" cy="398780"/>
          </a:xfrm>
          <a:prstGeom prst="rect">
            <a:avLst/>
          </a:prstGeom>
          <a:noFill/>
        </p:spPr>
        <p:txBody>
          <a:bodyPr wrap="square" rtlCol="0">
            <a:spAutoFit/>
          </a:bodyPr>
          <a:p>
            <a:r>
              <a:rPr lang="zh-CN" altLang="en-US" sz="2000">
                <a:solidFill>
                  <a:srgbClr val="FF0000"/>
                </a:solidFill>
                <a:latin typeface="宋体" panose="02010600030101010101" pitchFamily="2" charset="-122"/>
                <a:ea typeface="宋体" panose="02010600030101010101" pitchFamily="2" charset="-122"/>
                <a:sym typeface="+mn-ea"/>
              </a:rPr>
              <a:t>红日</a:t>
            </a:r>
            <a:endParaRPr lang="zh-CN" altLang="en-US" sz="2000">
              <a:solidFill>
                <a:srgbClr val="FF0000"/>
              </a:solidFill>
              <a:latin typeface="宋体" panose="02010600030101010101" pitchFamily="2" charset="-122"/>
              <a:ea typeface="宋体" panose="02010600030101010101" pitchFamily="2" charset="-122"/>
              <a:sym typeface="+mn-ea"/>
            </a:endParaRPr>
          </a:p>
        </p:txBody>
      </p:sp>
      <p:sp>
        <p:nvSpPr>
          <p:cNvPr id="12" name="文本框 11"/>
          <p:cNvSpPr txBox="1"/>
          <p:nvPr/>
        </p:nvSpPr>
        <p:spPr>
          <a:xfrm>
            <a:off x="6387465" y="3079750"/>
            <a:ext cx="730250" cy="398780"/>
          </a:xfrm>
          <a:prstGeom prst="rect">
            <a:avLst/>
          </a:prstGeom>
          <a:noFill/>
        </p:spPr>
        <p:txBody>
          <a:bodyPr wrap="square" rtlCol="0">
            <a:spAutoFit/>
          </a:bodyPr>
          <a:p>
            <a:pPr algn="ctr"/>
            <a:r>
              <a:rPr lang="zh-CN" altLang="en-US" sz="20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地</a:t>
            </a:r>
            <a:endParaRPr lang="zh-CN" altLang="en-US" sz="2000">
              <a:solidFill>
                <a:srgbClr val="FF0000"/>
              </a:solidFill>
              <a:latin typeface="宋体" panose="02010600030101010101" pitchFamily="2" charset="-122"/>
              <a:ea typeface="宋体" panose="02010600030101010101" pitchFamily="2" charset="-122"/>
              <a:sym typeface="+mn-ea"/>
            </a:endParaRPr>
          </a:p>
        </p:txBody>
      </p:sp>
      <p:sp>
        <p:nvSpPr>
          <p:cNvPr id="13" name="文本框 12"/>
          <p:cNvSpPr txBox="1"/>
          <p:nvPr/>
        </p:nvSpPr>
        <p:spPr>
          <a:xfrm>
            <a:off x="7193915" y="2800350"/>
            <a:ext cx="730250" cy="398780"/>
          </a:xfrm>
          <a:prstGeom prst="rect">
            <a:avLst/>
          </a:prstGeom>
          <a:noFill/>
        </p:spPr>
        <p:txBody>
          <a:bodyPr wrap="square" rtlCol="0">
            <a:spAutoFit/>
          </a:bodyPr>
          <a:p>
            <a:r>
              <a:rPr lang="zh-CN" altLang="en-US" sz="20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奇花</a:t>
            </a:r>
            <a:endParaRPr lang="zh-CN" altLang="en-US" sz="2000">
              <a:solidFill>
                <a:srgbClr val="FF0000"/>
              </a:solidFill>
              <a:latin typeface="宋体" panose="02010600030101010101" pitchFamily="2" charset="-122"/>
              <a:ea typeface="宋体" panose="02010600030101010101" pitchFamily="2" charset="-122"/>
              <a:sym typeface="+mn-ea"/>
            </a:endParaRPr>
          </a:p>
        </p:txBody>
      </p:sp>
      <p:sp>
        <p:nvSpPr>
          <p:cNvPr id="14" name="文本框 13"/>
          <p:cNvSpPr txBox="1"/>
          <p:nvPr/>
        </p:nvSpPr>
        <p:spPr>
          <a:xfrm>
            <a:off x="6463665" y="2532380"/>
            <a:ext cx="730250" cy="398780"/>
          </a:xfrm>
          <a:prstGeom prst="rect">
            <a:avLst/>
          </a:prstGeom>
          <a:noFill/>
        </p:spPr>
        <p:txBody>
          <a:bodyPr wrap="square" rtlCol="0">
            <a:spAutoFit/>
          </a:bodyPr>
          <a:p>
            <a:r>
              <a:rPr lang="zh-CN" altLang="en-US" sz="20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潜龙</a:t>
            </a:r>
            <a:endParaRPr lang="zh-CN" altLang="en-US" sz="2000">
              <a:solidFill>
                <a:srgbClr val="FF0000"/>
              </a:solidFill>
              <a:latin typeface="宋体" panose="02010600030101010101" pitchFamily="2" charset="-122"/>
              <a:ea typeface="宋体" panose="02010600030101010101" pitchFamily="2" charset="-122"/>
              <a:sym typeface="+mn-ea"/>
            </a:endParaRPr>
          </a:p>
        </p:txBody>
      </p:sp>
      <p:sp>
        <p:nvSpPr>
          <p:cNvPr id="15" name="文本框 14"/>
          <p:cNvSpPr txBox="1"/>
          <p:nvPr/>
        </p:nvSpPr>
        <p:spPr>
          <a:xfrm>
            <a:off x="405765" y="4019550"/>
            <a:ext cx="8718550" cy="1322070"/>
          </a:xfrm>
          <a:prstGeom prst="rect">
            <a:avLst/>
          </a:prstGeom>
          <a:noFill/>
        </p:spPr>
        <p:txBody>
          <a:bodyPr wrap="square" rtlCol="0">
            <a:spAutoFit/>
          </a:bodyPr>
          <a:p>
            <a:r>
              <a:rPr lang="zh-CN" altLang="en-US" sz="20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作者把中国的少年比作了红日  黄河  潜龙   乳虎  鹰隼  奇花 干将    作者把中国少年比作这些富有生命力的事物，点明中国少年强大的生命力，点明中国前途无量。</a:t>
            </a:r>
            <a:endParaRPr lang="zh-CN" altLang="en-US" sz="2000">
              <a:solidFill>
                <a:srgbClr val="FF0000"/>
              </a:solidFill>
              <a:latin typeface="宋体" panose="02010600030101010101" pitchFamily="2" charset="-122"/>
              <a:ea typeface="宋体" panose="02010600030101010101" pitchFamily="2" charset="-122"/>
              <a:cs typeface="宋体" panose="02010600030101010101" pitchFamily="2" charset="-122"/>
            </a:endParaRPr>
          </a:p>
          <a:p>
            <a:endParaRPr lang="zh-CN" altLang="en-US" sz="2000">
              <a:solidFill>
                <a:srgbClr val="FF0000"/>
              </a:solidFill>
              <a:latin typeface="宋体" panose="02010600030101010101" pitchFamily="2" charset="-122"/>
              <a:ea typeface="宋体" panose="02010600030101010101" pitchFamily="2" charset="-122"/>
              <a:sym typeface="+mn-ea"/>
            </a:endParaRPr>
          </a:p>
        </p:txBody>
      </p:sp>
      <p:sp>
        <p:nvSpPr>
          <p:cNvPr id="16" name="文本框 15"/>
          <p:cNvSpPr txBox="1"/>
          <p:nvPr/>
        </p:nvSpPr>
        <p:spPr>
          <a:xfrm>
            <a:off x="837565" y="1959610"/>
            <a:ext cx="730250" cy="398780"/>
          </a:xfrm>
          <a:prstGeom prst="rect">
            <a:avLst/>
          </a:prstGeom>
          <a:noFill/>
        </p:spPr>
        <p:txBody>
          <a:bodyPr wrap="square" rtlCol="0">
            <a:spAutoFit/>
          </a:bodyPr>
          <a:p>
            <a:r>
              <a:rPr lang="zh-CN" altLang="en-US" sz="20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a:t>
            </a:r>
            <a:endParaRPr lang="zh-CN" altLang="en-US" sz="2000">
              <a:solidFill>
                <a:srgbClr val="FF0000"/>
              </a:solidFill>
              <a:latin typeface="宋体" panose="02010600030101010101" pitchFamily="2" charset="-122"/>
              <a:ea typeface="宋体" panose="02010600030101010101" pitchFamily="2" charset="-122"/>
              <a:sym typeface="+mn-ea"/>
            </a:endParaRPr>
          </a:p>
        </p:txBody>
      </p:sp>
      <p:sp>
        <p:nvSpPr>
          <p:cNvPr id="17" name="文本框 16"/>
          <p:cNvSpPr txBox="1"/>
          <p:nvPr/>
        </p:nvSpPr>
        <p:spPr>
          <a:xfrm>
            <a:off x="951865" y="1560830"/>
            <a:ext cx="730250" cy="398780"/>
          </a:xfrm>
          <a:prstGeom prst="rect">
            <a:avLst/>
          </a:prstGeom>
          <a:noFill/>
        </p:spPr>
        <p:txBody>
          <a:bodyPr wrap="square" rtlCol="0">
            <a:spAutoFit/>
          </a:bodyPr>
          <a:p>
            <a:r>
              <a:rPr lang="zh-CN" altLang="en-US" sz="20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B</a:t>
            </a:r>
            <a:endParaRPr lang="zh-CN" altLang="en-US" sz="2000">
              <a:solidFill>
                <a:srgbClr val="FF0000"/>
              </a:solidFill>
              <a:latin typeface="宋体" panose="02010600030101010101" pitchFamily="2" charset="-122"/>
              <a:ea typeface="宋体" panose="02010600030101010101" pitchFamily="2" charset="-122"/>
              <a:sym typeface="+mn-ea"/>
            </a:endParaRPr>
          </a:p>
        </p:txBody>
      </p:sp>
      <p:sp>
        <p:nvSpPr>
          <p:cNvPr id="18" name="文本框 17"/>
          <p:cNvSpPr txBox="1"/>
          <p:nvPr/>
        </p:nvSpPr>
        <p:spPr>
          <a:xfrm>
            <a:off x="951865" y="1276350"/>
            <a:ext cx="730250" cy="398780"/>
          </a:xfrm>
          <a:prstGeom prst="rect">
            <a:avLst/>
          </a:prstGeom>
          <a:noFill/>
        </p:spPr>
        <p:txBody>
          <a:bodyPr wrap="square" rtlCol="0">
            <a:spAutoFit/>
          </a:bodyPr>
          <a:p>
            <a:r>
              <a:rPr lang="zh-CN" altLang="en-US" sz="20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 </a:t>
            </a:r>
            <a:endParaRPr lang="zh-CN" altLang="en-US" sz="2000">
              <a:solidFill>
                <a:srgbClr val="FF0000"/>
              </a:solidFill>
              <a:latin typeface="宋体" panose="02010600030101010101" pitchFamily="2" charset="-122"/>
              <a:ea typeface="宋体" panose="02010600030101010101" pitchFamily="2" charset="-122"/>
              <a:sym typeface="+mn-ea"/>
            </a:endParaRPr>
          </a:p>
        </p:txBody>
      </p:sp>
      <p:sp>
        <p:nvSpPr>
          <p:cNvPr id="19" name="文本框 18"/>
          <p:cNvSpPr txBox="1"/>
          <p:nvPr/>
        </p:nvSpPr>
        <p:spPr>
          <a:xfrm>
            <a:off x="509588" y="566499"/>
            <a:ext cx="521970" cy="460375"/>
          </a:xfrm>
          <a:prstGeom prst="rect">
            <a:avLst/>
          </a:prstGeom>
          <a:noFill/>
        </p:spPr>
        <p:txBody>
          <a:bodyPr wrap="square" rtlCol="0">
            <a:spAutoFit/>
          </a:bodyPr>
          <a:p>
            <a:r>
              <a:rPr lang="zh-CN" altLang="en-US" sz="240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240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20" name="文本框 19"/>
          <p:cNvSpPr txBox="1"/>
          <p:nvPr/>
        </p:nvSpPr>
        <p:spPr>
          <a:xfrm>
            <a:off x="2177098" y="693499"/>
            <a:ext cx="521970" cy="460375"/>
          </a:xfrm>
          <a:prstGeom prst="rect">
            <a:avLst/>
          </a:prstGeom>
          <a:noFill/>
        </p:spPr>
        <p:txBody>
          <a:bodyPr wrap="square" rtlCol="0">
            <a:spAutoFit/>
          </a:bodyPr>
          <a:p>
            <a:r>
              <a:rPr lang="zh-CN" altLang="en-US" sz="240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240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21" name="文本框 20"/>
          <p:cNvSpPr txBox="1"/>
          <p:nvPr/>
        </p:nvSpPr>
        <p:spPr>
          <a:xfrm>
            <a:off x="4272598" y="693499"/>
            <a:ext cx="521970" cy="460375"/>
          </a:xfrm>
          <a:prstGeom prst="rect">
            <a:avLst/>
          </a:prstGeom>
          <a:noFill/>
        </p:spPr>
        <p:txBody>
          <a:bodyPr wrap="square" rtlCol="0">
            <a:spAutoFit/>
          </a:bodyPr>
          <a:p>
            <a:r>
              <a:rPr lang="zh-CN" altLang="en-US" sz="240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240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22" name="文本框 21"/>
          <p:cNvSpPr txBox="1"/>
          <p:nvPr/>
        </p:nvSpPr>
        <p:spPr>
          <a:xfrm>
            <a:off x="5763578" y="566499"/>
            <a:ext cx="521970" cy="460375"/>
          </a:xfrm>
          <a:prstGeom prst="rect">
            <a:avLst/>
          </a:prstGeom>
          <a:noFill/>
        </p:spPr>
        <p:txBody>
          <a:bodyPr wrap="square" rtlCol="0">
            <a:spAutoFit/>
          </a:bodyPr>
          <a:p>
            <a:r>
              <a:rPr lang="zh-CN" altLang="en-US" sz="240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240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23" name="文本框 22"/>
          <p:cNvSpPr txBox="1"/>
          <p:nvPr/>
        </p:nvSpPr>
        <p:spPr>
          <a:xfrm>
            <a:off x="7751128" y="693499"/>
            <a:ext cx="521970" cy="460375"/>
          </a:xfrm>
          <a:prstGeom prst="rect">
            <a:avLst/>
          </a:prstGeom>
          <a:noFill/>
        </p:spPr>
        <p:txBody>
          <a:bodyPr wrap="square" rtlCol="0">
            <a:spAutoFit/>
          </a:bodyPr>
          <a:p>
            <a:r>
              <a:rPr lang="zh-CN" altLang="en-US" sz="240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240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additive="base">
                                        <p:cTn id="13" dur="500" fill="hold"/>
                                        <p:tgtEl>
                                          <p:spTgt spid="100"/>
                                        </p:tgtEl>
                                        <p:attrNameLst>
                                          <p:attrName>ppt_x</p:attrName>
                                        </p:attrNameLst>
                                      </p:cBhvr>
                                      <p:tavLst>
                                        <p:tav tm="0">
                                          <p:val>
                                            <p:strVal val="#ppt_x"/>
                                          </p:val>
                                        </p:tav>
                                        <p:tav tm="100000">
                                          <p:val>
                                            <p:strVal val="#ppt_x"/>
                                          </p:val>
                                        </p:tav>
                                      </p:tavLst>
                                    </p:anim>
                                    <p:anim calcmode="lin" valueType="num">
                                      <p:cBhvr additive="base">
                                        <p:cTn id="1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4"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 to="" calcmode="lin" valueType="num">
                                      <p:cBhvr>
                                        <p:cTn id="19" dur="1" fill="hold"/>
                                        <p:tgtEl>
                                          <p:spTgt spid="19"/>
                                        </p:tgtEl>
                                      </p:cBhvr>
                                    </p:anim>
                                  </p:childTnLst>
                                </p:cTn>
                              </p:par>
                            </p:childTnLst>
                          </p:cTn>
                        </p:par>
                      </p:childTnLst>
                    </p:cTn>
                  </p:par>
                  <p:par>
                    <p:cTn id="20" fill="hold">
                      <p:stCondLst>
                        <p:cond delay="indefinite"/>
                      </p:stCondLst>
                      <p:childTnLst>
                        <p:par>
                          <p:cTn id="21" fill="hold">
                            <p:stCondLst>
                              <p:cond delay="0"/>
                            </p:stCondLst>
                            <p:childTnLst>
                              <p:par>
                                <p:cTn id="22" presetID="24" presetClass="entr" presetSubtype="0" fill="hold" grpId="0" nodeType="clickEffect">
                                  <p:stCondLst>
                                    <p:cond delay="0"/>
                                  </p:stCondLst>
                                  <p:childTnLst>
                                    <p:set>
                                      <p:cBhvr>
                                        <p:cTn id="23" dur="1" fill="hold">
                                          <p:stCondLst>
                                            <p:cond delay="0"/>
                                          </p:stCondLst>
                                        </p:cTn>
                                        <p:tgtEl>
                                          <p:spTgt spid="20"/>
                                        </p:tgtEl>
                                        <p:attrNameLst>
                                          <p:attrName>style.visibility</p:attrName>
                                        </p:attrNameLst>
                                      </p:cBhvr>
                                      <p:to>
                                        <p:strVal val="visible"/>
                                      </p:to>
                                    </p:set>
                                    <p:anim to="" calcmode="lin" valueType="num">
                                      <p:cBhvr>
                                        <p:cTn id="24" dur="1" fill="hold"/>
                                        <p:tgtEl>
                                          <p:spTgt spid="20"/>
                                        </p:tgtEl>
                                      </p:cBhvr>
                                    </p:anim>
                                  </p:childTnLst>
                                </p:cTn>
                              </p:par>
                            </p:childTnLst>
                          </p:cTn>
                        </p:par>
                      </p:childTnLst>
                    </p:cTn>
                  </p:par>
                  <p:par>
                    <p:cTn id="25" fill="hold">
                      <p:stCondLst>
                        <p:cond delay="indefinite"/>
                      </p:stCondLst>
                      <p:childTnLst>
                        <p:par>
                          <p:cTn id="26" fill="hold">
                            <p:stCondLst>
                              <p:cond delay="0"/>
                            </p:stCondLst>
                            <p:childTnLst>
                              <p:par>
                                <p:cTn id="27" presetID="24" presetClass="entr" presetSubtype="0" fill="hold" grpId="0" nodeType="clickEffect">
                                  <p:stCondLst>
                                    <p:cond delay="0"/>
                                  </p:stCondLst>
                                  <p:childTnLst>
                                    <p:set>
                                      <p:cBhvr>
                                        <p:cTn id="28" dur="1" fill="hold">
                                          <p:stCondLst>
                                            <p:cond delay="0"/>
                                          </p:stCondLst>
                                        </p:cTn>
                                        <p:tgtEl>
                                          <p:spTgt spid="21"/>
                                        </p:tgtEl>
                                        <p:attrNameLst>
                                          <p:attrName>style.visibility</p:attrName>
                                        </p:attrNameLst>
                                      </p:cBhvr>
                                      <p:to>
                                        <p:strVal val="visible"/>
                                      </p:to>
                                    </p:set>
                                    <p:anim to="" calcmode="lin" valueType="num">
                                      <p:cBhvr>
                                        <p:cTn id="29" dur="1" fill="hold"/>
                                        <p:tgtEl>
                                          <p:spTgt spid="21"/>
                                        </p:tgtEl>
                                      </p:cBhvr>
                                    </p:anim>
                                  </p:childTnLst>
                                </p:cTn>
                              </p:par>
                            </p:childTnLst>
                          </p:cTn>
                        </p:par>
                      </p:childTnLst>
                    </p:cTn>
                  </p:par>
                  <p:par>
                    <p:cTn id="30" fill="hold">
                      <p:stCondLst>
                        <p:cond delay="indefinite"/>
                      </p:stCondLst>
                      <p:childTnLst>
                        <p:par>
                          <p:cTn id="31" fill="hold">
                            <p:stCondLst>
                              <p:cond delay="0"/>
                            </p:stCondLst>
                            <p:childTnLst>
                              <p:par>
                                <p:cTn id="32" presetID="24" presetClass="entr" presetSubtype="0" fill="hold" grpId="0" nodeType="clickEffect">
                                  <p:stCondLst>
                                    <p:cond delay="0"/>
                                  </p:stCondLst>
                                  <p:childTnLst>
                                    <p:set>
                                      <p:cBhvr>
                                        <p:cTn id="33" dur="1" fill="hold">
                                          <p:stCondLst>
                                            <p:cond delay="0"/>
                                          </p:stCondLst>
                                        </p:cTn>
                                        <p:tgtEl>
                                          <p:spTgt spid="22"/>
                                        </p:tgtEl>
                                        <p:attrNameLst>
                                          <p:attrName>style.visibility</p:attrName>
                                        </p:attrNameLst>
                                      </p:cBhvr>
                                      <p:to>
                                        <p:strVal val="visible"/>
                                      </p:to>
                                    </p:set>
                                    <p:anim to="" calcmode="lin" valueType="num">
                                      <p:cBhvr>
                                        <p:cTn id="34" dur="1" fill="hold"/>
                                        <p:tgtEl>
                                          <p:spTgt spid="22"/>
                                        </p:tgtEl>
                                      </p:cBhvr>
                                    </p:anim>
                                  </p:childTnLst>
                                </p:cTn>
                              </p:par>
                            </p:childTnLst>
                          </p:cTn>
                        </p:par>
                      </p:childTnLst>
                    </p:cTn>
                  </p:par>
                  <p:par>
                    <p:cTn id="35" fill="hold">
                      <p:stCondLst>
                        <p:cond delay="indefinite"/>
                      </p:stCondLst>
                      <p:childTnLst>
                        <p:par>
                          <p:cTn id="36" fill="hold">
                            <p:stCondLst>
                              <p:cond delay="0"/>
                            </p:stCondLst>
                            <p:childTnLst>
                              <p:par>
                                <p:cTn id="37" presetID="24" presetClass="entr" presetSubtype="0" fill="hold" grpId="0" nodeType="clickEffect">
                                  <p:stCondLst>
                                    <p:cond delay="0"/>
                                  </p:stCondLst>
                                  <p:childTnLst>
                                    <p:set>
                                      <p:cBhvr>
                                        <p:cTn id="38" dur="1" fill="hold">
                                          <p:stCondLst>
                                            <p:cond delay="0"/>
                                          </p:stCondLst>
                                        </p:cTn>
                                        <p:tgtEl>
                                          <p:spTgt spid="23"/>
                                        </p:tgtEl>
                                        <p:attrNameLst>
                                          <p:attrName>style.visibility</p:attrName>
                                        </p:attrNameLst>
                                      </p:cBhvr>
                                      <p:to>
                                        <p:strVal val="visible"/>
                                      </p:to>
                                    </p:set>
                                    <p:anim to="" calcmode="lin" valueType="num">
                                      <p:cBhvr>
                                        <p:cTn id="39" dur="1" fill="hold"/>
                                        <p:tgtEl>
                                          <p:spTgt spid="23"/>
                                        </p:tgtEl>
                                      </p:cBhvr>
                                    </p:anim>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down)">
                                      <p:cBhvr>
                                        <p:cTn id="44" dur="500"/>
                                        <p:tgtEl>
                                          <p:spTgt spid="18"/>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down)">
                                      <p:cBhvr>
                                        <p:cTn id="47" dur="500"/>
                                        <p:tgtEl>
                                          <p:spTgt spid="17"/>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wipe(down)">
                                      <p:cBhvr>
                                        <p:cTn id="50" dur="500"/>
                                        <p:tgtEl>
                                          <p:spTgt spid="16"/>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000" fill="hold">
                                          <p:stCondLst>
                                            <p:cond delay="0"/>
                                          </p:stCondLst>
                                        </p:cTn>
                                        <p:tgtEl>
                                          <p:spTgt spid="11"/>
                                        </p:tgtEl>
                                        <p:attrNameLst>
                                          <p:attrName>style.visibility</p:attrName>
                                        </p:attrNameLst>
                                      </p:cBhvr>
                                      <p:to>
                                        <p:strVal val="visible"/>
                                      </p:to>
                                    </p:set>
                                    <p:animEffect transition="in" filter="wipe(left)">
                                      <p:cBhvr>
                                        <p:cTn id="55" dur="1000"/>
                                        <p:tgtEl>
                                          <p:spTgt spid="11"/>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000" fill="hold">
                                          <p:stCondLst>
                                            <p:cond delay="0"/>
                                          </p:stCondLst>
                                        </p:cTn>
                                        <p:tgtEl>
                                          <p:spTgt spid="10"/>
                                        </p:tgtEl>
                                        <p:attrNameLst>
                                          <p:attrName>style.visibility</p:attrName>
                                        </p:attrNameLst>
                                      </p:cBhvr>
                                      <p:to>
                                        <p:strVal val="visible"/>
                                      </p:to>
                                    </p:set>
                                    <p:animEffect transition="in" filter="wipe(left)">
                                      <p:cBhvr>
                                        <p:cTn id="60" dur="1000"/>
                                        <p:tgtEl>
                                          <p:spTgt spid="10"/>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childTnLst>
                                    <p:set>
                                      <p:cBhvr>
                                        <p:cTn id="64" dur="1000" fill="hold">
                                          <p:stCondLst>
                                            <p:cond delay="0"/>
                                          </p:stCondLst>
                                        </p:cTn>
                                        <p:tgtEl>
                                          <p:spTgt spid="14"/>
                                        </p:tgtEl>
                                        <p:attrNameLst>
                                          <p:attrName>style.visibility</p:attrName>
                                        </p:attrNameLst>
                                      </p:cBhvr>
                                      <p:to>
                                        <p:strVal val="visible"/>
                                      </p:to>
                                    </p:set>
                                    <p:animEffect transition="in" filter="wipe(left)">
                                      <p:cBhvr>
                                        <p:cTn id="65" dur="1000"/>
                                        <p:tgtEl>
                                          <p:spTgt spid="14"/>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childTnLst>
                                    <p:set>
                                      <p:cBhvr>
                                        <p:cTn id="69" dur="1000" fill="hold">
                                          <p:stCondLst>
                                            <p:cond delay="0"/>
                                          </p:stCondLst>
                                        </p:cTn>
                                        <p:tgtEl>
                                          <p:spTgt spid="9"/>
                                        </p:tgtEl>
                                        <p:attrNameLst>
                                          <p:attrName>style.visibility</p:attrName>
                                        </p:attrNameLst>
                                      </p:cBhvr>
                                      <p:to>
                                        <p:strVal val="visible"/>
                                      </p:to>
                                    </p:set>
                                    <p:animEffect transition="in" filter="wipe(left)">
                                      <p:cBhvr>
                                        <p:cTn id="70" dur="1000"/>
                                        <p:tgtEl>
                                          <p:spTgt spid="9"/>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000" fill="hold">
                                          <p:stCondLst>
                                            <p:cond delay="0"/>
                                          </p:stCondLst>
                                        </p:cTn>
                                        <p:tgtEl>
                                          <p:spTgt spid="7"/>
                                        </p:tgtEl>
                                        <p:attrNameLst>
                                          <p:attrName>style.visibility</p:attrName>
                                        </p:attrNameLst>
                                      </p:cBhvr>
                                      <p:to>
                                        <p:strVal val="visible"/>
                                      </p:to>
                                    </p:set>
                                    <p:animEffect transition="in" filter="wipe(left)">
                                      <p:cBhvr>
                                        <p:cTn id="75" dur="1000"/>
                                        <p:tgtEl>
                                          <p:spTgt spid="7"/>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grpId="0" nodeType="clickEffect">
                                  <p:stCondLst>
                                    <p:cond delay="0"/>
                                  </p:stCondLst>
                                  <p:childTnLst>
                                    <p:set>
                                      <p:cBhvr>
                                        <p:cTn id="79" dur="1000" fill="hold">
                                          <p:stCondLst>
                                            <p:cond delay="0"/>
                                          </p:stCondLst>
                                        </p:cTn>
                                        <p:tgtEl>
                                          <p:spTgt spid="13"/>
                                        </p:tgtEl>
                                        <p:attrNameLst>
                                          <p:attrName>style.visibility</p:attrName>
                                        </p:attrNameLst>
                                      </p:cBhvr>
                                      <p:to>
                                        <p:strVal val="visible"/>
                                      </p:to>
                                    </p:set>
                                    <p:animEffect transition="in" filter="wipe(left)">
                                      <p:cBhvr>
                                        <p:cTn id="80" dur="1000"/>
                                        <p:tgtEl>
                                          <p:spTgt spid="13"/>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grpId="0" nodeType="clickEffect">
                                  <p:stCondLst>
                                    <p:cond delay="0"/>
                                  </p:stCondLst>
                                  <p:childTnLst>
                                    <p:set>
                                      <p:cBhvr>
                                        <p:cTn id="84" dur="1000" fill="hold">
                                          <p:stCondLst>
                                            <p:cond delay="0"/>
                                          </p:stCondLst>
                                        </p:cTn>
                                        <p:tgtEl>
                                          <p:spTgt spid="8"/>
                                        </p:tgtEl>
                                        <p:attrNameLst>
                                          <p:attrName>style.visibility</p:attrName>
                                        </p:attrNameLst>
                                      </p:cBhvr>
                                      <p:to>
                                        <p:strVal val="visible"/>
                                      </p:to>
                                    </p:set>
                                    <p:animEffect transition="in" filter="wipe(left)">
                                      <p:cBhvr>
                                        <p:cTn id="85" dur="1000"/>
                                        <p:tgtEl>
                                          <p:spTgt spid="8"/>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grpId="0" nodeType="clickEffect">
                                  <p:stCondLst>
                                    <p:cond delay="0"/>
                                  </p:stCondLst>
                                  <p:childTnLst>
                                    <p:set>
                                      <p:cBhvr>
                                        <p:cTn id="89" dur="1000" fill="hold">
                                          <p:stCondLst>
                                            <p:cond delay="0"/>
                                          </p:stCondLst>
                                        </p:cTn>
                                        <p:tgtEl>
                                          <p:spTgt spid="3"/>
                                        </p:tgtEl>
                                        <p:attrNameLst>
                                          <p:attrName>style.visibility</p:attrName>
                                        </p:attrNameLst>
                                      </p:cBhvr>
                                      <p:to>
                                        <p:strVal val="visible"/>
                                      </p:to>
                                    </p:set>
                                    <p:animEffect transition="in" filter="wipe(left)">
                                      <p:cBhvr>
                                        <p:cTn id="90" dur="1000"/>
                                        <p:tgtEl>
                                          <p:spTgt spid="3"/>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grpId="0" nodeType="clickEffect">
                                  <p:stCondLst>
                                    <p:cond delay="0"/>
                                  </p:stCondLst>
                                  <p:childTnLst>
                                    <p:set>
                                      <p:cBhvr>
                                        <p:cTn id="94" dur="1000" fill="hold">
                                          <p:stCondLst>
                                            <p:cond delay="0"/>
                                          </p:stCondLst>
                                        </p:cTn>
                                        <p:tgtEl>
                                          <p:spTgt spid="12"/>
                                        </p:tgtEl>
                                        <p:attrNameLst>
                                          <p:attrName>style.visibility</p:attrName>
                                        </p:attrNameLst>
                                      </p:cBhvr>
                                      <p:to>
                                        <p:strVal val="visible"/>
                                      </p:to>
                                    </p:set>
                                    <p:animEffect transition="in" filter="wipe(left)">
                                      <p:cBhvr>
                                        <p:cTn id="95" dur="1000"/>
                                        <p:tgtEl>
                                          <p:spTgt spid="12"/>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8" fill="hold" grpId="0" nodeType="clickEffect">
                                  <p:stCondLst>
                                    <p:cond delay="0"/>
                                  </p:stCondLst>
                                  <p:childTnLst>
                                    <p:set>
                                      <p:cBhvr>
                                        <p:cTn id="99" dur="1000" fill="hold">
                                          <p:stCondLst>
                                            <p:cond delay="0"/>
                                          </p:stCondLst>
                                        </p:cTn>
                                        <p:tgtEl>
                                          <p:spTgt spid="6"/>
                                        </p:tgtEl>
                                        <p:attrNameLst>
                                          <p:attrName>style.visibility</p:attrName>
                                        </p:attrNameLst>
                                      </p:cBhvr>
                                      <p:to>
                                        <p:strVal val="visible"/>
                                      </p:to>
                                    </p:set>
                                    <p:animEffect transition="in" filter="wipe(left)">
                                      <p:cBhvr>
                                        <p:cTn id="100" dur="1000"/>
                                        <p:tgtEl>
                                          <p:spTgt spid="6"/>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8" fill="hold" grpId="0" nodeType="clickEffect">
                                  <p:stCondLst>
                                    <p:cond delay="0"/>
                                  </p:stCondLst>
                                  <p:childTnLst>
                                    <p:set>
                                      <p:cBhvr>
                                        <p:cTn id="104" dur="1000" fill="hold">
                                          <p:stCondLst>
                                            <p:cond delay="0"/>
                                          </p:stCondLst>
                                        </p:cTn>
                                        <p:tgtEl>
                                          <p:spTgt spid="4"/>
                                        </p:tgtEl>
                                        <p:attrNameLst>
                                          <p:attrName>style.visibility</p:attrName>
                                        </p:attrNameLst>
                                      </p:cBhvr>
                                      <p:to>
                                        <p:strVal val="visible"/>
                                      </p:to>
                                    </p:set>
                                    <p:animEffect transition="in" filter="wipe(left)">
                                      <p:cBhvr>
                                        <p:cTn id="105" dur="1000"/>
                                        <p:tgtEl>
                                          <p:spTgt spid="4"/>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1" fill="hold" grpId="0" nodeType="clickEffect">
                                  <p:stCondLst>
                                    <p:cond delay="0"/>
                                  </p:stCondLst>
                                  <p:childTnLst>
                                    <p:set>
                                      <p:cBhvr>
                                        <p:cTn id="109" dur="2000" fill="hold">
                                          <p:stCondLst>
                                            <p:cond delay="0"/>
                                          </p:stCondLst>
                                        </p:cTn>
                                        <p:tgtEl>
                                          <p:spTgt spid="15"/>
                                        </p:tgtEl>
                                        <p:attrNameLst>
                                          <p:attrName>style.visibility</p:attrName>
                                        </p:attrNameLst>
                                      </p:cBhvr>
                                      <p:to>
                                        <p:strVal val="visible"/>
                                      </p:to>
                                    </p:set>
                                    <p:animEffect transition="in" filter="wipe(up)">
                                      <p:cBhvr>
                                        <p:cTn id="110"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9" grpId="0"/>
      <p:bldP spid="20" grpId="0"/>
      <p:bldP spid="21" grpId="0"/>
      <p:bldP spid="22" grpId="0"/>
      <p:bldP spid="23" grpId="0"/>
      <p:bldP spid="100" grpId="0"/>
      <p:bldP spid="18" grpId="0"/>
      <p:bldP spid="17" grpId="0"/>
      <p:bldP spid="16" grpId="0"/>
      <p:bldP spid="11" grpId="0"/>
      <p:bldP spid="10" grpId="0"/>
      <p:bldP spid="14" grpId="0"/>
      <p:bldP spid="9" grpId="0"/>
      <p:bldP spid="7" grpId="0"/>
      <p:bldP spid="13" grpId="0"/>
      <p:bldP spid="8" grpId="0"/>
      <p:bldP spid="3" grpId="0"/>
      <p:bldP spid="12" grpId="0"/>
      <p:bldP spid="6" grpId="0"/>
      <p:bldP spid="4" grpId="0"/>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89255" y="914400"/>
            <a:ext cx="7555230" cy="2676525"/>
          </a:xfrm>
          <a:prstGeom prst="rect">
            <a:avLst/>
          </a:prstGeom>
          <a:noFill/>
          <a:ln w="9525">
            <a:noFill/>
          </a:ln>
        </p:spPr>
        <p:txBody>
          <a:bodyPr wrap="square">
            <a:spAutoFit/>
          </a:bodyPr>
          <a:p>
            <a:pPr indent="0"/>
            <a:r>
              <a:rPr lang="zh-CN" sz="2800" b="0">
                <a:ea typeface="宋体" panose="02010600030101010101" pitchFamily="2" charset="-122"/>
              </a:rPr>
              <a:t>1.大声朗读课文，在读课文的过程中圈出生字词，并借助字典等方式解决生字词。2.正确、流利、有感情地朗读课文。画出不懂的句子，小组讨论解决。3.小组成员先自读课文，在完成以上练习后，小组成员互相交流探讨</a:t>
            </a:r>
            <a:endParaRPr lang="zh-CN" sz="2800" b="0">
              <a:ea typeface="宋体" panose="02010600030101010101" pitchFamily="2" charset="-122"/>
            </a:endParaRPr>
          </a:p>
        </p:txBody>
      </p:sp>
      <p:sp>
        <p:nvSpPr>
          <p:cNvPr id="4" name="TextBox 3"/>
          <p:cNvSpPr txBox="1"/>
          <p:nvPr/>
        </p:nvSpPr>
        <p:spPr>
          <a:xfrm>
            <a:off x="-12065" y="347980"/>
            <a:ext cx="1163320" cy="368300"/>
          </a:xfrm>
          <a:prstGeom prst="rect">
            <a:avLst/>
          </a:prstGeom>
          <a:solidFill>
            <a:schemeClr val="accent2">
              <a:lumMod val="40000"/>
              <a:lumOff val="60000"/>
            </a:schemeClr>
          </a:solidFill>
        </p:spPr>
        <p:txBody>
          <a:bodyPr wrap="square" rtlCol="0">
            <a:spAutoFit/>
          </a:bodyPr>
          <a:p>
            <a:r>
              <a:rPr lang="zh-CN" altLang="en-US" sz="1800">
                <a:sym typeface="+mn-ea"/>
              </a:rPr>
              <a:t>读文识字</a:t>
            </a:r>
            <a:endParaRPr lang="zh-CN" altLang="en-US" sz="1800">
              <a:sym typeface="+mn-ea"/>
            </a:endParaRPr>
          </a:p>
        </p:txBody>
      </p:sp>
      <p:pic>
        <p:nvPicPr>
          <p:cNvPr id="2" name="图片 1" descr="u=266370537,905023140&amp;fm=26&amp;gp=0"/>
          <p:cNvPicPr>
            <a:picLocks noChangeAspect="1"/>
          </p:cNvPicPr>
          <p:nvPr/>
        </p:nvPicPr>
        <p:blipFill>
          <a:blip r:embed="rId1"/>
          <a:stretch>
            <a:fillRect/>
          </a:stretch>
        </p:blipFill>
        <p:spPr>
          <a:xfrm>
            <a:off x="7079615" y="3063875"/>
            <a:ext cx="2051685" cy="20516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Effect transition="in" filter="wipe(up)">
                                      <p:cBhvr>
                                        <p:cTn id="7" dur="500"/>
                                        <p:tgtEl>
                                          <p:spTgt spid="10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04215" y="906145"/>
            <a:ext cx="4308475" cy="1568450"/>
          </a:xfrm>
          <a:prstGeom prst="rect">
            <a:avLst/>
          </a:prstGeom>
          <a:noFill/>
          <a:ln w="9525">
            <a:noFill/>
          </a:ln>
        </p:spPr>
        <p:txBody>
          <a:bodyPr wrap="square">
            <a:spAutoFit/>
          </a:bodyPr>
          <a:p>
            <a:pPr indent="0"/>
            <a:r>
              <a:rPr lang="zh-CN" sz="2400" b="1">
                <a:ea typeface="宋体" panose="02010600030101010101" pitchFamily="2" charset="-122"/>
              </a:rPr>
              <a:t>   1.细读这篇课文，总结每个自然段的含义。</a:t>
            </a:r>
            <a:r>
              <a:rPr lang="en-US" sz="2400" b="1">
                <a:latin typeface="宋体" panose="02010600030101010101" pitchFamily="2" charset="-122"/>
              </a:rPr>
              <a:t>      </a:t>
            </a:r>
            <a:endParaRPr lang="zh-CN" altLang="en-US" sz="2400" b="1"/>
          </a:p>
        </p:txBody>
      </p:sp>
      <p:sp>
        <p:nvSpPr>
          <p:cNvPr id="4" name="TextBox 3"/>
          <p:cNvSpPr txBox="1"/>
          <p:nvPr/>
        </p:nvSpPr>
        <p:spPr>
          <a:xfrm>
            <a:off x="-12065" y="347980"/>
            <a:ext cx="1110615" cy="368300"/>
          </a:xfrm>
          <a:prstGeom prst="rect">
            <a:avLst/>
          </a:prstGeom>
          <a:solidFill>
            <a:schemeClr val="accent2">
              <a:lumMod val="40000"/>
              <a:lumOff val="60000"/>
            </a:schemeClr>
          </a:solidFill>
        </p:spPr>
        <p:txBody>
          <a:bodyPr wrap="square" rtlCol="0">
            <a:spAutoFit/>
          </a:bodyPr>
          <a:p>
            <a:r>
              <a:rPr lang="zh-CN" sz="1800">
                <a:ea typeface="宋体" panose="02010600030101010101" pitchFamily="2" charset="-122"/>
                <a:sym typeface="+mn-ea"/>
              </a:rPr>
              <a:t>整体感知</a:t>
            </a:r>
            <a:endParaRPr lang="zh-CN" altLang="en-US" sz="1800">
              <a:sym typeface="+mn-ea"/>
            </a:endParaRPr>
          </a:p>
        </p:txBody>
      </p:sp>
      <p:sp>
        <p:nvSpPr>
          <p:cNvPr id="2" name="文本框 1"/>
          <p:cNvSpPr txBox="1"/>
          <p:nvPr/>
        </p:nvSpPr>
        <p:spPr>
          <a:xfrm>
            <a:off x="704215" y="1954530"/>
            <a:ext cx="4144645" cy="2306955"/>
          </a:xfrm>
          <a:prstGeom prst="rect">
            <a:avLst/>
          </a:prstGeom>
          <a:noFill/>
        </p:spPr>
        <p:txBody>
          <a:bodyPr wrap="square" rtlCol="0">
            <a:spAutoFit/>
          </a:bodyPr>
          <a:p>
            <a:pPr indent="0"/>
            <a:r>
              <a:rPr lang="en-US" altLang="zh-CN" sz="2400" b="1">
                <a:solidFill>
                  <a:srgbClr val="FF0000"/>
                </a:solidFill>
                <a:ea typeface="宋体" panose="02010600030101010101" pitchFamily="2" charset="-122"/>
                <a:sym typeface="+mn-ea"/>
              </a:rPr>
              <a:t>     </a:t>
            </a:r>
            <a:r>
              <a:rPr lang="zh-CN" sz="2400" b="1">
                <a:solidFill>
                  <a:srgbClr val="FF0000"/>
                </a:solidFill>
                <a:ea typeface="宋体" panose="02010600030101010101" pitchFamily="2" charset="-122"/>
                <a:sym typeface="+mn-ea"/>
              </a:rPr>
              <a:t>第一自然段：从小到大介绍中国少年的责任。</a:t>
            </a:r>
            <a:r>
              <a:rPr lang="en-US" sz="2400" b="1">
                <a:solidFill>
                  <a:srgbClr val="FF0000"/>
                </a:solidFill>
                <a:latin typeface="宋体" panose="02010600030101010101" pitchFamily="2" charset="-122"/>
                <a:sym typeface="+mn-ea"/>
              </a:rPr>
              <a:t>   </a:t>
            </a:r>
            <a:r>
              <a:rPr lang="zh-CN" sz="2400" b="1">
                <a:solidFill>
                  <a:srgbClr val="FF0000"/>
                </a:solidFill>
                <a:ea typeface="宋体" panose="02010600030101010101" pitchFamily="2" charset="-122"/>
                <a:sym typeface="+mn-ea"/>
              </a:rPr>
              <a:t>第二自然段：用歌颂少年中国的蓬勃生命力。</a:t>
            </a:r>
            <a:r>
              <a:rPr lang="en-US" sz="2400" b="1">
                <a:solidFill>
                  <a:srgbClr val="FF0000"/>
                </a:solidFill>
                <a:latin typeface="宋体" panose="02010600030101010101" pitchFamily="2" charset="-122"/>
                <a:sym typeface="+mn-ea"/>
              </a:rPr>
              <a:t>   </a:t>
            </a:r>
            <a:r>
              <a:rPr lang="zh-CN" sz="2400" b="1">
                <a:solidFill>
                  <a:srgbClr val="FF0000"/>
                </a:solidFill>
                <a:ea typeface="宋体" panose="02010600030101010101" pitchFamily="2" charset="-122"/>
                <a:sym typeface="+mn-ea"/>
              </a:rPr>
              <a:t>第三自然段：抒发对少年中国和中国少年的赞美之情</a:t>
            </a:r>
            <a:endParaRPr lang="zh-CN" altLang="en-US" sz="2400" b="1">
              <a:solidFill>
                <a:srgbClr val="FF0000"/>
              </a:solidFill>
              <a:ea typeface="宋体" panose="02010600030101010101" pitchFamily="2" charset="-122"/>
              <a:sym typeface="+mn-ea"/>
            </a:endParaRPr>
          </a:p>
        </p:txBody>
      </p:sp>
      <p:pic>
        <p:nvPicPr>
          <p:cNvPr id="3" name="图片 2" descr="5c8db8a963ee9219cbfedea65b3c84fb"/>
          <p:cNvPicPr>
            <a:picLocks noChangeAspect="1"/>
          </p:cNvPicPr>
          <p:nvPr/>
        </p:nvPicPr>
        <p:blipFill>
          <a:blip r:embed="rId1"/>
          <a:srcRect t="6792"/>
          <a:stretch>
            <a:fillRect/>
          </a:stretch>
        </p:blipFill>
        <p:spPr>
          <a:xfrm>
            <a:off x="4848860" y="743585"/>
            <a:ext cx="4300855" cy="40087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additive="base">
                                        <p:cTn id="7" dur="500" fill="hold"/>
                                        <p:tgtEl>
                                          <p:spTgt spid="10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nodeType="clickEffect">
                                  <p:stCondLst>
                                    <p:cond delay="0"/>
                                  </p:stCondLst>
                                  <p:childTnLst>
                                    <p:set>
                                      <p:cBhvr>
                                        <p:cTn id="12" dur="1000" fill="hold">
                                          <p:stCondLst>
                                            <p:cond delay="0"/>
                                          </p:stCondLst>
                                        </p:cTn>
                                        <p:tgtEl>
                                          <p:spTgt spid="2">
                                            <p:txEl>
                                              <p:pRg st="0" end="0"/>
                                            </p:txEl>
                                          </p:spTgt>
                                        </p:tgtEl>
                                        <p:attrNameLst>
                                          <p:attrName>style.visibility</p:attrName>
                                        </p:attrNameLst>
                                      </p:cBhvr>
                                      <p:to>
                                        <p:strVal val="visible"/>
                                      </p:to>
                                    </p:set>
                                    <p:animEffect transition="in" filter="wipe(up)">
                                      <p:cBhvr>
                                        <p:cTn id="13" dur="1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860925" y="716280"/>
            <a:ext cx="3942715" cy="1198880"/>
          </a:xfrm>
          <a:prstGeom prst="rect">
            <a:avLst/>
          </a:prstGeom>
          <a:noFill/>
          <a:ln w="9525">
            <a:noFill/>
          </a:ln>
        </p:spPr>
        <p:txBody>
          <a:bodyPr wrap="square">
            <a:spAutoFit/>
          </a:bodyPr>
          <a:p>
            <a:pPr indent="0"/>
            <a:r>
              <a:rPr lang="zh-CN" sz="2400" b="0">
                <a:ea typeface="宋体" panose="02010600030101010101" pitchFamily="2" charset="-122"/>
              </a:rPr>
              <a:t>2.朗读课文，想一想，我们应该用怎样的语气去读三个自然段？</a:t>
            </a:r>
            <a:endParaRPr lang="zh-CN" altLang="en-US" sz="2400"/>
          </a:p>
        </p:txBody>
      </p:sp>
      <p:sp>
        <p:nvSpPr>
          <p:cNvPr id="4" name="TextBox 3"/>
          <p:cNvSpPr txBox="1"/>
          <p:nvPr/>
        </p:nvSpPr>
        <p:spPr>
          <a:xfrm>
            <a:off x="-12065" y="347980"/>
            <a:ext cx="1110615" cy="368300"/>
          </a:xfrm>
          <a:prstGeom prst="rect">
            <a:avLst/>
          </a:prstGeom>
          <a:solidFill>
            <a:schemeClr val="accent2">
              <a:lumMod val="40000"/>
              <a:lumOff val="60000"/>
            </a:schemeClr>
          </a:solidFill>
        </p:spPr>
        <p:txBody>
          <a:bodyPr wrap="square" rtlCol="0">
            <a:spAutoFit/>
          </a:bodyPr>
          <a:p>
            <a:r>
              <a:rPr lang="zh-CN" sz="1800">
                <a:ea typeface="宋体" panose="02010600030101010101" pitchFamily="2" charset="-122"/>
                <a:sym typeface="+mn-ea"/>
              </a:rPr>
              <a:t>整体感知</a:t>
            </a:r>
            <a:endParaRPr lang="zh-CN" altLang="en-US" sz="1800">
              <a:sym typeface="+mn-ea"/>
            </a:endParaRPr>
          </a:p>
        </p:txBody>
      </p:sp>
      <p:sp>
        <p:nvSpPr>
          <p:cNvPr id="2" name="文本框 1"/>
          <p:cNvSpPr txBox="1"/>
          <p:nvPr/>
        </p:nvSpPr>
        <p:spPr>
          <a:xfrm>
            <a:off x="4860925" y="1915160"/>
            <a:ext cx="4077970" cy="3046095"/>
          </a:xfrm>
          <a:prstGeom prst="rect">
            <a:avLst/>
          </a:prstGeom>
          <a:noFill/>
        </p:spPr>
        <p:txBody>
          <a:bodyPr wrap="square" rtlCol="0">
            <a:spAutoFit/>
          </a:bodyPr>
          <a:p>
            <a:pPr indent="0"/>
            <a:r>
              <a:rPr lang="zh-CN" sz="2400">
                <a:solidFill>
                  <a:srgbClr val="0000FF"/>
                </a:solidFill>
                <a:ea typeface="宋体" panose="02010600030101010101" pitchFamily="2" charset="-122"/>
                <a:sym typeface="+mn-ea"/>
              </a:rPr>
              <a:t>第一自然段要读出磅礴的气势；第二自然段要读出韵律美，让人感受中国少年的蓬勃生命力。第三自然段要读出作者对少年中国和中国少年的赞美之情。</a:t>
            </a:r>
            <a:endParaRPr lang="zh-CN" altLang="en-US" sz="2400">
              <a:solidFill>
                <a:srgbClr val="0000FF"/>
              </a:solidFill>
              <a:ea typeface="宋体" panose="02010600030101010101" pitchFamily="2" charset="-122"/>
              <a:sym typeface="+mn-ea"/>
            </a:endParaRPr>
          </a:p>
        </p:txBody>
      </p:sp>
      <p:pic>
        <p:nvPicPr>
          <p:cNvPr id="5" name="图片 4" descr="b94d24830ce0d2633387065a829f0fc5"/>
          <p:cNvPicPr>
            <a:picLocks noChangeAspect="1"/>
          </p:cNvPicPr>
          <p:nvPr/>
        </p:nvPicPr>
        <p:blipFill>
          <a:blip r:embed="rId1"/>
          <a:stretch>
            <a:fillRect/>
          </a:stretch>
        </p:blipFill>
        <p:spPr>
          <a:xfrm>
            <a:off x="-12065" y="716280"/>
            <a:ext cx="4872990" cy="441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 calcmode="lin" valueType="num">
                                      <p:cBhvr additive="base">
                                        <p:cTn id="12" dur="500" fill="hold"/>
                                        <p:tgtEl>
                                          <p:spTgt spid="100"/>
                                        </p:tgtEl>
                                        <p:attrNameLst>
                                          <p:attrName>ppt_x</p:attrName>
                                        </p:attrNameLst>
                                      </p:cBhvr>
                                      <p:tavLst>
                                        <p:tav tm="0">
                                          <p:val>
                                            <p:strVal val="#ppt_x"/>
                                          </p:val>
                                        </p:tav>
                                        <p:tav tm="100000">
                                          <p:val>
                                            <p:strVal val="#ppt_x"/>
                                          </p:val>
                                        </p:tav>
                                      </p:tavLst>
                                    </p:anim>
                                    <p:anim calcmode="lin" valueType="num">
                                      <p:cBhvr additive="base">
                                        <p:cTn id="13"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p:sp>
        <p:nvSpPr>
          <p:cNvPr id="100" name="文本框 99"/>
          <p:cNvSpPr txBox="1"/>
          <p:nvPr/>
        </p:nvSpPr>
        <p:spPr>
          <a:xfrm>
            <a:off x="9525" y="1835785"/>
            <a:ext cx="9100185" cy="829945"/>
          </a:xfrm>
          <a:prstGeom prst="rect">
            <a:avLst/>
          </a:prstGeom>
          <a:solidFill>
            <a:srgbClr val="EAEAEA">
              <a:alpha val="60000"/>
            </a:srgbClr>
          </a:solidFill>
          <a:ln w="9525">
            <a:noFill/>
          </a:ln>
        </p:spPr>
        <p:txBody>
          <a:bodyPr wrap="square">
            <a:spAutoFit/>
          </a:bodyPr>
          <a:p>
            <a:pPr indent="0"/>
            <a:r>
              <a:rPr lang="zh-CN" sz="2400" b="1">
                <a:solidFill>
                  <a:srgbClr val="FF0000"/>
                </a:solidFill>
                <a:ea typeface="宋体" panose="02010600030101010101" pitchFamily="2" charset="-122"/>
              </a:rPr>
              <a:t>第一自然段从哪些方面体现了少年对国家的影响？</a:t>
            </a:r>
            <a:endParaRPr lang="zh-CN" sz="2400" b="1">
              <a:solidFill>
                <a:srgbClr val="FF0000"/>
              </a:solidFill>
              <a:ea typeface="宋体" panose="02010600030101010101" pitchFamily="2" charset="-122"/>
            </a:endParaRPr>
          </a:p>
          <a:p>
            <a:endParaRPr lang="zh-CN" altLang="en-US" sz="2400" b="1">
              <a:solidFill>
                <a:srgbClr val="FF0000"/>
              </a:solidFill>
              <a:ea typeface="宋体" panose="02010600030101010101" pitchFamily="2" charset="-122"/>
            </a:endParaRPr>
          </a:p>
        </p:txBody>
      </p:sp>
      <p:sp>
        <p:nvSpPr>
          <p:cNvPr id="3" name="文本框 2"/>
          <p:cNvSpPr txBox="1"/>
          <p:nvPr/>
        </p:nvSpPr>
        <p:spPr>
          <a:xfrm>
            <a:off x="22860" y="2205355"/>
            <a:ext cx="9098915" cy="460375"/>
          </a:xfrm>
          <a:prstGeom prst="rect">
            <a:avLst/>
          </a:prstGeom>
          <a:noFill/>
        </p:spPr>
        <p:txBody>
          <a:bodyPr wrap="square" rtlCol="0">
            <a:spAutoFit/>
          </a:bodyPr>
          <a:p>
            <a:pPr indent="0"/>
            <a:r>
              <a:rPr lang="zh-CN" sz="2400" b="1">
                <a:solidFill>
                  <a:srgbClr val="FF0000"/>
                </a:solidFill>
                <a:ea typeface="宋体" panose="02010600030101010101" pitchFamily="2" charset="-122"/>
                <a:sym typeface="+mn-ea"/>
              </a:rPr>
              <a:t>层层深入：智—富—强—独立—自由—进步</a:t>
            </a:r>
            <a:r>
              <a:rPr lang="en-US" altLang="zh-CN" sz="2400" b="1">
                <a:solidFill>
                  <a:srgbClr val="FF0000"/>
                </a:solidFill>
                <a:ea typeface="宋体" panose="02010600030101010101" pitchFamily="2" charset="-122"/>
                <a:sym typeface="+mn-ea"/>
              </a:rPr>
              <a:t>---</a:t>
            </a:r>
            <a:r>
              <a:rPr lang="zh-CN" sz="2400" b="1">
                <a:solidFill>
                  <a:srgbClr val="FF0000"/>
                </a:solidFill>
                <a:ea typeface="宋体" panose="02010600030101010101" pitchFamily="2" charset="-122"/>
                <a:sym typeface="+mn-ea"/>
              </a:rPr>
              <a:t>胜于欧洲—雄于地球</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additive="base">
                                        <p:cTn id="7" dur="500" fill="hold"/>
                                        <p:tgtEl>
                                          <p:spTgt spid="10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2000" fill="hold">
                                          <p:stCondLst>
                                            <p:cond delay="0"/>
                                          </p:stCondLst>
                                        </p:cTn>
                                        <p:tgtEl>
                                          <p:spTgt spid="3">
                                            <p:txEl>
                                              <p:pRg st="0" end="0"/>
                                            </p:txEl>
                                          </p:spTgt>
                                        </p:tgtEl>
                                        <p:attrNameLst>
                                          <p:attrName>style.visibility</p:attrName>
                                        </p:attrNameLst>
                                      </p:cBhvr>
                                      <p:to>
                                        <p:strVal val="visible"/>
                                      </p:to>
                                    </p:set>
                                    <p:animEffect transition="in" filter="wipe(left)">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72085" y="616585"/>
            <a:ext cx="3955415" cy="2061210"/>
          </a:xfrm>
          <a:prstGeom prst="rect">
            <a:avLst/>
          </a:prstGeom>
          <a:noFill/>
          <a:ln w="9525">
            <a:noFill/>
          </a:ln>
        </p:spPr>
        <p:txBody>
          <a:bodyPr wrap="square">
            <a:spAutoFit/>
          </a:bodyPr>
          <a:p>
            <a:pPr indent="0"/>
            <a:r>
              <a:rPr lang="zh-CN" sz="3200" b="0">
                <a:solidFill>
                  <a:srgbClr val="0000FF"/>
                </a:solidFill>
                <a:latin typeface="宋体" panose="02010600030101010101" pitchFamily="2" charset="-122"/>
                <a:ea typeface="宋体" panose="02010600030101010101" pitchFamily="2" charset="-122"/>
                <a:cs typeface="宋体" panose="02010600030101010101" pitchFamily="2" charset="-122"/>
              </a:rPr>
              <a:t>4.读第二自然段，作者用哪些事物来赞美中国少年？</a:t>
            </a:r>
            <a:endParaRPr lang="zh-CN" sz="3200" b="0">
              <a:solidFill>
                <a:srgbClr val="0000FF"/>
              </a:solidFill>
              <a:latin typeface="宋体" panose="02010600030101010101" pitchFamily="2" charset="-122"/>
              <a:ea typeface="宋体" panose="02010600030101010101" pitchFamily="2" charset="-122"/>
              <a:cs typeface="宋体" panose="02010600030101010101" pitchFamily="2" charset="-122"/>
            </a:endParaRPr>
          </a:p>
          <a:p>
            <a:pPr indent="0"/>
            <a:r>
              <a:rPr lang="en-US" sz="3200" b="0">
                <a:solidFill>
                  <a:srgbClr val="0000FF"/>
                </a:solidFill>
                <a:latin typeface="宋体" panose="02010600030101010101" pitchFamily="2" charset="-122"/>
                <a:ea typeface="宋体" panose="02010600030101010101" pitchFamily="2" charset="-122"/>
                <a:cs typeface="宋体" panose="02010600030101010101" pitchFamily="2" charset="-122"/>
              </a:rPr>
              <a:t>   </a:t>
            </a:r>
            <a:endParaRPr lang="zh-CN" altLang="en-US" sz="3200" b="0">
              <a:solidFill>
                <a:srgbClr val="0000FF"/>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4394835" y="616585"/>
            <a:ext cx="4138295" cy="1568450"/>
          </a:xfrm>
          <a:prstGeom prst="rect">
            <a:avLst/>
          </a:prstGeom>
          <a:noFill/>
        </p:spPr>
        <p:txBody>
          <a:bodyPr wrap="square" rtlCol="0">
            <a:spAutoFit/>
          </a:bodyPr>
          <a:p>
            <a:r>
              <a:rPr lang="zh-CN" sz="32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红日</a:t>
            </a:r>
            <a:r>
              <a:rPr lang="en-US" sz="32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lang="zh-CN" sz="32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（黄）河</a:t>
            </a:r>
            <a:r>
              <a:rPr lang="en-US" sz="32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lang="zh-CN" sz="32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潜龙</a:t>
            </a:r>
            <a:r>
              <a:rPr lang="en-US" sz="32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lang="zh-CN" sz="32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乳虎</a:t>
            </a:r>
            <a:r>
              <a:rPr lang="en-US" sz="32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lang="zh-CN" sz="32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鹰隼</a:t>
            </a:r>
            <a:r>
              <a:rPr lang="en-US" sz="32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lang="zh-CN" sz="32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奇花</a:t>
            </a:r>
            <a:r>
              <a:rPr lang="en-US" sz="32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lang="zh-CN" sz="32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干将</a:t>
            </a:r>
            <a:endParaRPr lang="zh-CN" altLang="en-US" sz="3200">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4" name="图片 3" descr="3f3b925e580b58b7c720f06e7791e89a"/>
          <p:cNvPicPr>
            <a:picLocks noChangeAspect="1"/>
          </p:cNvPicPr>
          <p:nvPr/>
        </p:nvPicPr>
        <p:blipFill>
          <a:blip r:embed="rId1"/>
          <a:srcRect l="10416" r="9720"/>
          <a:stretch>
            <a:fillRect/>
          </a:stretch>
        </p:blipFill>
        <p:spPr>
          <a:xfrm>
            <a:off x="172085" y="2306320"/>
            <a:ext cx="3422650" cy="2749550"/>
          </a:xfrm>
          <a:prstGeom prst="ellipse">
            <a:avLst/>
          </a:prstGeom>
        </p:spPr>
      </p:pic>
      <p:pic>
        <p:nvPicPr>
          <p:cNvPr id="5" name="图片 4" descr="c11aa457322aa8f113ae6ec5c77fe682"/>
          <p:cNvPicPr>
            <a:picLocks noChangeAspect="1"/>
          </p:cNvPicPr>
          <p:nvPr/>
        </p:nvPicPr>
        <p:blipFill>
          <a:blip r:embed="rId2"/>
          <a:srcRect l="25417" r="26213" b="284"/>
          <a:stretch>
            <a:fillRect/>
          </a:stretch>
        </p:blipFill>
        <p:spPr>
          <a:xfrm>
            <a:off x="3846830" y="2352675"/>
            <a:ext cx="1719580" cy="2656840"/>
          </a:xfrm>
          <a:prstGeom prst="rect">
            <a:avLst/>
          </a:prstGeom>
        </p:spPr>
      </p:pic>
      <p:pic>
        <p:nvPicPr>
          <p:cNvPr id="6" name="图片 5" descr="a3ed482dc7c2043e3264b30a51ba5f3b"/>
          <p:cNvPicPr>
            <a:picLocks noChangeAspect="1"/>
          </p:cNvPicPr>
          <p:nvPr/>
        </p:nvPicPr>
        <p:blipFill>
          <a:blip r:embed="rId3"/>
          <a:srcRect l="8519" r="11306" b="21606"/>
          <a:stretch>
            <a:fillRect/>
          </a:stretch>
        </p:blipFill>
        <p:spPr>
          <a:xfrm>
            <a:off x="6111240" y="2599690"/>
            <a:ext cx="2904490" cy="21634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ipe(down)">
                                      <p:cBhvr>
                                        <p:cTn id="7" dur="5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2000" fill="hold">
                                          <p:stCondLst>
                                            <p:cond delay="0"/>
                                          </p:stCondLst>
                                        </p:cTn>
                                        <p:tgtEl>
                                          <p:spTgt spid="2"/>
                                        </p:tgtEl>
                                        <p:attrNameLst>
                                          <p:attrName>style.visibility</p:attrName>
                                        </p:attrNameLst>
                                      </p:cBhvr>
                                      <p:to>
                                        <p:strVal val="visible"/>
                                      </p:to>
                                    </p:set>
                                    <p:animEffect transition="in" filter="wipe(left)">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heckerboard(across)">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up)">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35305" y="716280"/>
            <a:ext cx="8418830" cy="891540"/>
          </a:xfrm>
          <a:prstGeom prst="rect">
            <a:avLst/>
          </a:prstGeom>
          <a:noFill/>
          <a:ln w="9525">
            <a:noFill/>
          </a:ln>
        </p:spPr>
        <p:txBody>
          <a:bodyPr wrap="square">
            <a:spAutoFit/>
          </a:bodyPr>
          <a:p>
            <a:pPr indent="0"/>
            <a:endParaRPr lang="zh-CN" sz="2400" b="0">
              <a:ea typeface="宋体" panose="02010600030101010101" pitchFamily="2" charset="-122"/>
            </a:endParaRPr>
          </a:p>
          <a:p>
            <a:pPr indent="0"/>
            <a:r>
              <a:rPr lang="zh-CN" sz="2800" b="0">
                <a:solidFill>
                  <a:srgbClr val="FF00FF"/>
                </a:solidFill>
                <a:ea typeface="宋体" panose="02010600030101010101" pitchFamily="2" charset="-122"/>
              </a:rPr>
              <a:t>重点阅读第二自然段，根据注释理解句子的意思</a:t>
            </a:r>
            <a:r>
              <a:rPr lang="zh-CN" sz="2800" b="0">
                <a:ea typeface="宋体" panose="02010600030101010101" pitchFamily="2" charset="-122"/>
              </a:rPr>
              <a:t>。</a:t>
            </a:r>
            <a:endParaRPr lang="zh-CN" altLang="en-US" sz="2800" b="0">
              <a:ea typeface="宋体" panose="02010600030101010101" pitchFamily="2" charset="-122"/>
            </a:endParaRPr>
          </a:p>
        </p:txBody>
      </p:sp>
      <p:sp>
        <p:nvSpPr>
          <p:cNvPr id="4" name="TextBox 3"/>
          <p:cNvSpPr txBox="1"/>
          <p:nvPr/>
        </p:nvSpPr>
        <p:spPr>
          <a:xfrm>
            <a:off x="-12065" y="347980"/>
            <a:ext cx="1110615" cy="368300"/>
          </a:xfrm>
          <a:prstGeom prst="rect">
            <a:avLst/>
          </a:prstGeom>
          <a:solidFill>
            <a:schemeClr val="accent2">
              <a:lumMod val="40000"/>
              <a:lumOff val="60000"/>
            </a:schemeClr>
          </a:solidFill>
        </p:spPr>
        <p:txBody>
          <a:bodyPr wrap="square" rtlCol="0">
            <a:spAutoFit/>
          </a:bodyPr>
          <a:p>
            <a:r>
              <a:rPr lang="zh-CN" sz="1800">
                <a:ea typeface="宋体" panose="02010600030101010101" pitchFamily="2" charset="-122"/>
                <a:sym typeface="+mn-ea"/>
              </a:rPr>
              <a:t>小组活动</a:t>
            </a:r>
            <a:endParaRPr lang="zh-CN" altLang="en-US" sz="1800">
              <a:sym typeface="+mn-ea"/>
            </a:endParaRPr>
          </a:p>
        </p:txBody>
      </p:sp>
      <p:sp>
        <p:nvSpPr>
          <p:cNvPr id="2" name="文本框 1"/>
          <p:cNvSpPr txBox="1"/>
          <p:nvPr/>
        </p:nvSpPr>
        <p:spPr>
          <a:xfrm>
            <a:off x="658495" y="2434590"/>
            <a:ext cx="7714615" cy="521970"/>
          </a:xfrm>
          <a:prstGeom prst="rect">
            <a:avLst/>
          </a:prstGeom>
          <a:noFill/>
          <a:ln w="9525">
            <a:noFill/>
          </a:ln>
        </p:spPr>
        <p:txBody>
          <a:bodyPr wrap="square">
            <a:spAutoFit/>
          </a:bodyPr>
          <a:p>
            <a:pPr indent="295275"/>
            <a:r>
              <a:rPr lang="zh-CN" sz="2800" b="0">
                <a:solidFill>
                  <a:srgbClr val="FF0000"/>
                </a:solidFill>
                <a:ea typeface="宋体" panose="02010600030101010101" pitchFamily="2" charset="-122"/>
              </a:rPr>
              <a:t>试着用自己的话说一说第二自然段的意思</a:t>
            </a:r>
            <a:endParaRPr lang="zh-CN" altLang="en-US" sz="2800" b="0">
              <a:solidFill>
                <a:srgbClr val="FF0000"/>
              </a:solidFill>
              <a:ea typeface="宋体" panose="02010600030101010101" pitchFamily="2" charset="-122"/>
            </a:endParaRPr>
          </a:p>
        </p:txBody>
      </p:sp>
      <p:sp>
        <p:nvSpPr>
          <p:cNvPr id="3" name="TextBox 3"/>
          <p:cNvSpPr txBox="1"/>
          <p:nvPr/>
        </p:nvSpPr>
        <p:spPr>
          <a:xfrm>
            <a:off x="-12065" y="1786255"/>
            <a:ext cx="1110615" cy="368300"/>
          </a:xfrm>
          <a:prstGeom prst="rect">
            <a:avLst/>
          </a:prstGeom>
          <a:solidFill>
            <a:schemeClr val="accent2">
              <a:lumMod val="40000"/>
              <a:lumOff val="60000"/>
            </a:schemeClr>
          </a:solidFill>
        </p:spPr>
        <p:txBody>
          <a:bodyPr wrap="square" rtlCol="0">
            <a:spAutoFit/>
          </a:bodyPr>
          <a:p>
            <a:r>
              <a:rPr lang="zh-CN" sz="1800">
                <a:ea typeface="宋体" panose="02010600030101010101" pitchFamily="2" charset="-122"/>
                <a:sym typeface="+mn-ea"/>
              </a:rPr>
              <a:t>布置作业</a:t>
            </a:r>
            <a:endParaRPr lang="zh-CN" altLang="en-US" sz="1800">
              <a:sym typeface="+mn-ea"/>
            </a:endParaRPr>
          </a:p>
        </p:txBody>
      </p:sp>
      <p:pic>
        <p:nvPicPr>
          <p:cNvPr id="5" name="图片 4" descr="u=266370537,905023140&amp;fm=26&amp;gp=0"/>
          <p:cNvPicPr>
            <a:picLocks noChangeAspect="1"/>
          </p:cNvPicPr>
          <p:nvPr/>
        </p:nvPicPr>
        <p:blipFill>
          <a:blip r:embed="rId1"/>
          <a:stretch>
            <a:fillRect/>
          </a:stretch>
        </p:blipFill>
        <p:spPr>
          <a:xfrm>
            <a:off x="7079615" y="3063875"/>
            <a:ext cx="2051685" cy="2051685"/>
          </a:xfrm>
          <a:prstGeom prst="rect">
            <a:avLst/>
          </a:prstGeom>
        </p:spPr>
      </p:pic>
      <p:pic>
        <p:nvPicPr>
          <p:cNvPr id="6" name="图片 5" descr="4ce9dcc151849289b88d10a96a676706"/>
          <p:cNvPicPr>
            <a:picLocks noChangeAspect="1"/>
          </p:cNvPicPr>
          <p:nvPr/>
        </p:nvPicPr>
        <p:blipFill>
          <a:blip r:embed="rId2"/>
          <a:stretch>
            <a:fillRect/>
          </a:stretch>
        </p:blipFill>
        <p:spPr>
          <a:xfrm>
            <a:off x="73025" y="2956560"/>
            <a:ext cx="3917315" cy="22009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additive="base">
                                        <p:cTn id="13" dur="500" fill="hold"/>
                                        <p:tgtEl>
                                          <p:spTgt spid="100"/>
                                        </p:tgtEl>
                                        <p:attrNameLst>
                                          <p:attrName>ppt_x</p:attrName>
                                        </p:attrNameLst>
                                      </p:cBhvr>
                                      <p:tavLst>
                                        <p:tav tm="0">
                                          <p:val>
                                            <p:strVal val="#ppt_x"/>
                                          </p:val>
                                        </p:tav>
                                        <p:tav tm="100000">
                                          <p:val>
                                            <p:strVal val="#ppt_x"/>
                                          </p:val>
                                        </p:tav>
                                      </p:tavLst>
                                    </p:anim>
                                    <p:anim calcmode="lin" valueType="num">
                                      <p:cBhvr additive="base">
                                        <p:cTn id="1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0" grpId="0"/>
      <p:bldP spid="3" grpId="0" animBg="1"/>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6" name="文本框 105"/>
          <p:cNvSpPr txBox="1"/>
          <p:nvPr/>
        </p:nvSpPr>
        <p:spPr>
          <a:xfrm>
            <a:off x="361950" y="698500"/>
            <a:ext cx="8147685" cy="3476625"/>
          </a:xfrm>
          <a:prstGeom prst="rect">
            <a:avLst/>
          </a:prstGeom>
          <a:noFill/>
          <a:ln w="9525">
            <a:noFill/>
          </a:ln>
        </p:spPr>
        <p:txBody>
          <a:bodyPr wrap="square">
            <a:spAutoFit/>
          </a:bodyPr>
          <a:p>
            <a:pPr indent="0"/>
            <a:r>
              <a:rPr lang="en-US" sz="2000" b="0">
                <a:latin typeface="宋体" panose="02010600030101010101" pitchFamily="2" charset="-122"/>
              </a:rPr>
              <a:t>     lí</a:t>
            </a:r>
            <a:r>
              <a:rPr lang="zh-CN" sz="2000" b="0">
                <a:ea typeface="宋体" panose="02010600030101010101" pitchFamily="2" charset="-122"/>
              </a:rPr>
              <a:t>n（      ）            h</a:t>
            </a:r>
            <a:r>
              <a:rPr lang="en-US" sz="2000" b="0">
                <a:latin typeface="宋体" panose="02010600030101010101" pitchFamily="2" charset="-122"/>
              </a:rPr>
              <a:t>á</a:t>
            </a:r>
            <a:r>
              <a:rPr lang="zh-CN" sz="2000" b="0">
                <a:ea typeface="宋体" panose="02010600030101010101" pitchFamily="2" charset="-122"/>
              </a:rPr>
              <a:t>ng（      ）                zh</a:t>
            </a:r>
            <a:r>
              <a:rPr lang="en-US" sz="2000" b="0">
                <a:latin typeface="宋体" panose="02010600030101010101" pitchFamily="2" charset="-122"/>
              </a:rPr>
              <a:t>ā</a:t>
            </a:r>
            <a:r>
              <a:rPr lang="zh-CN" sz="2000" b="0">
                <a:ea typeface="宋体" panose="02010600030101010101" pitchFamily="2" charset="-122"/>
              </a:rPr>
              <a:t>i（    ） 鳞</a:t>
            </a:r>
            <a:r>
              <a:rPr lang="en-US" sz="2000" b="0">
                <a:latin typeface="宋体" panose="02010600030101010101" pitchFamily="2" charset="-122"/>
              </a:rPr>
              <a:t>              </a:t>
            </a:r>
            <a:r>
              <a:rPr lang="zh-CN" sz="2000" b="0">
                <a:ea typeface="宋体" panose="02010600030101010101" pitchFamily="2" charset="-122"/>
              </a:rPr>
              <a:t>惶</a:t>
            </a:r>
            <a:r>
              <a:rPr lang="en-US" sz="2000" b="0">
                <a:latin typeface="宋体" panose="02010600030101010101" pitchFamily="2" charset="-122"/>
              </a:rPr>
              <a:t>                  </a:t>
            </a:r>
            <a:r>
              <a:rPr lang="zh-CN" sz="2000" b="0">
                <a:ea typeface="宋体" panose="02010600030101010101" pitchFamily="2" charset="-122"/>
              </a:rPr>
              <a:t>哉</a:t>
            </a:r>
            <a:r>
              <a:rPr lang="en-US" sz="2000" b="0">
                <a:latin typeface="宋体" panose="02010600030101010101" pitchFamily="2" charset="-122"/>
              </a:rPr>
              <a:t>     lí</a:t>
            </a:r>
            <a:r>
              <a:rPr lang="zh-CN" sz="2000" b="0">
                <a:ea typeface="宋体" panose="02010600030101010101" pitchFamily="2" charset="-122"/>
              </a:rPr>
              <a:t>ng（    ）            hu</a:t>
            </a:r>
            <a:r>
              <a:rPr lang="en-US" sz="2000" b="0">
                <a:latin typeface="宋体" panose="02010600030101010101" pitchFamily="2" charset="-122"/>
              </a:rPr>
              <a:t>á</a:t>
            </a:r>
            <a:r>
              <a:rPr lang="zh-CN" sz="2000" b="0">
                <a:ea typeface="宋体" panose="02010600030101010101" pitchFamily="2" charset="-122"/>
              </a:rPr>
              <a:t>ng（    ）                 z</a:t>
            </a:r>
            <a:r>
              <a:rPr lang="en-US" sz="2000" b="0">
                <a:latin typeface="宋体" panose="02010600030101010101" pitchFamily="2" charset="-122"/>
              </a:rPr>
              <a:t>ā</a:t>
            </a:r>
            <a:r>
              <a:rPr lang="zh-CN" sz="2000" b="0">
                <a:ea typeface="宋体" panose="02010600030101010101" pitchFamily="2" charset="-122"/>
              </a:rPr>
              <a:t>i（     ）二、读拼音，写词语。</a:t>
            </a:r>
            <a:endParaRPr lang="zh-CN" sz="2000" b="0">
              <a:ea typeface="宋体" panose="02010600030101010101" pitchFamily="2" charset="-122"/>
            </a:endParaRPr>
          </a:p>
          <a:p>
            <a:pPr indent="0"/>
            <a:r>
              <a:rPr lang="zh-CN" altLang="en-US" sz="2000">
                <a:latin typeface="宋体" panose="02010600030101010101" pitchFamily="2" charset="-122"/>
                <a:ea typeface="宋体" panose="02010600030101010101" pitchFamily="2" charset="-122"/>
                <a:cs typeface="宋体" panose="02010600030101010101" pitchFamily="2" charset="-122"/>
              </a:rPr>
              <a:t>   瀑布从悬崖上yí   xiè（      ）而下，落入shēn yuān</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a:t>
            </a:r>
            <a:r>
              <a:rPr lang="zh-CN" altLang="en-US" sz="2000">
                <a:latin typeface="宋体" panose="02010600030101010101" pitchFamily="2" charset="-122"/>
                <a:ea typeface="宋体" panose="02010600030101010101" pitchFamily="2" charset="-122"/>
                <a:cs typeface="宋体" panose="02010600030101010101" pitchFamily="2" charset="-122"/>
              </a:rPr>
              <a:t>      ），人站在崖边，胆战心惊，rú  lǚ  bó   bīng（               ）。</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0"/>
            <a:r>
              <a:rPr lang="zh-CN" altLang="en-US" sz="2000">
                <a:latin typeface="宋体" panose="02010600030101010101" pitchFamily="2" charset="-122"/>
                <a:ea typeface="宋体" panose="02010600030101010101" pitchFamily="2" charset="-122"/>
                <a:cs typeface="宋体" panose="02010600030101010101" pitchFamily="2" charset="-122"/>
              </a:rPr>
              <a:t>三、根据课文内容填空。</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0"/>
            <a:r>
              <a:rPr lang="zh-CN" altLang="en-US" sz="2000">
                <a:latin typeface="宋体" panose="02010600030101010101" pitchFamily="2" charset="-122"/>
                <a:ea typeface="宋体" panose="02010600030101010101" pitchFamily="2" charset="-122"/>
                <a:cs typeface="宋体" panose="02010600030101010101" pitchFamily="2" charset="-122"/>
              </a:rPr>
              <a:t> </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dirty="0">
                <a:solidFill>
                  <a:schemeClr val="tx1"/>
                </a:solidFill>
                <a:latin typeface="宋体" panose="02010600030101010101" pitchFamily="2" charset="-122"/>
                <a:ea typeface="宋体" panose="02010600030101010101" pitchFamily="2" charset="-122"/>
                <a:sym typeface="+mn-ea"/>
              </a:rPr>
              <a:t>初升</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，其</a:t>
            </a:r>
            <a:r>
              <a:rPr lang="zh-CN" altLang="en-US" sz="2000">
                <a:latin typeface="宋体" panose="02010600030101010101" pitchFamily="2" charset="-122"/>
                <a:ea typeface="宋体" panose="02010600030101010101" pitchFamily="2" charset="-122"/>
                <a:cs typeface="宋体" panose="02010600030101010101" pitchFamily="2" charset="-122"/>
              </a:rPr>
              <a:t>道大光。</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a:latin typeface="宋体" panose="02010600030101010101" pitchFamily="2" charset="-122"/>
                <a:ea typeface="宋体" panose="02010600030101010101" pitchFamily="2" charset="-122"/>
                <a:cs typeface="宋体" panose="02010600030101010101" pitchFamily="2" charset="-122"/>
              </a:rPr>
              <a:t>伏流，一泻汪洋。</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a:latin typeface="宋体" panose="02010600030101010101" pitchFamily="2" charset="-122"/>
                <a:ea typeface="宋体" panose="02010600030101010101" pitchFamily="2" charset="-122"/>
                <a:cs typeface="宋体" panose="02010600030101010101" pitchFamily="2" charset="-122"/>
              </a:rPr>
              <a:t>临渊，鳞爪飞扬。</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a:latin typeface="宋体" panose="02010600030101010101" pitchFamily="2" charset="-122"/>
                <a:ea typeface="宋体" panose="02010600030101010101" pitchFamily="2" charset="-122"/>
                <a:cs typeface="宋体" panose="02010600030101010101" pitchFamily="2" charset="-122"/>
              </a:rPr>
              <a:t>啸谷，百兽震惶。</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a:latin typeface="宋体" panose="02010600030101010101" pitchFamily="2" charset="-122"/>
                <a:ea typeface="宋体" panose="02010600030101010101" pitchFamily="2" charset="-122"/>
                <a:cs typeface="宋体" panose="02010600030101010101" pitchFamily="2" charset="-122"/>
              </a:rPr>
              <a:t>试翼，风尘翕张。</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pic>
        <p:nvPicPr>
          <p:cNvPr id="104" name="图片 103"/>
          <p:cNvPicPr/>
          <p:nvPr/>
        </p:nvPicPr>
        <p:blipFill>
          <a:blip r:embed="rId1"/>
          <a:stretch>
            <a:fillRect/>
          </a:stretch>
        </p:blipFill>
        <p:spPr>
          <a:xfrm>
            <a:off x="806450" y="1201737"/>
            <a:ext cx="142875" cy="647700"/>
          </a:xfrm>
          <a:prstGeom prst="rect">
            <a:avLst/>
          </a:prstGeom>
          <a:noFill/>
          <a:ln w="9525">
            <a:noFill/>
          </a:ln>
        </p:spPr>
      </p:pic>
      <p:pic>
        <p:nvPicPr>
          <p:cNvPr id="105" name="图片 104"/>
          <p:cNvPicPr/>
          <p:nvPr/>
        </p:nvPicPr>
        <p:blipFill>
          <a:blip r:embed="rId1"/>
          <a:stretch>
            <a:fillRect/>
          </a:stretch>
        </p:blipFill>
        <p:spPr>
          <a:xfrm>
            <a:off x="2785745" y="1201737"/>
            <a:ext cx="142875" cy="647700"/>
          </a:xfrm>
          <a:prstGeom prst="rect">
            <a:avLst/>
          </a:prstGeom>
          <a:noFill/>
          <a:ln w="9525">
            <a:noFill/>
          </a:ln>
        </p:spPr>
      </p:pic>
      <p:pic>
        <p:nvPicPr>
          <p:cNvPr id="5" name="图片 4"/>
          <p:cNvPicPr/>
          <p:nvPr/>
        </p:nvPicPr>
        <p:blipFill>
          <a:blip r:embed="rId1"/>
          <a:stretch>
            <a:fillRect/>
          </a:stretch>
        </p:blipFill>
        <p:spPr>
          <a:xfrm>
            <a:off x="5313045" y="1201737"/>
            <a:ext cx="142875" cy="647700"/>
          </a:xfrm>
          <a:prstGeom prst="rect">
            <a:avLst/>
          </a:prstGeom>
          <a:noFill/>
          <a:ln w="9525">
            <a:noFill/>
          </a:ln>
        </p:spPr>
      </p:pic>
      <p:sp>
        <p:nvSpPr>
          <p:cNvPr id="6" name="文本框 5"/>
          <p:cNvSpPr txBox="1"/>
          <p:nvPr/>
        </p:nvSpPr>
        <p:spPr>
          <a:xfrm>
            <a:off x="47625" y="386397"/>
            <a:ext cx="5080000" cy="398780"/>
          </a:xfrm>
          <a:prstGeom prst="rect">
            <a:avLst/>
          </a:prstGeom>
          <a:noFill/>
          <a:ln w="9525">
            <a:noFill/>
          </a:ln>
        </p:spPr>
        <p:txBody>
          <a:bodyPr>
            <a:spAutoFit/>
          </a:bodyPr>
          <a:p>
            <a:pPr indent="0"/>
            <a:r>
              <a:rPr lang="zh-CN" sz="2000" b="0">
                <a:ea typeface="宋体" panose="02010600030101010101" pitchFamily="2" charset="-122"/>
              </a:rPr>
              <a:t>一、用“√”给下列生字选择正确的读音。</a:t>
            </a:r>
            <a:endParaRPr lang="zh-CN" altLang="en-US" sz="2000"/>
          </a:p>
        </p:txBody>
      </p:sp>
      <p:sp>
        <p:nvSpPr>
          <p:cNvPr id="7" name="TextBox 3"/>
          <p:cNvSpPr txBox="1"/>
          <p:nvPr/>
        </p:nvSpPr>
        <p:spPr>
          <a:xfrm>
            <a:off x="4017010" y="17780"/>
            <a:ext cx="1110615" cy="368300"/>
          </a:xfrm>
          <a:prstGeom prst="rect">
            <a:avLst/>
          </a:prstGeom>
          <a:solidFill>
            <a:schemeClr val="accent2">
              <a:lumMod val="40000"/>
              <a:lumOff val="60000"/>
            </a:schemeClr>
          </a:solidFill>
        </p:spPr>
        <p:txBody>
          <a:bodyPr wrap="square" rtlCol="0">
            <a:spAutoFit/>
          </a:bodyPr>
          <a:p>
            <a:r>
              <a:rPr lang="zh-CN" sz="1800">
                <a:ea typeface="宋体" panose="02010600030101010101" pitchFamily="2" charset="-122"/>
                <a:sym typeface="+mn-ea"/>
              </a:rPr>
              <a:t>课堂作业</a:t>
            </a:r>
            <a:endParaRPr lang="zh-CN" sz="1800">
              <a:ea typeface="宋体" panose="02010600030101010101" pitchFamily="2" charset="-122"/>
              <a:sym typeface="+mn-ea"/>
            </a:endParaRPr>
          </a:p>
        </p:txBody>
      </p:sp>
      <p:sp>
        <p:nvSpPr>
          <p:cNvPr id="8" name="文本框 7"/>
          <p:cNvSpPr txBox="1"/>
          <p:nvPr/>
        </p:nvSpPr>
        <p:spPr>
          <a:xfrm>
            <a:off x="1665764" y="974486"/>
            <a:ext cx="521970" cy="460375"/>
          </a:xfrm>
          <a:prstGeom prst="rect">
            <a:avLst/>
          </a:prstGeom>
          <a:noFill/>
        </p:spPr>
        <p:txBody>
          <a:bodyPr wrap="square" rtlCol="0">
            <a:spAutoFit/>
          </a:bodyPr>
          <a:p>
            <a:r>
              <a:rPr lang="zh-CN" altLang="en-US" sz="240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240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9" name="文本框 8"/>
          <p:cNvSpPr txBox="1"/>
          <p:nvPr/>
        </p:nvSpPr>
        <p:spPr>
          <a:xfrm>
            <a:off x="3859689" y="1617106"/>
            <a:ext cx="521970" cy="460375"/>
          </a:xfrm>
          <a:prstGeom prst="rect">
            <a:avLst/>
          </a:prstGeom>
          <a:noFill/>
        </p:spPr>
        <p:txBody>
          <a:bodyPr wrap="square" rtlCol="0">
            <a:spAutoFit/>
          </a:bodyPr>
          <a:p>
            <a:r>
              <a:rPr lang="zh-CN" altLang="en-US" sz="240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240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0" name="文本框 9"/>
          <p:cNvSpPr txBox="1"/>
          <p:nvPr/>
        </p:nvSpPr>
        <p:spPr>
          <a:xfrm>
            <a:off x="6056789" y="1617106"/>
            <a:ext cx="521970" cy="460375"/>
          </a:xfrm>
          <a:prstGeom prst="rect">
            <a:avLst/>
          </a:prstGeom>
          <a:noFill/>
        </p:spPr>
        <p:txBody>
          <a:bodyPr wrap="square" rtlCol="0">
            <a:spAutoFit/>
          </a:bodyPr>
          <a:p>
            <a:r>
              <a:rPr lang="zh-CN" altLang="en-US" sz="240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240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3" name="文本框 12"/>
          <p:cNvSpPr txBox="1"/>
          <p:nvPr/>
        </p:nvSpPr>
        <p:spPr>
          <a:xfrm>
            <a:off x="3573780" y="2237740"/>
            <a:ext cx="836295" cy="398780"/>
          </a:xfrm>
          <a:prstGeom prst="rect">
            <a:avLst/>
          </a:prstGeom>
          <a:noFill/>
        </p:spPr>
        <p:txBody>
          <a:bodyPr wrap="square" rtlCol="0">
            <a:spAutoFit/>
          </a:bodyPr>
          <a:p>
            <a:r>
              <a:rPr lang="zh-CN" altLang="en-US" sz="20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一泻</a:t>
            </a:r>
            <a:endParaRPr lang="zh-CN" altLang="en-US"/>
          </a:p>
        </p:txBody>
      </p:sp>
      <p:sp>
        <p:nvSpPr>
          <p:cNvPr id="12" name="文本框 11"/>
          <p:cNvSpPr txBox="1"/>
          <p:nvPr/>
        </p:nvSpPr>
        <p:spPr>
          <a:xfrm>
            <a:off x="7372985" y="2223770"/>
            <a:ext cx="836295" cy="398780"/>
          </a:xfrm>
          <a:prstGeom prst="rect">
            <a:avLst/>
          </a:prstGeom>
          <a:noFill/>
        </p:spPr>
        <p:txBody>
          <a:bodyPr wrap="square" rtlCol="0">
            <a:spAutoFit/>
          </a:bodyPr>
          <a:p>
            <a:r>
              <a:rPr lang="zh-CN" altLang="en-US" sz="20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深渊</a:t>
            </a:r>
            <a:endParaRPr lang="zh-CN" altLang="en-US"/>
          </a:p>
        </p:txBody>
      </p:sp>
      <p:sp>
        <p:nvSpPr>
          <p:cNvPr id="11" name="文本框 10"/>
          <p:cNvSpPr txBox="1"/>
          <p:nvPr/>
        </p:nvSpPr>
        <p:spPr>
          <a:xfrm>
            <a:off x="5958205" y="2511425"/>
            <a:ext cx="1269365" cy="398780"/>
          </a:xfrm>
          <a:prstGeom prst="rect">
            <a:avLst/>
          </a:prstGeom>
          <a:noFill/>
        </p:spPr>
        <p:txBody>
          <a:bodyPr wrap="square" rtlCol="0">
            <a:spAutoFit/>
          </a:bodyPr>
          <a:p>
            <a:r>
              <a:rPr lang="zh-CN" altLang="en-US" sz="20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如履薄冰</a:t>
            </a:r>
            <a:endParaRPr lang="zh-CN" altLang="en-US"/>
          </a:p>
        </p:txBody>
      </p:sp>
      <p:sp>
        <p:nvSpPr>
          <p:cNvPr id="16" name="文本框 15"/>
          <p:cNvSpPr txBox="1"/>
          <p:nvPr/>
        </p:nvSpPr>
        <p:spPr>
          <a:xfrm>
            <a:off x="806450" y="3116580"/>
            <a:ext cx="836295" cy="398780"/>
          </a:xfrm>
          <a:prstGeom prst="rect">
            <a:avLst/>
          </a:prstGeom>
          <a:noFill/>
        </p:spPr>
        <p:txBody>
          <a:bodyPr wrap="square" rtlCol="0">
            <a:spAutoFit/>
          </a:bodyPr>
          <a:p>
            <a:r>
              <a:rPr lang="zh-CN" altLang="en-US" sz="20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红日</a:t>
            </a:r>
            <a:endParaRPr lang="zh-CN" altLang="en-US"/>
          </a:p>
        </p:txBody>
      </p:sp>
      <p:sp>
        <p:nvSpPr>
          <p:cNvPr id="14" name="文本框 13"/>
          <p:cNvSpPr txBox="1"/>
          <p:nvPr/>
        </p:nvSpPr>
        <p:spPr>
          <a:xfrm>
            <a:off x="4410075" y="3168650"/>
            <a:ext cx="836295" cy="398780"/>
          </a:xfrm>
          <a:prstGeom prst="rect">
            <a:avLst/>
          </a:prstGeom>
          <a:noFill/>
        </p:spPr>
        <p:txBody>
          <a:bodyPr wrap="square" rtlCol="0">
            <a:spAutoFit/>
          </a:bodyPr>
          <a:p>
            <a:r>
              <a:rPr lang="zh-CN" altLang="en-US" sz="20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河出</a:t>
            </a:r>
            <a:endParaRPr lang="zh-CN" altLang="en-US"/>
          </a:p>
        </p:txBody>
      </p:sp>
      <p:sp>
        <p:nvSpPr>
          <p:cNvPr id="18" name="文本框 17"/>
          <p:cNvSpPr txBox="1"/>
          <p:nvPr/>
        </p:nvSpPr>
        <p:spPr>
          <a:xfrm>
            <a:off x="4153535" y="3515360"/>
            <a:ext cx="836295" cy="398780"/>
          </a:xfrm>
          <a:prstGeom prst="rect">
            <a:avLst/>
          </a:prstGeom>
          <a:noFill/>
        </p:spPr>
        <p:txBody>
          <a:bodyPr wrap="square" rtlCol="0">
            <a:spAutoFit/>
          </a:bodyPr>
          <a:p>
            <a:r>
              <a:rPr lang="zh-CN" altLang="en-US" sz="20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乳虎  </a:t>
            </a:r>
            <a:endParaRPr lang="zh-CN" altLang="en-US"/>
          </a:p>
        </p:txBody>
      </p:sp>
      <p:sp>
        <p:nvSpPr>
          <p:cNvPr id="17" name="文本框 16"/>
          <p:cNvSpPr txBox="1"/>
          <p:nvPr/>
        </p:nvSpPr>
        <p:spPr>
          <a:xfrm>
            <a:off x="744855" y="3776345"/>
            <a:ext cx="836295" cy="398780"/>
          </a:xfrm>
          <a:prstGeom prst="rect">
            <a:avLst/>
          </a:prstGeom>
          <a:noFill/>
        </p:spPr>
        <p:txBody>
          <a:bodyPr wrap="square" rtlCol="0">
            <a:spAutoFit/>
          </a:bodyPr>
          <a:p>
            <a:r>
              <a:rPr lang="zh-CN" altLang="en-US" sz="20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鹰隼</a:t>
            </a:r>
            <a:endParaRPr lang="zh-CN" altLang="en-US"/>
          </a:p>
        </p:txBody>
      </p:sp>
      <p:sp>
        <p:nvSpPr>
          <p:cNvPr id="19" name="文本框 18"/>
          <p:cNvSpPr txBox="1"/>
          <p:nvPr/>
        </p:nvSpPr>
        <p:spPr>
          <a:xfrm>
            <a:off x="829310" y="3515360"/>
            <a:ext cx="836295" cy="398780"/>
          </a:xfrm>
          <a:prstGeom prst="rect">
            <a:avLst/>
          </a:prstGeom>
          <a:noFill/>
        </p:spPr>
        <p:txBody>
          <a:bodyPr wrap="square" rtlCol="0">
            <a:spAutoFit/>
          </a:bodyPr>
          <a:p>
            <a:r>
              <a:rPr lang="zh-CN" altLang="en-US" sz="20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潜龙</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5" presetClass="entr" presetSubtype="1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checkerboard(across)">
                                      <p:cBhvr>
                                        <p:cTn id="29" dur="500"/>
                                        <p:tgtEl>
                                          <p:spTgt spid="8"/>
                                        </p:tgtEl>
                                      </p:cBhvr>
                                    </p:animEffect>
                                  </p:childTnLst>
                                </p:cTn>
                              </p:par>
                              <p:par>
                                <p:cTn id="30" presetID="5" presetClass="entr" presetSubtype="1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checkerboard(across)">
                                      <p:cBhvr>
                                        <p:cTn id="32" dur="500"/>
                                        <p:tgtEl>
                                          <p:spTgt spid="9"/>
                                        </p:tgtEl>
                                      </p:cBhvr>
                                    </p:animEffect>
                                  </p:childTnLst>
                                </p:cTn>
                              </p:par>
                              <p:par>
                                <p:cTn id="33" presetID="5" presetClass="entr" presetSubtype="10"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checkerboard(across)">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55" presetClass="entr" presetSubtype="0" fill="hold" grpId="0" nodeType="click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1000" fill="hold"/>
                                        <p:tgtEl>
                                          <p:spTgt spid="13"/>
                                        </p:tgtEl>
                                        <p:attrNameLst>
                                          <p:attrName>ppt_w</p:attrName>
                                        </p:attrNameLst>
                                      </p:cBhvr>
                                      <p:tavLst>
                                        <p:tav tm="0">
                                          <p:val>
                                            <p:strVal val="#ppt_w*0.70"/>
                                          </p:val>
                                        </p:tav>
                                        <p:tav tm="100000">
                                          <p:val>
                                            <p:strVal val="#ppt_w"/>
                                          </p:val>
                                        </p:tav>
                                      </p:tavLst>
                                    </p:anim>
                                    <p:anim calcmode="lin" valueType="num">
                                      <p:cBhvr>
                                        <p:cTn id="41" dur="1000" fill="hold"/>
                                        <p:tgtEl>
                                          <p:spTgt spid="13"/>
                                        </p:tgtEl>
                                        <p:attrNameLst>
                                          <p:attrName>ppt_h</p:attrName>
                                        </p:attrNameLst>
                                      </p:cBhvr>
                                      <p:tavLst>
                                        <p:tav tm="0">
                                          <p:val>
                                            <p:strVal val="#ppt_h"/>
                                          </p:val>
                                        </p:tav>
                                        <p:tav tm="100000">
                                          <p:val>
                                            <p:strVal val="#ppt_h"/>
                                          </p:val>
                                        </p:tav>
                                      </p:tavLst>
                                    </p:anim>
                                    <p:animEffect transition="in" filter="fade">
                                      <p:cBhvr>
                                        <p:cTn id="42" dur="1000"/>
                                        <p:tgtEl>
                                          <p:spTgt spid="13"/>
                                        </p:tgtEl>
                                      </p:cBhvr>
                                    </p:animEffect>
                                  </p:childTnLst>
                                </p:cTn>
                              </p:par>
                              <p:par>
                                <p:cTn id="43" presetID="55" presetClass="entr" presetSubtype="0"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1000" fill="hold"/>
                                        <p:tgtEl>
                                          <p:spTgt spid="12"/>
                                        </p:tgtEl>
                                        <p:attrNameLst>
                                          <p:attrName>ppt_w</p:attrName>
                                        </p:attrNameLst>
                                      </p:cBhvr>
                                      <p:tavLst>
                                        <p:tav tm="0">
                                          <p:val>
                                            <p:strVal val="#ppt_w*0.70"/>
                                          </p:val>
                                        </p:tav>
                                        <p:tav tm="100000">
                                          <p:val>
                                            <p:strVal val="#ppt_w"/>
                                          </p:val>
                                        </p:tav>
                                      </p:tavLst>
                                    </p:anim>
                                    <p:anim calcmode="lin" valueType="num">
                                      <p:cBhvr>
                                        <p:cTn id="46" dur="1000" fill="hold"/>
                                        <p:tgtEl>
                                          <p:spTgt spid="12"/>
                                        </p:tgtEl>
                                        <p:attrNameLst>
                                          <p:attrName>ppt_h</p:attrName>
                                        </p:attrNameLst>
                                      </p:cBhvr>
                                      <p:tavLst>
                                        <p:tav tm="0">
                                          <p:val>
                                            <p:strVal val="#ppt_h"/>
                                          </p:val>
                                        </p:tav>
                                        <p:tav tm="100000">
                                          <p:val>
                                            <p:strVal val="#ppt_h"/>
                                          </p:val>
                                        </p:tav>
                                      </p:tavLst>
                                    </p:anim>
                                    <p:animEffect transition="in" filter="fade">
                                      <p:cBhvr>
                                        <p:cTn id="47" dur="1000"/>
                                        <p:tgtEl>
                                          <p:spTgt spid="12"/>
                                        </p:tgtEl>
                                      </p:cBhvr>
                                    </p:animEffect>
                                  </p:childTnLst>
                                </p:cTn>
                              </p:par>
                              <p:par>
                                <p:cTn id="48" presetID="55" presetClass="entr" presetSubtype="0" fill="hold" grpId="0" nodeType="with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p:cTn id="50" dur="1000" fill="hold"/>
                                        <p:tgtEl>
                                          <p:spTgt spid="11"/>
                                        </p:tgtEl>
                                        <p:attrNameLst>
                                          <p:attrName>ppt_w</p:attrName>
                                        </p:attrNameLst>
                                      </p:cBhvr>
                                      <p:tavLst>
                                        <p:tav tm="0">
                                          <p:val>
                                            <p:strVal val="#ppt_w*0.70"/>
                                          </p:val>
                                        </p:tav>
                                        <p:tav tm="100000">
                                          <p:val>
                                            <p:strVal val="#ppt_w"/>
                                          </p:val>
                                        </p:tav>
                                      </p:tavLst>
                                    </p:anim>
                                    <p:anim calcmode="lin" valueType="num">
                                      <p:cBhvr>
                                        <p:cTn id="51" dur="1000" fill="hold"/>
                                        <p:tgtEl>
                                          <p:spTgt spid="11"/>
                                        </p:tgtEl>
                                        <p:attrNameLst>
                                          <p:attrName>ppt_h</p:attrName>
                                        </p:attrNameLst>
                                      </p:cBhvr>
                                      <p:tavLst>
                                        <p:tav tm="0">
                                          <p:val>
                                            <p:strVal val="#ppt_h"/>
                                          </p:val>
                                        </p:tav>
                                        <p:tav tm="100000">
                                          <p:val>
                                            <p:strVal val="#ppt_h"/>
                                          </p:val>
                                        </p:tav>
                                      </p:tavLst>
                                    </p:anim>
                                    <p:animEffect transition="in" filter="fade">
                                      <p:cBhvr>
                                        <p:cTn id="52" dur="1000"/>
                                        <p:tgtEl>
                                          <p:spTgt spid="11"/>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down)">
                                      <p:cBhvr>
                                        <p:cTn id="57" dur="500"/>
                                        <p:tgtEl>
                                          <p:spTgt spid="16"/>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wipe(down)">
                                      <p:cBhvr>
                                        <p:cTn id="62" dur="500"/>
                                        <p:tgtEl>
                                          <p:spTgt spid="14"/>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wipe(down)">
                                      <p:cBhvr>
                                        <p:cTn id="67" dur="500"/>
                                        <p:tgtEl>
                                          <p:spTgt spid="19"/>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wipe(down)">
                                      <p:cBhvr>
                                        <p:cTn id="72" dur="500"/>
                                        <p:tgtEl>
                                          <p:spTgt spid="18"/>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grpId="0" nodeType="click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wipe(down)">
                                      <p:cBhvr>
                                        <p:cTn id="7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p:bldP spid="106" grpId="0"/>
      <p:bldP spid="8" grpId="0"/>
      <p:bldP spid="9" grpId="0"/>
      <p:bldP spid="10" grpId="0"/>
      <p:bldP spid="13" grpId="0"/>
      <p:bldP spid="12" grpId="0"/>
      <p:bldP spid="11" grpId="0"/>
      <p:bldP spid="16" grpId="0"/>
      <p:bldP spid="19" grpId="0"/>
      <p:bldP spid="18" grpId="0"/>
      <p:bldP spid="17" grpId="0"/>
      <p:bldP spid="14" grpId="0"/>
    </p:bldLst>
  </p:timing>
</p:sld>
</file>

<file path=ppt/theme/theme1.xml><?xml version="1.0" encoding="utf-8"?>
<a:theme xmlns:a="http://schemas.openxmlformats.org/drawingml/2006/main" name="2_Office 主题​​">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2786</Words>
  <Application>WPS 演示</Application>
  <PresentationFormat>全屏显示(16:9)</PresentationFormat>
  <Paragraphs>296</Paragraphs>
  <Slides>20</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20</vt:i4>
      </vt:variant>
    </vt:vector>
  </HeadingPairs>
  <TitlesOfParts>
    <vt:vector size="33" baseType="lpstr">
      <vt:lpstr>Arial</vt:lpstr>
      <vt:lpstr>宋体</vt:lpstr>
      <vt:lpstr>Wingdings</vt:lpstr>
      <vt:lpstr>黑体</vt:lpstr>
      <vt:lpstr>华文隶书</vt:lpstr>
      <vt:lpstr>华文新魏</vt:lpstr>
      <vt:lpstr>楷体</vt:lpstr>
      <vt:lpstr>Times New Roman</vt:lpstr>
      <vt:lpstr>微软雅黑</vt:lpstr>
      <vt:lpstr>Arial Unicode MS</vt:lpstr>
      <vt:lpstr>Calibri</vt:lpstr>
      <vt:lpstr>华文行楷</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3588.pptx</dc:title>
  <dc:creator/>
  <cp:lastModifiedBy>Administrator</cp:lastModifiedBy>
  <cp:revision>132</cp:revision>
  <dcterms:created xsi:type="dcterms:W3CDTF">2017-03-17T02:28:00Z</dcterms:created>
  <dcterms:modified xsi:type="dcterms:W3CDTF">2019-09-19T00:21:22Z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2052-11.1.0.8976</vt:lpwstr>
  </property>
</Properties>
</file>